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3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1D95C1-FBA3-4D59-A29E-1EEAF6774F78}">
  <a:tblStyle styleId="{A01D95C1-FBA3-4D59-A29E-1EEAF6774F7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83" autoAdjust="0"/>
  </p:normalViewPr>
  <p:slideViewPr>
    <p:cSldViewPr snapToGrid="0">
      <p:cViewPr varScale="1">
        <p:scale>
          <a:sx n="146" d="100"/>
          <a:sy n="146" d="100"/>
        </p:scale>
        <p:origin x="222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ED93FB12-30EC-7A15-575E-10D57C138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>
            <a:extLst>
              <a:ext uri="{FF2B5EF4-FFF2-40B4-BE49-F238E27FC236}">
                <a16:creationId xmlns:a16="http://schemas.microsoft.com/office/drawing/2014/main" id="{8FC95CBA-045B-FCF3-3EF1-63B9A3D127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>
            <a:extLst>
              <a:ext uri="{FF2B5EF4-FFF2-40B4-BE49-F238E27FC236}">
                <a16:creationId xmlns:a16="http://schemas.microsoft.com/office/drawing/2014/main" id="{7C69DC75-B121-5889-300B-0E4A548D8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69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4819A4A0-271A-A806-5318-67E37717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>
            <a:extLst>
              <a:ext uri="{FF2B5EF4-FFF2-40B4-BE49-F238E27FC236}">
                <a16:creationId xmlns:a16="http://schemas.microsoft.com/office/drawing/2014/main" id="{816DF24B-555E-B40D-42B2-7E45A8D09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" dirty="0"/>
              <a:t>K20 Center. (n.d.).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ABC graffiti. Strategies. https://learn.k20center.ou.edu/strategy/96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" dirty="0"/>
              <a:t>K20 Center. (n.d.).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Chain notes. Strategies. https://learn.k20center.ou.edu/strategy/52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8:notes">
            <a:extLst>
              <a:ext uri="{FF2B5EF4-FFF2-40B4-BE49-F238E27FC236}">
                <a16:creationId xmlns:a16="http://schemas.microsoft.com/office/drawing/2014/main" id="{03B721E3-9156-2066-7A1D-748A8323A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11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E0156395-AFBC-1B75-A326-3632767C9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>
            <a:extLst>
              <a:ext uri="{FF2B5EF4-FFF2-40B4-BE49-F238E27FC236}">
                <a16:creationId xmlns:a16="http://schemas.microsoft.com/office/drawing/2014/main" id="{4B1CAD3E-0170-D8D5-C8BD-3C8DA0C42D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Discuss the </a:t>
            </a:r>
            <a:r>
              <a:rPr lang="en-US" dirty="0" err="1"/>
              <a:t>Swivl</a:t>
            </a:r>
            <a:r>
              <a:rPr lang="en-US" dirty="0"/>
              <a:t> bot as a positive resource, not a punitive one.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K20 Center uses </a:t>
            </a:r>
            <a:r>
              <a:rPr lang="en-US" dirty="0" err="1"/>
              <a:t>Swivl</a:t>
            </a:r>
            <a:r>
              <a:rPr lang="en-US" dirty="0"/>
              <a:t> bots to help coach teachers in using authentic teaching and learning skills in the ADEPT program.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Teachers using the </a:t>
            </a:r>
            <a:r>
              <a:rPr lang="en-US" dirty="0" err="1"/>
              <a:t>Swivl</a:t>
            </a:r>
            <a:r>
              <a:rPr lang="en-US" dirty="0"/>
              <a:t> bot can capture videos of labs or lessons and send to fellow teachers in Oklahoma or in other states and ask for feedback.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 is also possible to use the </a:t>
            </a:r>
            <a:r>
              <a:rPr lang="en-US" dirty="0" err="1"/>
              <a:t>Swivl</a:t>
            </a:r>
            <a:r>
              <a:rPr lang="en-US" dirty="0"/>
              <a:t> bot as a tool for teacher evaluations when traveling is a concern.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1:notes">
            <a:extLst>
              <a:ext uri="{FF2B5EF4-FFF2-40B4-BE49-F238E27FC236}">
                <a16:creationId xmlns:a16="http://schemas.microsoft.com/office/drawing/2014/main" id="{A7F40F25-99C8-15CA-B339-B800D54D5D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49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E625F258-2508-3D85-405A-092C542FA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>
            <a:extLst>
              <a:ext uri="{FF2B5EF4-FFF2-40B4-BE49-F238E27FC236}">
                <a16:creationId xmlns:a16="http://schemas.microsoft.com/office/drawing/2014/main" id="{8D20B29E-8B6D-4F75-1BAF-0D7FF52E9B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K20 Center. (n.d.). How am I feeling? What am I thinking? Strategies. https://learn.k20center.ou.edu/strategy/187</a:t>
            </a:r>
          </a:p>
        </p:txBody>
      </p:sp>
      <p:sp>
        <p:nvSpPr>
          <p:cNvPr id="115" name="Google Shape;115;p8:notes">
            <a:extLst>
              <a:ext uri="{FF2B5EF4-FFF2-40B4-BE49-F238E27FC236}">
                <a16:creationId xmlns:a16="http://schemas.microsoft.com/office/drawing/2014/main" id="{6CED8953-5925-C2F3-C9CE-A013AD6C1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65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</a:t>
            </a:r>
            <a:r>
              <a:rPr lang="en-US" dirty="0"/>
              <a:t>s</a:t>
            </a:r>
            <a:r>
              <a:rPr lang="en" dirty="0"/>
              <a:t>ing Fist-to-Five means no materials are needed and provides a wider range of teacher responses.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Strategy source: K20 Center. (n.d.).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Fist to five. Strategies. </a:t>
            </a:r>
            <a:r>
              <a:rPr lang="en-US" b="0" i="0" dirty="0">
                <a:effectLst/>
                <a:latin typeface="Open Sans"/>
                <a:hlinkClick r:id="rId3"/>
              </a:rPr>
              <a:t>https://learn.k20center.ou.edu/strategy/68</a:t>
            </a:r>
            <a:endParaRPr lang="en" dirty="0"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553C6964-6150-252E-F162-79254E86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>
            <a:extLst>
              <a:ext uri="{FF2B5EF4-FFF2-40B4-BE49-F238E27FC236}">
                <a16:creationId xmlns:a16="http://schemas.microsoft.com/office/drawing/2014/main" id="{27CDC279-3E60-1342-636A-45DCFB7209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Play the video on the slide or go to the following link: https://www.youtube.com/watch?v=QwebkHu8B3U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Source: Great Hearts Academies. (2017, February 7). </a:t>
            </a:r>
            <a:r>
              <a:rPr lang="en-US" dirty="0" err="1"/>
              <a:t>Swivl</a:t>
            </a:r>
            <a:r>
              <a:rPr lang="en-US" dirty="0"/>
              <a:t> in Use [Video]. YouTube. https://www.youtube.com/watch?v=QwebkHu8B3U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5:notes">
            <a:extLst>
              <a:ext uri="{FF2B5EF4-FFF2-40B4-BE49-F238E27FC236}">
                <a16:creationId xmlns:a16="http://schemas.microsoft.com/office/drawing/2014/main" id="{682C1DDB-F8C2-2588-207E-AB0015BA5A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49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45C86358-064E-4DF7-7049-C9139200D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>
            <a:extLst>
              <a:ext uri="{FF2B5EF4-FFF2-40B4-BE49-F238E27FC236}">
                <a16:creationId xmlns:a16="http://schemas.microsoft.com/office/drawing/2014/main" id="{307DD112-1924-C004-EC31-7889C4CEC5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>
            <a:extLst>
              <a:ext uri="{FF2B5EF4-FFF2-40B4-BE49-F238E27FC236}">
                <a16:creationId xmlns:a16="http://schemas.microsoft.com/office/drawing/2014/main" id="{5E5A5EF5-6705-AAB9-FC68-35DEC15ED7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70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D73985DC-5DAE-FE73-EE93-557DC9AB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>
            <a:extLst>
              <a:ext uri="{FF2B5EF4-FFF2-40B4-BE49-F238E27FC236}">
                <a16:creationId xmlns:a16="http://schemas.microsoft.com/office/drawing/2014/main" id="{D9270980-F09A-6BA4-D23D-6536961F11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>
            <a:extLst>
              <a:ext uri="{FF2B5EF4-FFF2-40B4-BE49-F238E27FC236}">
                <a16:creationId xmlns:a16="http://schemas.microsoft.com/office/drawing/2014/main" id="{42AB4828-2406-E0E3-F592-C77265A31D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87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A154E51A-D046-83B1-B663-7273099C4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>
            <a:extLst>
              <a:ext uri="{FF2B5EF4-FFF2-40B4-BE49-F238E27FC236}">
                <a16:creationId xmlns:a16="http://schemas.microsoft.com/office/drawing/2014/main" id="{8F0A8FC0-4643-0430-413B-58510BB104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>
            <a:extLst>
              <a:ext uri="{FF2B5EF4-FFF2-40B4-BE49-F238E27FC236}">
                <a16:creationId xmlns:a16="http://schemas.microsoft.com/office/drawing/2014/main" id="{3B63378D-D958-9352-2C88-3C71225B39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54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8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Play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Play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Play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2425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webkHu8B3U?start=1&amp;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A4E92310-C704-78CF-FC21-9A923327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E8C4626A-0BC3-A709-9AD3-A60B63B1F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Advantages: Technology Terms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6A5A8-A99F-CCD1-9B11-8900083B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30" y="1367011"/>
            <a:ext cx="7003701" cy="35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48FE85FE-7B52-E3FA-3F8B-0BD20AD35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9D9D5-6CAB-D6F5-725F-95C327ED5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559069"/>
            <a:ext cx="2811448" cy="2647806"/>
          </a:xfrm>
          <a:prstGeom prst="rect">
            <a:avLst/>
          </a:prstGeom>
        </p:spPr>
      </p:pic>
      <p:sp>
        <p:nvSpPr>
          <p:cNvPr id="117" name="Google Shape;117;p26">
            <a:extLst>
              <a:ext uri="{FF2B5EF4-FFF2-40B4-BE49-F238E27FC236}">
                <a16:creationId xmlns:a16="http://schemas.microsoft.com/office/drawing/2014/main" id="{365892D2-ED02-8ACB-169D-006B086B0A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170" y="4821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US" dirty="0"/>
              <a:t>T is for Technology: ABC Graffiti/Chain Notes</a:t>
            </a:r>
            <a:endParaRPr dirty="0"/>
          </a:p>
        </p:txBody>
      </p:sp>
      <p:sp>
        <p:nvSpPr>
          <p:cNvPr id="118" name="Google Shape;118;p26">
            <a:extLst>
              <a:ext uri="{FF2B5EF4-FFF2-40B4-BE49-F238E27FC236}">
                <a16:creationId xmlns:a16="http://schemas.microsoft.com/office/drawing/2014/main" id="{B8CB1A1C-819B-5E4A-BDE1-A65EA83571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8170" y="1113109"/>
            <a:ext cx="4526154" cy="383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400"/>
              </a:spcAft>
              <a:buSzPts val="2600"/>
              <a:buNone/>
            </a:pPr>
            <a:r>
              <a:rPr lang="en-US" b="1" dirty="0"/>
              <a:t>How can </a:t>
            </a:r>
            <a:r>
              <a:rPr lang="en-US" b="1" dirty="0" err="1"/>
              <a:t>Swivl</a:t>
            </a:r>
            <a:r>
              <a:rPr lang="en-US" b="1" dirty="0"/>
              <a:t> be used in the classroom?</a:t>
            </a:r>
          </a:p>
          <a:p>
            <a:pPr lvl="0" indent="-457200">
              <a:spcBef>
                <a:spcPts val="0"/>
              </a:spcBef>
              <a:spcAft>
                <a:spcPts val="4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Take 30 seconds to jot down your ideas on the ABC Graffiti handout. </a:t>
            </a:r>
          </a:p>
          <a:p>
            <a:pPr lvl="0" indent="-457200">
              <a:spcBef>
                <a:spcPts val="0"/>
              </a:spcBef>
              <a:spcAft>
                <a:spcPts val="4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When time is called, pass your sheet to the person on your right. </a:t>
            </a:r>
          </a:p>
          <a:p>
            <a:pPr lvl="0" indent="-457200">
              <a:spcBef>
                <a:spcPts val="0"/>
              </a:spcBef>
              <a:spcAft>
                <a:spcPts val="4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Repeat. </a:t>
            </a:r>
          </a:p>
        </p:txBody>
      </p:sp>
    </p:spTree>
    <p:extLst>
      <p:ext uri="{BB962C8B-B14F-4D97-AF65-F5344CB8AC3E}">
        <p14:creationId xmlns:p14="http://schemas.microsoft.com/office/powerpoint/2010/main" val="188185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BB1FCC76-3909-3A99-1F1A-2FC0702C1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EE8DCD-3403-A95F-3093-71DCD5C4989C}"/>
              </a:ext>
            </a:extLst>
          </p:cNvPr>
          <p:cNvSpPr/>
          <p:nvPr/>
        </p:nvSpPr>
        <p:spPr>
          <a:xfrm>
            <a:off x="4429306" y="1331458"/>
            <a:ext cx="3563063" cy="338137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5187BB-5487-286A-3DBD-8C2D4DFA71A3}"/>
              </a:ext>
            </a:extLst>
          </p:cNvPr>
          <p:cNvSpPr/>
          <p:nvPr/>
        </p:nvSpPr>
        <p:spPr>
          <a:xfrm>
            <a:off x="578501" y="1369742"/>
            <a:ext cx="3563063" cy="338137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Google Shape;138;p29">
            <a:extLst>
              <a:ext uri="{FF2B5EF4-FFF2-40B4-BE49-F238E27FC236}">
                <a16:creationId xmlns:a16="http://schemas.microsoft.com/office/drawing/2014/main" id="{F74CED71-8850-7624-F7C9-DEFB9A33E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062" y="74341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Uses for </a:t>
            </a:r>
            <a:r>
              <a:rPr lang="en-US" dirty="0" err="1"/>
              <a:t>Swivl</a:t>
            </a:r>
            <a:r>
              <a:rPr lang="en-US" dirty="0"/>
              <a:t> and Reflectivity</a:t>
            </a:r>
            <a:endParaRPr dirty="0"/>
          </a:p>
        </p:txBody>
      </p:sp>
      <p:sp>
        <p:nvSpPr>
          <p:cNvPr id="139" name="Google Shape;139;p29">
            <a:extLst>
              <a:ext uri="{FF2B5EF4-FFF2-40B4-BE49-F238E27FC236}">
                <a16:creationId xmlns:a16="http://schemas.microsoft.com/office/drawing/2014/main" id="{0CAB5FB1-9157-F9A6-EFC3-98FBF99A3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609" y="1290230"/>
            <a:ext cx="3003916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Professional Growth</a:t>
            </a:r>
            <a:endParaRPr dirty="0"/>
          </a:p>
        </p:txBody>
      </p:sp>
      <p:sp>
        <p:nvSpPr>
          <p:cNvPr id="140" name="Google Shape;140;p29">
            <a:extLst>
              <a:ext uri="{FF2B5EF4-FFF2-40B4-BE49-F238E27FC236}">
                <a16:creationId xmlns:a16="http://schemas.microsoft.com/office/drawing/2014/main" id="{F7AF55DF-C78C-AEC2-ECEA-F6B5845D0A7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7062" y="1829843"/>
            <a:ext cx="3563063" cy="30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Coaching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Peer feedback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Self-reflection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Student-teacher observations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Remote observations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Teacher training recordings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Best practices video library</a:t>
            </a:r>
            <a:endParaRPr sz="2000" dirty="0"/>
          </a:p>
        </p:txBody>
      </p:sp>
      <p:sp>
        <p:nvSpPr>
          <p:cNvPr id="141" name="Google Shape;141;p29">
            <a:extLst>
              <a:ext uri="{FF2B5EF4-FFF2-40B4-BE49-F238E27FC236}">
                <a16:creationId xmlns:a16="http://schemas.microsoft.com/office/drawing/2014/main" id="{EEB88410-9581-9991-7915-079C7E3BB7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7711" y="1256938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Classroom Learning</a:t>
            </a:r>
            <a:endParaRPr dirty="0"/>
          </a:p>
        </p:txBody>
      </p:sp>
      <p:sp>
        <p:nvSpPr>
          <p:cNvPr id="142" name="Google Shape;142;p29">
            <a:extLst>
              <a:ext uri="{FF2B5EF4-FFF2-40B4-BE49-F238E27FC236}">
                <a16:creationId xmlns:a16="http://schemas.microsoft.com/office/drawing/2014/main" id="{0957C85E-C479-6900-D278-4D3CAC15A61C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593272" y="1829843"/>
            <a:ext cx="334513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Record student projects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Peer (or group) feedback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Student self-reflection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Record lectures and labs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Remote student learning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Capture student learning</a:t>
            </a:r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Support classroom management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27837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D3ACDFD0-794C-3DD5-1014-14318763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>
            <a:extLst>
              <a:ext uri="{FF2B5EF4-FFF2-40B4-BE49-F238E27FC236}">
                <a16:creationId xmlns:a16="http://schemas.microsoft.com/office/drawing/2014/main" id="{7445A23B-765D-6119-3C73-77601F697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869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How am I feeling? What am I thinking?</a:t>
            </a:r>
            <a:endParaRPr dirty="0"/>
          </a:p>
        </p:txBody>
      </p:sp>
      <p:sp>
        <p:nvSpPr>
          <p:cNvPr id="118" name="Google Shape;118;p26">
            <a:extLst>
              <a:ext uri="{FF2B5EF4-FFF2-40B4-BE49-F238E27FC236}">
                <a16:creationId xmlns:a16="http://schemas.microsoft.com/office/drawing/2014/main" id="{BAAB28DB-6E55-07AF-FE85-102AA3E54D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95841"/>
            <a:ext cx="4646735" cy="36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Divide a sticky note in half.</a:t>
            </a:r>
          </a:p>
          <a:p>
            <a:pPr marL="521208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On one half, draw an image of how you feel about </a:t>
            </a:r>
            <a:r>
              <a:rPr lang="en-US" sz="2400" dirty="0" err="1"/>
              <a:t>Swivl</a:t>
            </a:r>
            <a:r>
              <a:rPr lang="en-US" sz="2400" dirty="0"/>
              <a:t>.</a:t>
            </a:r>
          </a:p>
          <a:p>
            <a:pPr marL="521208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On the other half, write a sentence about your thoughts on using </a:t>
            </a:r>
            <a:r>
              <a:rPr lang="en-US" sz="2400" dirty="0" err="1"/>
              <a:t>Swivl</a:t>
            </a:r>
            <a:r>
              <a:rPr lang="en-US" sz="2400" dirty="0"/>
              <a:t>.</a:t>
            </a:r>
          </a:p>
          <a:p>
            <a:pPr marL="521208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Place your sticky notes on a wall or whiteboard to share with the group.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E4F56-2180-19BB-F8BD-2A7896D9F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65" y="826243"/>
            <a:ext cx="3262312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b="1" dirty="0"/>
              <a:t>All Around </a:t>
            </a:r>
            <a:r>
              <a:rPr lang="en-US" b="1" dirty="0" err="1"/>
              <a:t>Swivl</a:t>
            </a:r>
            <a:r>
              <a:rPr lang="en-US" b="1" dirty="0"/>
              <a:t>™ Bots</a:t>
            </a:r>
            <a:endParaRPr dirty="0"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Capturing Practice &amp;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Growing through Reflection</a:t>
            </a:r>
            <a:endParaRPr dirty="0"/>
          </a:p>
        </p:txBody>
      </p:sp>
      <p:sp>
        <p:nvSpPr>
          <p:cNvPr id="82" name="Google Shape;82;p20"/>
          <p:cNvSpPr/>
          <p:nvPr/>
        </p:nvSpPr>
        <p:spPr>
          <a:xfrm>
            <a:off x="744173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2763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 can technology be used to improve an instructor’s reflective practice?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697911" y="-136297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Objective(s)</a:t>
            </a:r>
            <a:endParaRPr dirty="0"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629444" y="2298837"/>
            <a:ext cx="7885112" cy="224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4200" dirty="0"/>
              <a:t>Identify professional and classroom uses of the </a:t>
            </a:r>
            <a:r>
              <a:rPr lang="en-US" sz="4200" dirty="0" err="1"/>
              <a:t>Swivl</a:t>
            </a:r>
            <a:r>
              <a:rPr lang="en-US" sz="4200" dirty="0"/>
              <a:t>™ robot.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200" dirty="0"/>
              <a:t>Contextualize the bot’s role in the reflective teaching process.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200" dirty="0"/>
              <a:t>Generate ways to incorporate the bot into an upcoming lesson or activity.</a:t>
            </a:r>
          </a:p>
          <a:p>
            <a:pPr marL="457200" lvl="0" indent="-29210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628648" y="3079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Getting to Know You</a:t>
            </a:r>
            <a:endParaRPr dirty="0"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628650" y="1097137"/>
            <a:ext cx="7100167" cy="68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indent="0">
              <a:spcBef>
                <a:spcPts val="0"/>
              </a:spcBef>
              <a:buSzPts val="2600"/>
              <a:buNone/>
            </a:pPr>
            <a:r>
              <a:rPr lang="en-US" dirty="0"/>
              <a:t>Fist to five: </a:t>
            </a:r>
            <a:r>
              <a:rPr lang="en-US" i="1" dirty="0"/>
              <a:t>What do you know about </a:t>
            </a:r>
            <a:r>
              <a:rPr lang="en-US" i="1" dirty="0" err="1"/>
              <a:t>Swivl</a:t>
            </a:r>
            <a:r>
              <a:rPr lang="en-US" i="1" dirty="0"/>
              <a:t>™ bots?</a:t>
            </a:r>
            <a:endParaRPr lang="en-US" dirty="0"/>
          </a:p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" name="Google Shape;104;p25">
            <a:extLst>
              <a:ext uri="{FF2B5EF4-FFF2-40B4-BE49-F238E27FC236}">
                <a16:creationId xmlns:a16="http://schemas.microsoft.com/office/drawing/2014/main" id="{EF11DC66-A097-7658-161D-1258D638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589" y="1778662"/>
            <a:ext cx="2775097" cy="17458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8;p26">
            <a:extLst>
              <a:ext uri="{FF2B5EF4-FFF2-40B4-BE49-F238E27FC236}">
                <a16:creationId xmlns:a16="http://schemas.microsoft.com/office/drawing/2014/main" id="{EAE61676-1BA8-CC72-84C0-33ED6D2210D6}"/>
              </a:ext>
            </a:extLst>
          </p:cNvPr>
          <p:cNvSpPr txBox="1">
            <a:spLocks/>
          </p:cNvSpPr>
          <p:nvPr/>
        </p:nvSpPr>
        <p:spPr>
          <a:xfrm>
            <a:off x="680899" y="1851226"/>
            <a:ext cx="6440367" cy="275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18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4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800" b="1" dirty="0">
                <a:solidFill>
                  <a:schemeClr val="accent3"/>
                </a:solidFill>
              </a:rPr>
              <a:t>1</a:t>
            </a:r>
            <a:r>
              <a:rPr lang="en-US" sz="2800" dirty="0"/>
              <a:t> = No knowledge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800" b="1" dirty="0">
                <a:solidFill>
                  <a:schemeClr val="accent3"/>
                </a:solidFill>
              </a:rPr>
              <a:t>2</a:t>
            </a:r>
            <a:r>
              <a:rPr lang="en-US" sz="2800" dirty="0"/>
              <a:t> = Little knowledge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800" b="1" dirty="0">
                <a:solidFill>
                  <a:schemeClr val="accent3"/>
                </a:solidFill>
              </a:rPr>
              <a:t>3</a:t>
            </a:r>
            <a:r>
              <a:rPr lang="en-US" sz="2800" dirty="0"/>
              <a:t> = Some knowledge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800" b="1" dirty="0">
                <a:solidFill>
                  <a:schemeClr val="accent3"/>
                </a:solidFill>
              </a:rPr>
              <a:t>4</a:t>
            </a:r>
            <a:r>
              <a:rPr lang="en-US" sz="2800" dirty="0"/>
              <a:t> = Knowledge plus experience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800" b="1" dirty="0">
                <a:solidFill>
                  <a:schemeClr val="accent3"/>
                </a:solidFill>
              </a:rPr>
              <a:t>5</a:t>
            </a:r>
            <a:r>
              <a:rPr lang="en-US" sz="2800" dirty="0"/>
              <a:t> = Could teach others how to use them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7D9BB644-E6B3-D788-C340-9389C504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08BA63CD-1C78-D1B1-8A60-4A44365450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 err="1"/>
              <a:t>Swivl</a:t>
            </a:r>
            <a:r>
              <a:rPr lang="en-US" dirty="0"/>
              <a:t>™ Bots in Action</a:t>
            </a:r>
            <a:endParaRPr dirty="0"/>
          </a:p>
        </p:txBody>
      </p:sp>
      <p:pic>
        <p:nvPicPr>
          <p:cNvPr id="2" name="Online Media 1" title="Swivl in Use">
            <a:hlinkClick r:id="" action="ppaction://media"/>
            <a:extLst>
              <a:ext uri="{FF2B5EF4-FFF2-40B4-BE49-F238E27FC236}">
                <a16:creationId xmlns:a16="http://schemas.microsoft.com/office/drawing/2014/main" id="{38E01B24-3540-9EE7-D790-9892B075F7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1173" y="1274833"/>
            <a:ext cx="6361653" cy="35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7C58455F-AB51-A537-1084-04348B7A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EFC6E85-EF96-37AB-CC7A-C2FB84CCF3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-10418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Play Time: Preparation</a:t>
            </a:r>
            <a:endParaRPr dirty="0"/>
          </a:p>
        </p:txBody>
      </p:sp>
      <p:sp>
        <p:nvSpPr>
          <p:cNvPr id="100" name="Google Shape;100;p23">
            <a:extLst>
              <a:ext uri="{FF2B5EF4-FFF2-40B4-BE49-F238E27FC236}">
                <a16:creationId xmlns:a16="http://schemas.microsoft.com/office/drawing/2014/main" id="{7C774A21-B755-4A10-F890-8E87FA3A4C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50" y="889590"/>
            <a:ext cx="7886700" cy="410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Go to one of the stations. Work with your group to complete the following tasks. (These must be done in order.):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i="1" dirty="0"/>
              <a:t>Task 1</a:t>
            </a:r>
            <a:r>
              <a:rPr lang="en-US" dirty="0"/>
              <a:t>: Do you have a </a:t>
            </a:r>
            <a:r>
              <a:rPr lang="en-US" dirty="0" err="1"/>
              <a:t>Swivl</a:t>
            </a:r>
            <a:r>
              <a:rPr lang="en-US" dirty="0"/>
              <a:t> account? 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Yes</a:t>
            </a:r>
            <a:r>
              <a:rPr lang="en-US" sz="2000" dirty="0"/>
              <a:t> → Log in. (If you attended ADEPT this past summer, you have one already.)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No</a:t>
            </a:r>
            <a:r>
              <a:rPr lang="en-US" sz="2000" dirty="0"/>
              <a:t> → Go online (cloud.swivl.com) and create one by selecting “Sign Up.”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If the </a:t>
            </a:r>
            <a:r>
              <a:rPr lang="en-US" dirty="0" err="1"/>
              <a:t>Swivl</a:t>
            </a:r>
            <a:r>
              <a:rPr lang="en-US" dirty="0"/>
              <a:t> Capture app is not already installed on your device, download it before continuing.</a:t>
            </a:r>
          </a:p>
        </p:txBody>
      </p:sp>
    </p:spTree>
    <p:extLst>
      <p:ext uri="{BB962C8B-B14F-4D97-AF65-F5344CB8AC3E}">
        <p14:creationId xmlns:p14="http://schemas.microsoft.com/office/powerpoint/2010/main" val="213396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5E4B957A-0E57-4B97-B638-E1EC602DB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2702E957-C784-C5DF-7BD9-FF722BD10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Play Time: Action</a:t>
            </a:r>
            <a:endParaRPr dirty="0"/>
          </a:p>
        </p:txBody>
      </p:sp>
      <p:sp>
        <p:nvSpPr>
          <p:cNvPr id="100" name="Google Shape;100;p23">
            <a:extLst>
              <a:ext uri="{FF2B5EF4-FFF2-40B4-BE49-F238E27FC236}">
                <a16:creationId xmlns:a16="http://schemas.microsoft.com/office/drawing/2014/main" id="{7039996B-AD5B-7CBF-B3F6-50EF17E509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Remember to complete the rest of the tasks in order: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Task 2</a:t>
            </a:r>
            <a:r>
              <a:rPr lang="en-US" dirty="0"/>
              <a:t>: Practice setting up your device with the </a:t>
            </a:r>
            <a:r>
              <a:rPr lang="en-US" dirty="0" err="1"/>
              <a:t>Swivl</a:t>
            </a:r>
            <a:r>
              <a:rPr lang="en-US" dirty="0"/>
              <a:t>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Task 3</a:t>
            </a:r>
            <a:r>
              <a:rPr lang="en-US" dirty="0"/>
              <a:t>: Practice recording and uploading video to your </a:t>
            </a:r>
            <a:r>
              <a:rPr lang="en-US" b="1" dirty="0"/>
              <a:t>Reflectivity</a:t>
            </a:r>
            <a:r>
              <a:rPr lang="en-US" dirty="0"/>
              <a:t> account.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i="1" dirty="0"/>
              <a:t>Task 4</a:t>
            </a:r>
            <a:r>
              <a:rPr lang="en-US" dirty="0"/>
              <a:t>: Access your recordings in your </a:t>
            </a:r>
            <a:r>
              <a:rPr lang="en-US" b="1" dirty="0"/>
              <a:t>Reflectivity</a:t>
            </a:r>
            <a:r>
              <a:rPr lang="en-US" dirty="0"/>
              <a:t> library.</a:t>
            </a:r>
          </a:p>
        </p:txBody>
      </p:sp>
    </p:spTree>
    <p:extLst>
      <p:ext uri="{BB962C8B-B14F-4D97-AF65-F5344CB8AC3E}">
        <p14:creationId xmlns:p14="http://schemas.microsoft.com/office/powerpoint/2010/main" val="248556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8C32B8BC-4B39-514A-D5D8-907F588FC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82396E79-3AC3-BFED-6406-A11FA69E44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What is a </a:t>
            </a:r>
            <a:r>
              <a:rPr lang="en-US" dirty="0" err="1"/>
              <a:t>Swivl</a:t>
            </a:r>
            <a:r>
              <a:rPr lang="en-US" dirty="0"/>
              <a:t> bot?</a:t>
            </a:r>
            <a:endParaRPr dirty="0"/>
          </a:p>
        </p:txBody>
      </p:sp>
      <p:sp>
        <p:nvSpPr>
          <p:cNvPr id="100" name="Google Shape;100;p23">
            <a:extLst>
              <a:ext uri="{FF2B5EF4-FFF2-40B4-BE49-F238E27FC236}">
                <a16:creationId xmlns:a16="http://schemas.microsoft.com/office/drawing/2014/main" id="{01343258-6A9B-2E7E-3E49-D12C02E957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5314950" cy="260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Swivl</a:t>
            </a:r>
            <a:r>
              <a:rPr lang="en-US" dirty="0"/>
              <a:t> is a robotic “cameraman” for use in classrooms and professional settings. Download the free app and dock your device on a </a:t>
            </a:r>
            <a:r>
              <a:rPr lang="en-US" dirty="0" err="1"/>
              <a:t>Swivl</a:t>
            </a:r>
            <a:r>
              <a:rPr lang="en-US" dirty="0"/>
              <a:t> base.</a:t>
            </a:r>
          </a:p>
          <a:p>
            <a:pPr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robot records as you move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4E52-7B7F-6CEB-BF69-10BCF572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164981"/>
            <a:ext cx="2571750" cy="2571750"/>
          </a:xfrm>
          <a:prstGeom prst="rect">
            <a:avLst/>
          </a:prstGeom>
        </p:spPr>
      </p:pic>
      <p:sp>
        <p:nvSpPr>
          <p:cNvPr id="6" name="Google Shape;100;p23">
            <a:extLst>
              <a:ext uri="{FF2B5EF4-FFF2-40B4-BE49-F238E27FC236}">
                <a16:creationId xmlns:a16="http://schemas.microsoft.com/office/drawing/2014/main" id="{42BC6933-6C0F-7F16-0237-ADD3C1005269}"/>
              </a:ext>
            </a:extLst>
          </p:cNvPr>
          <p:cNvSpPr txBox="1">
            <a:spLocks/>
          </p:cNvSpPr>
          <p:nvPr/>
        </p:nvSpPr>
        <p:spPr>
          <a:xfrm>
            <a:off x="1110971" y="3847751"/>
            <a:ext cx="7404379" cy="90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8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and talk, and then it saves the video straight to your Reflectivity account.</a:t>
            </a:r>
          </a:p>
        </p:txBody>
      </p:sp>
    </p:spTree>
    <p:extLst>
      <p:ext uri="{BB962C8B-B14F-4D97-AF65-F5344CB8AC3E}">
        <p14:creationId xmlns:p14="http://schemas.microsoft.com/office/powerpoint/2010/main" val="42197531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756</Words>
  <Application>Microsoft Office PowerPoint</Application>
  <PresentationFormat>On-screen Show (16:9)</PresentationFormat>
  <Paragraphs>71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NTR</vt:lpstr>
      <vt:lpstr>Open Sans</vt:lpstr>
      <vt:lpstr>Play</vt:lpstr>
      <vt:lpstr>Custom Design</vt:lpstr>
      <vt:lpstr>1_Custom Design</vt:lpstr>
      <vt:lpstr>PowerPoint Presentation</vt:lpstr>
      <vt:lpstr>All Around Swivl™ Bots</vt:lpstr>
      <vt:lpstr>Essential Question</vt:lpstr>
      <vt:lpstr>Learning Objective(s)</vt:lpstr>
      <vt:lpstr>Getting to Know You</vt:lpstr>
      <vt:lpstr>Swivl™ Bots in Action</vt:lpstr>
      <vt:lpstr>Play Time: Preparation</vt:lpstr>
      <vt:lpstr>Play Time: Action</vt:lpstr>
      <vt:lpstr>What is a Swivl bot?</vt:lpstr>
      <vt:lpstr>Advantages: Technology Terms</vt:lpstr>
      <vt:lpstr>T is for Technology: ABC Graffiti/Chain Notes</vt:lpstr>
      <vt:lpstr>Uses for Swivl and Reflectivity</vt:lpstr>
      <vt:lpstr>How am I feeling? What am I thinking?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Around Swivl Bots </dc:title>
  <dc:subject>Technology</dc:subject>
  <dc:creator>Cusack, Bradly J.</dc:creator>
  <cp:lastModifiedBy>McLeod Porter, Delma</cp:lastModifiedBy>
  <cp:revision>4</cp:revision>
  <dcterms:modified xsi:type="dcterms:W3CDTF">2026-05-11T19:34:27Z</dcterms:modified>
</cp:coreProperties>
</file>