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  <p:sldMasterId id="2147483665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3" r:id="rId7"/>
    <p:sldId id="270" r:id="rId8"/>
    <p:sldId id="271" r:id="rId9"/>
    <p:sldId id="272" r:id="rId10"/>
    <p:sldId id="273" r:id="rId11"/>
    <p:sldId id="274" r:id="rId12"/>
    <p:sldId id="276" r:id="rId13"/>
    <p:sldId id="277" r:id="rId14"/>
    <p:sldId id="269" r:id="rId1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01D95C1-FBA3-4D59-A29E-1EEAF6774F78}">
  <a:tblStyle styleId="{A01D95C1-FBA3-4D59-A29E-1EEAF6774F7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183" autoAdjust="0"/>
  </p:normalViewPr>
  <p:slideViewPr>
    <p:cSldViewPr snapToGrid="0">
      <p:cViewPr varScale="1">
        <p:scale>
          <a:sx n="146" d="100"/>
          <a:sy n="146" d="100"/>
        </p:scale>
        <p:origin x="222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68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/>
              <a:t>U</a:t>
            </a:r>
            <a:r>
              <a:rPr lang="en-US" dirty="0"/>
              <a:t>s</a:t>
            </a:r>
            <a:r>
              <a:rPr lang="en" dirty="0"/>
              <a:t>ing Fist-to-Five means no materials are needed and provides a wider range of teacher responses.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" dirty="0"/>
              <a:t>Strategy source: K20 Center. (n.d.). </a:t>
            </a:r>
            <a:r>
              <a:rPr lang="en-US" b="0" i="0" dirty="0">
                <a:solidFill>
                  <a:srgbClr val="292929"/>
                </a:solidFill>
                <a:effectLst/>
                <a:latin typeface="Open Sans"/>
              </a:rPr>
              <a:t>Fist to five. Strategies. </a:t>
            </a:r>
            <a:r>
              <a:rPr lang="en-US" b="0" i="0" dirty="0">
                <a:effectLst/>
                <a:latin typeface="Open Sans"/>
                <a:hlinkClick r:id="rId3"/>
              </a:rPr>
              <a:t>https://learn.k20center.ou.edu/strategy/68</a:t>
            </a:r>
            <a:endParaRPr lang="en" dirty="0"/>
          </a:p>
        </p:txBody>
      </p:sp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553C6964-6150-252E-F162-79254E86E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>
            <a:extLst>
              <a:ext uri="{FF2B5EF4-FFF2-40B4-BE49-F238E27FC236}">
                <a16:creationId xmlns:a16="http://schemas.microsoft.com/office/drawing/2014/main" id="{27CDC279-3E60-1342-636A-45DCFB7209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Play the video on the slide or go to the following link: https://www.youtube.com/watch?v=QwebkHu8B3U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Source: Great Hearts Academies. (2017, February 7). </a:t>
            </a:r>
            <a:r>
              <a:rPr lang="en-US" dirty="0" err="1"/>
              <a:t>Swivl</a:t>
            </a:r>
            <a:r>
              <a:rPr lang="en-US" dirty="0"/>
              <a:t> in Use [Video]. YouTube. https://www.youtube.com/watch?v=QwebkHu8B3U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5:notes">
            <a:extLst>
              <a:ext uri="{FF2B5EF4-FFF2-40B4-BE49-F238E27FC236}">
                <a16:creationId xmlns:a16="http://schemas.microsoft.com/office/drawing/2014/main" id="{682C1DDB-F8C2-2588-207E-AB0015BA5A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9493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45C86358-064E-4DF7-7049-C9139200D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>
            <a:extLst>
              <a:ext uri="{FF2B5EF4-FFF2-40B4-BE49-F238E27FC236}">
                <a16:creationId xmlns:a16="http://schemas.microsoft.com/office/drawing/2014/main" id="{307DD112-1924-C004-EC31-7889C4CEC5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5:notes">
            <a:extLst>
              <a:ext uri="{FF2B5EF4-FFF2-40B4-BE49-F238E27FC236}">
                <a16:creationId xmlns:a16="http://schemas.microsoft.com/office/drawing/2014/main" id="{5E5A5EF5-6705-AAB9-FC68-35DEC15ED7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7702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D73985DC-5DAE-FE73-EE93-557DC9AB1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>
            <a:extLst>
              <a:ext uri="{FF2B5EF4-FFF2-40B4-BE49-F238E27FC236}">
                <a16:creationId xmlns:a16="http://schemas.microsoft.com/office/drawing/2014/main" id="{D9270980-F09A-6BA4-D23D-6536961F11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5:notes">
            <a:extLst>
              <a:ext uri="{FF2B5EF4-FFF2-40B4-BE49-F238E27FC236}">
                <a16:creationId xmlns:a16="http://schemas.microsoft.com/office/drawing/2014/main" id="{42AB4828-2406-E0E3-F592-C77265A31D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0870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A154E51A-D046-83B1-B663-7273099C4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>
            <a:extLst>
              <a:ext uri="{FF2B5EF4-FFF2-40B4-BE49-F238E27FC236}">
                <a16:creationId xmlns:a16="http://schemas.microsoft.com/office/drawing/2014/main" id="{8F0A8FC0-4643-0430-413B-58510BB104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5:notes">
            <a:extLst>
              <a:ext uri="{FF2B5EF4-FFF2-40B4-BE49-F238E27FC236}">
                <a16:creationId xmlns:a16="http://schemas.microsoft.com/office/drawing/2014/main" id="{3B63378D-D958-9352-2C88-3C71225B39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2542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>
          <a:extLst>
            <a:ext uri="{FF2B5EF4-FFF2-40B4-BE49-F238E27FC236}">
              <a16:creationId xmlns:a16="http://schemas.microsoft.com/office/drawing/2014/main" id="{ED93FB12-30EC-7A15-575E-10D57C138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>
            <a:extLst>
              <a:ext uri="{FF2B5EF4-FFF2-40B4-BE49-F238E27FC236}">
                <a16:creationId xmlns:a16="http://schemas.microsoft.com/office/drawing/2014/main" id="{8FC95CBA-045B-FCF3-3EF1-63B9A3D127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5:notes">
            <a:extLst>
              <a:ext uri="{FF2B5EF4-FFF2-40B4-BE49-F238E27FC236}">
                <a16:creationId xmlns:a16="http://schemas.microsoft.com/office/drawing/2014/main" id="{7C69DC75-B121-5889-300B-0E4A548D80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6690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>
          <a:extLst>
            <a:ext uri="{FF2B5EF4-FFF2-40B4-BE49-F238E27FC236}">
              <a16:creationId xmlns:a16="http://schemas.microsoft.com/office/drawing/2014/main" id="{4819A4A0-271A-A806-5318-67E377178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816DF24B-555E-B40D-42B2-7E45A8D09E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" dirty="0"/>
              <a:t>K20 Center. (n.d.). </a:t>
            </a:r>
            <a:r>
              <a:rPr lang="en-US" b="0" i="0" dirty="0">
                <a:solidFill>
                  <a:srgbClr val="292929"/>
                </a:solidFill>
                <a:effectLst/>
                <a:latin typeface="Open Sans"/>
              </a:rPr>
              <a:t>ABC graffiti. Strategies. https://learn.k20center.ou.edu/strategy/96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" dirty="0"/>
              <a:t>K20 Center. (n.d.). </a:t>
            </a:r>
            <a:r>
              <a:rPr lang="en-US" b="0" i="0" dirty="0">
                <a:solidFill>
                  <a:srgbClr val="292929"/>
                </a:solidFill>
                <a:effectLst/>
                <a:latin typeface="Open Sans"/>
              </a:rPr>
              <a:t>Chain notes. Strategies. https://learn.k20center.ou.edu/strategy/52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15;p8:notes">
            <a:extLst>
              <a:ext uri="{FF2B5EF4-FFF2-40B4-BE49-F238E27FC236}">
                <a16:creationId xmlns:a16="http://schemas.microsoft.com/office/drawing/2014/main" id="{03B721E3-9156-2066-7A1D-748A8323A6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3110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E0156395-AFBC-1B75-A326-3632767C9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:notes">
            <a:extLst>
              <a:ext uri="{FF2B5EF4-FFF2-40B4-BE49-F238E27FC236}">
                <a16:creationId xmlns:a16="http://schemas.microsoft.com/office/drawing/2014/main" id="{4B1CAD3E-0170-D8D5-C8BD-3C8DA0C42D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Discuss the </a:t>
            </a:r>
            <a:r>
              <a:rPr lang="en-US" dirty="0" err="1"/>
              <a:t>Swivl</a:t>
            </a:r>
            <a:r>
              <a:rPr lang="en-US" dirty="0"/>
              <a:t> bot as a positive resource, not a punitive one.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 K20 Center uses </a:t>
            </a:r>
            <a:r>
              <a:rPr lang="en-US" dirty="0" err="1"/>
              <a:t>Swivl</a:t>
            </a:r>
            <a:r>
              <a:rPr lang="en-US" dirty="0"/>
              <a:t> bots to help coach teachers in using authentic teaching and learning skills in the ADEPT program.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Teachers using the </a:t>
            </a:r>
            <a:r>
              <a:rPr lang="en-US" dirty="0" err="1"/>
              <a:t>Swivl</a:t>
            </a:r>
            <a:r>
              <a:rPr lang="en-US" dirty="0"/>
              <a:t> bot can capture videos of labs or lessons and send to fellow teachers in Oklahoma or in other states and ask for feedback.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It is also possible to use the </a:t>
            </a:r>
            <a:r>
              <a:rPr lang="en-US" dirty="0" err="1"/>
              <a:t>Swivl</a:t>
            </a:r>
            <a:r>
              <a:rPr lang="en-US" dirty="0"/>
              <a:t> bot as a tool for teacher evaluations when traveling is a concern.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36;p11:notes">
            <a:extLst>
              <a:ext uri="{FF2B5EF4-FFF2-40B4-BE49-F238E27FC236}">
                <a16:creationId xmlns:a16="http://schemas.microsoft.com/office/drawing/2014/main" id="{A7F40F25-99C8-15CA-B339-B800D54D5D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64923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>
          <a:extLst>
            <a:ext uri="{FF2B5EF4-FFF2-40B4-BE49-F238E27FC236}">
              <a16:creationId xmlns:a16="http://schemas.microsoft.com/office/drawing/2014/main" id="{E625F258-2508-3D85-405A-092C542FA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8:notes">
            <a:extLst>
              <a:ext uri="{FF2B5EF4-FFF2-40B4-BE49-F238E27FC236}">
                <a16:creationId xmlns:a16="http://schemas.microsoft.com/office/drawing/2014/main" id="{8D20B29E-8B6D-4F75-1BAF-0D7FF52E9B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 K20 Center. (n.d.). How am I feeling? What am I thinking? Strategies. https://learn.k20center.ou.edu/strategy/187</a:t>
            </a:r>
          </a:p>
        </p:txBody>
      </p:sp>
      <p:sp>
        <p:nvSpPr>
          <p:cNvPr id="115" name="Google Shape;115;p8:notes">
            <a:extLst>
              <a:ext uri="{FF2B5EF4-FFF2-40B4-BE49-F238E27FC236}">
                <a16:creationId xmlns:a16="http://schemas.microsoft.com/office/drawing/2014/main" id="{6CED8953-5925-C2F3-C9CE-A013AD6C17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653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1 Column">
  <p:cSld name="Content - 1 Column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4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9" name="Google Shape;59;p1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6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5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Play"/>
              <a:buAutoNum type="arabi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Play"/>
              <a:buAutoNum type="alpha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Play"/>
              <a:buAutoNum type="roman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2425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1" name="Google Shape;71;p1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video" Target="https://www.youtube.com/embed/QwebkHu8B3U?start=1&amp;feature=oembed" TargetMode="Externa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r>
              <a:rPr lang="en-US" b="1" dirty="0"/>
              <a:t>All Around </a:t>
            </a:r>
            <a:r>
              <a:rPr lang="en-US" b="1" dirty="0" err="1"/>
              <a:t>Swivl</a:t>
            </a:r>
            <a:r>
              <a:rPr lang="en-US" b="1" dirty="0"/>
              <a:t>™ Bots</a:t>
            </a:r>
            <a:endParaRPr dirty="0"/>
          </a:p>
        </p:txBody>
      </p:sp>
      <p:sp>
        <p:nvSpPr>
          <p:cNvPr id="81" name="Google Shape;81;p20"/>
          <p:cNvSpPr txBox="1">
            <a:spLocks noGrp="1"/>
          </p:cNvSpPr>
          <p:nvPr>
            <p:ph type="body" idx="1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Capturing Practice &amp;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Growing through Reflection</a:t>
            </a:r>
            <a:endParaRPr dirty="0"/>
          </a:p>
        </p:txBody>
      </p:sp>
      <p:sp>
        <p:nvSpPr>
          <p:cNvPr id="82" name="Google Shape;82;p20"/>
          <p:cNvSpPr/>
          <p:nvPr/>
        </p:nvSpPr>
        <p:spPr>
          <a:xfrm>
            <a:off x="744173" y="1312133"/>
            <a:ext cx="2922311" cy="2519234"/>
          </a:xfrm>
          <a:prstGeom prst="hexagon">
            <a:avLst>
              <a:gd name="adj" fmla="val 25000"/>
              <a:gd name="vf" fmla="val 115470"/>
            </a:avLst>
          </a:prstGeom>
          <a:blipFill>
            <a:blip r:embed="rId3"/>
            <a:stretch>
              <a:fillRect/>
            </a:stretch>
          </a:blip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623888" y="560388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Essential Question</a:t>
            </a:r>
            <a:endParaRPr dirty="0"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1"/>
          </p:nvPr>
        </p:nvSpPr>
        <p:spPr>
          <a:xfrm>
            <a:off x="623888" y="2808288"/>
            <a:ext cx="788511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12763" lvl="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How can technology be used to improve an instructor’s reflective practice?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>
            <a:spLocks noGrp="1"/>
          </p:cNvSpPr>
          <p:nvPr>
            <p:ph type="title"/>
          </p:nvPr>
        </p:nvSpPr>
        <p:spPr>
          <a:xfrm>
            <a:off x="697911" y="-136297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Learning Objective(s)</a:t>
            </a:r>
            <a:endParaRPr dirty="0"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1"/>
          </p:nvPr>
        </p:nvSpPr>
        <p:spPr>
          <a:xfrm>
            <a:off x="629444" y="2298837"/>
            <a:ext cx="7885112" cy="2244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en-US" sz="4200" dirty="0"/>
              <a:t>Identify professional and classroom uses of the </a:t>
            </a:r>
            <a:r>
              <a:rPr lang="en-US" sz="4200" dirty="0" err="1"/>
              <a:t>Swivl</a:t>
            </a:r>
            <a:r>
              <a:rPr lang="en-US" sz="4200" dirty="0"/>
              <a:t>™ robot.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4200" dirty="0"/>
              <a:t>Contextualize the bot’s role in the reflective teaching process.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sz="4200" dirty="0"/>
              <a:t>Generate ways to incorporate the bot into an upcoming lesson or activity.</a:t>
            </a:r>
          </a:p>
          <a:p>
            <a:pPr marL="457200" lvl="0" indent="-292100" algn="l" rtl="0"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/>
          <p:cNvSpPr txBox="1">
            <a:spLocks noGrp="1"/>
          </p:cNvSpPr>
          <p:nvPr>
            <p:ph type="title"/>
          </p:nvPr>
        </p:nvSpPr>
        <p:spPr>
          <a:xfrm>
            <a:off x="628648" y="3079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Getting to Know You</a:t>
            </a:r>
            <a:endParaRPr dirty="0"/>
          </a:p>
        </p:txBody>
      </p:sp>
      <p:sp>
        <p:nvSpPr>
          <p:cNvPr id="118" name="Google Shape;118;p26"/>
          <p:cNvSpPr txBox="1">
            <a:spLocks noGrp="1"/>
          </p:cNvSpPr>
          <p:nvPr>
            <p:ph type="body" idx="1"/>
          </p:nvPr>
        </p:nvSpPr>
        <p:spPr>
          <a:xfrm>
            <a:off x="628650" y="1097137"/>
            <a:ext cx="7100167" cy="68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indent="0">
              <a:spcBef>
                <a:spcPts val="0"/>
              </a:spcBef>
              <a:buSzPts val="2600"/>
              <a:buNone/>
            </a:pPr>
            <a:r>
              <a:rPr lang="en-US" dirty="0"/>
              <a:t>Fist to five: </a:t>
            </a:r>
            <a:r>
              <a:rPr lang="en-US" i="1" dirty="0"/>
              <a:t>What do you know about </a:t>
            </a:r>
            <a:r>
              <a:rPr lang="en-US" i="1" dirty="0" err="1"/>
              <a:t>Swivl</a:t>
            </a:r>
            <a:r>
              <a:rPr lang="en-US" i="1" dirty="0"/>
              <a:t>™ bots?</a:t>
            </a:r>
            <a:endParaRPr lang="en-US" dirty="0"/>
          </a:p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  <p:pic>
        <p:nvPicPr>
          <p:cNvPr id="2" name="Google Shape;104;p25">
            <a:extLst>
              <a:ext uri="{FF2B5EF4-FFF2-40B4-BE49-F238E27FC236}">
                <a16:creationId xmlns:a16="http://schemas.microsoft.com/office/drawing/2014/main" id="{EF11DC66-A097-7658-161D-1258D63818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80589" y="1778662"/>
            <a:ext cx="2775097" cy="174584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8;p26">
            <a:extLst>
              <a:ext uri="{FF2B5EF4-FFF2-40B4-BE49-F238E27FC236}">
                <a16:creationId xmlns:a16="http://schemas.microsoft.com/office/drawing/2014/main" id="{EAE61676-1BA8-CC72-84C0-33ED6D2210D6}"/>
              </a:ext>
            </a:extLst>
          </p:cNvPr>
          <p:cNvSpPr txBox="1">
            <a:spLocks/>
          </p:cNvSpPr>
          <p:nvPr/>
        </p:nvSpPr>
        <p:spPr>
          <a:xfrm>
            <a:off x="680899" y="1851226"/>
            <a:ext cx="6440367" cy="2752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18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18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18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004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1200"/>
              </a:spcAft>
              <a:buSzPts val="2600"/>
              <a:buNone/>
            </a:pPr>
            <a:r>
              <a:rPr lang="en-US" sz="2800" b="1" dirty="0">
                <a:solidFill>
                  <a:schemeClr val="accent3"/>
                </a:solidFill>
              </a:rPr>
              <a:t>1</a:t>
            </a:r>
            <a:r>
              <a:rPr lang="en-US" sz="2800" dirty="0"/>
              <a:t> = No knowledge 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SzPts val="2600"/>
              <a:buNone/>
            </a:pPr>
            <a:r>
              <a:rPr lang="en-US" sz="2800" b="1" dirty="0">
                <a:solidFill>
                  <a:schemeClr val="accent3"/>
                </a:solidFill>
              </a:rPr>
              <a:t>2</a:t>
            </a:r>
            <a:r>
              <a:rPr lang="en-US" sz="2800" dirty="0"/>
              <a:t> = Little knowledge 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SzPts val="2600"/>
              <a:buNone/>
            </a:pPr>
            <a:r>
              <a:rPr lang="en-US" sz="2800" b="1" dirty="0">
                <a:solidFill>
                  <a:schemeClr val="accent3"/>
                </a:solidFill>
              </a:rPr>
              <a:t>3</a:t>
            </a:r>
            <a:r>
              <a:rPr lang="en-US" sz="2800" dirty="0"/>
              <a:t> = Some knowledge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SzPts val="2600"/>
              <a:buNone/>
            </a:pPr>
            <a:r>
              <a:rPr lang="en-US" sz="2800" b="1" dirty="0">
                <a:solidFill>
                  <a:schemeClr val="accent3"/>
                </a:solidFill>
              </a:rPr>
              <a:t>4</a:t>
            </a:r>
            <a:r>
              <a:rPr lang="en-US" sz="2800" dirty="0"/>
              <a:t> = Knowledge plus experience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SzPts val="2600"/>
              <a:buNone/>
            </a:pPr>
            <a:r>
              <a:rPr lang="en-US" sz="2800" b="1" dirty="0">
                <a:solidFill>
                  <a:schemeClr val="accent3"/>
                </a:solidFill>
              </a:rPr>
              <a:t>5</a:t>
            </a:r>
            <a:r>
              <a:rPr lang="en-US" sz="2800" dirty="0"/>
              <a:t> = Could teach others how to use them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7D9BB644-E6B3-D788-C340-9389C504C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>
            <a:extLst>
              <a:ext uri="{FF2B5EF4-FFF2-40B4-BE49-F238E27FC236}">
                <a16:creationId xmlns:a16="http://schemas.microsoft.com/office/drawing/2014/main" id="{08BA63CD-1C78-D1B1-8A60-4A44365450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US" dirty="0" err="1"/>
              <a:t>Swivl</a:t>
            </a:r>
            <a:r>
              <a:rPr lang="en-US" dirty="0"/>
              <a:t>™ Bots in Action</a:t>
            </a:r>
            <a:endParaRPr dirty="0"/>
          </a:p>
        </p:txBody>
      </p:sp>
      <p:pic>
        <p:nvPicPr>
          <p:cNvPr id="2" name="Online Media 1" title="Swivl in Use">
            <a:hlinkClick r:id="" action="ppaction://media"/>
            <a:extLst>
              <a:ext uri="{FF2B5EF4-FFF2-40B4-BE49-F238E27FC236}">
                <a16:creationId xmlns:a16="http://schemas.microsoft.com/office/drawing/2014/main" id="{38E01B24-3540-9EE7-D790-9892B075F7B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91173" y="1274833"/>
            <a:ext cx="6361653" cy="359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5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7C58455F-AB51-A537-1084-04348B7AA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>
            <a:extLst>
              <a:ext uri="{FF2B5EF4-FFF2-40B4-BE49-F238E27FC236}">
                <a16:creationId xmlns:a16="http://schemas.microsoft.com/office/drawing/2014/main" id="{CEFC6E85-EF96-37AB-CC7A-C2FB84CCF3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-104185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US" dirty="0"/>
              <a:t>Play Time: Preparation</a:t>
            </a:r>
            <a:endParaRPr dirty="0"/>
          </a:p>
        </p:txBody>
      </p:sp>
      <p:sp>
        <p:nvSpPr>
          <p:cNvPr id="100" name="Google Shape;100;p23">
            <a:extLst>
              <a:ext uri="{FF2B5EF4-FFF2-40B4-BE49-F238E27FC236}">
                <a16:creationId xmlns:a16="http://schemas.microsoft.com/office/drawing/2014/main" id="{7C774A21-B755-4A10-F890-8E87FA3A4C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8650" y="889590"/>
            <a:ext cx="7886700" cy="4100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Go to one of the stations. Work with your group to complete the following tasks. (These must be done in order.):</a:t>
            </a:r>
          </a:p>
          <a:p>
            <a:pPr marL="0" lv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i="1" dirty="0"/>
              <a:t>Task 1</a:t>
            </a:r>
            <a:r>
              <a:rPr lang="en-US" dirty="0"/>
              <a:t>: Do you have a </a:t>
            </a:r>
            <a:r>
              <a:rPr lang="en-US" dirty="0" err="1"/>
              <a:t>Swivl</a:t>
            </a:r>
            <a:r>
              <a:rPr lang="en-US" dirty="0"/>
              <a:t> account? 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Yes</a:t>
            </a:r>
            <a:r>
              <a:rPr lang="en-US" sz="2000" dirty="0"/>
              <a:t> → Log in. (If you attended ADEPT this past summer, you have one already.)</a:t>
            </a:r>
          </a:p>
          <a:p>
            <a:pPr marL="342900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No</a:t>
            </a:r>
            <a:r>
              <a:rPr lang="en-US" sz="2000" dirty="0"/>
              <a:t> → Go online (cloud.swivl.com) and create one by selecting “Sign Up.”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If the </a:t>
            </a:r>
            <a:r>
              <a:rPr lang="en-US" dirty="0" err="1"/>
              <a:t>Swivl</a:t>
            </a:r>
            <a:r>
              <a:rPr lang="en-US" dirty="0"/>
              <a:t> Capture app is not already installed on your device, download it before continuing.</a:t>
            </a:r>
          </a:p>
        </p:txBody>
      </p:sp>
    </p:spTree>
    <p:extLst>
      <p:ext uri="{BB962C8B-B14F-4D97-AF65-F5344CB8AC3E}">
        <p14:creationId xmlns:p14="http://schemas.microsoft.com/office/powerpoint/2010/main" val="2133962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5E4B957A-0E57-4B97-B638-E1EC602DB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>
            <a:extLst>
              <a:ext uri="{FF2B5EF4-FFF2-40B4-BE49-F238E27FC236}">
                <a16:creationId xmlns:a16="http://schemas.microsoft.com/office/drawing/2014/main" id="{2702E957-C784-C5DF-7BD9-FF722BD109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US" dirty="0"/>
              <a:t>Play Time: Action</a:t>
            </a:r>
            <a:endParaRPr dirty="0"/>
          </a:p>
        </p:txBody>
      </p:sp>
      <p:sp>
        <p:nvSpPr>
          <p:cNvPr id="100" name="Google Shape;100;p23">
            <a:extLst>
              <a:ext uri="{FF2B5EF4-FFF2-40B4-BE49-F238E27FC236}">
                <a16:creationId xmlns:a16="http://schemas.microsoft.com/office/drawing/2014/main" id="{7039996B-AD5B-7CBF-B3F6-50EF17E5092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dirty="0"/>
              <a:t>Remember to complete the rest of the tasks in order: 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i="1" dirty="0"/>
              <a:t>Task 2</a:t>
            </a:r>
            <a:r>
              <a:rPr lang="en-US" dirty="0"/>
              <a:t>: Practice setting up your device with the </a:t>
            </a:r>
            <a:r>
              <a:rPr lang="en-US" dirty="0" err="1"/>
              <a:t>Swivl</a:t>
            </a:r>
            <a:r>
              <a:rPr lang="en-US" dirty="0"/>
              <a:t>.</a:t>
            </a:r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i="1" dirty="0"/>
              <a:t>Task 3</a:t>
            </a:r>
            <a:r>
              <a:rPr lang="en-US" dirty="0"/>
              <a:t>: Practice recording and uploading video to your </a:t>
            </a:r>
            <a:r>
              <a:rPr lang="en-US" b="1" dirty="0"/>
              <a:t>Reflectivity</a:t>
            </a:r>
            <a:r>
              <a:rPr lang="en-US" dirty="0"/>
              <a:t> account.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i="1" dirty="0"/>
              <a:t>Task 4</a:t>
            </a:r>
            <a:r>
              <a:rPr lang="en-US" dirty="0"/>
              <a:t>: Access your recordings in your </a:t>
            </a:r>
            <a:r>
              <a:rPr lang="en-US" b="1" dirty="0"/>
              <a:t>Reflectivity</a:t>
            </a:r>
            <a:r>
              <a:rPr lang="en-US" dirty="0"/>
              <a:t> library.</a:t>
            </a:r>
          </a:p>
        </p:txBody>
      </p:sp>
    </p:spTree>
    <p:extLst>
      <p:ext uri="{BB962C8B-B14F-4D97-AF65-F5344CB8AC3E}">
        <p14:creationId xmlns:p14="http://schemas.microsoft.com/office/powerpoint/2010/main" val="2485566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8C32B8BC-4B39-514A-D5D8-907F588FC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>
            <a:extLst>
              <a:ext uri="{FF2B5EF4-FFF2-40B4-BE49-F238E27FC236}">
                <a16:creationId xmlns:a16="http://schemas.microsoft.com/office/drawing/2014/main" id="{82396E79-3AC3-BFED-6406-A11FA69E44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US" dirty="0"/>
              <a:t>What is a </a:t>
            </a:r>
            <a:r>
              <a:rPr lang="en-US" dirty="0" err="1"/>
              <a:t>Swivl</a:t>
            </a:r>
            <a:r>
              <a:rPr lang="en-US" dirty="0"/>
              <a:t> bot?</a:t>
            </a:r>
            <a:endParaRPr dirty="0"/>
          </a:p>
        </p:txBody>
      </p:sp>
      <p:sp>
        <p:nvSpPr>
          <p:cNvPr id="100" name="Google Shape;100;p23">
            <a:extLst>
              <a:ext uri="{FF2B5EF4-FFF2-40B4-BE49-F238E27FC236}">
                <a16:creationId xmlns:a16="http://schemas.microsoft.com/office/drawing/2014/main" id="{01343258-6A9B-2E7E-3E49-D12C02E9574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5314950" cy="2608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indent="-4572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 err="1"/>
              <a:t>Swivl</a:t>
            </a:r>
            <a:r>
              <a:rPr lang="en-US" dirty="0"/>
              <a:t> is a robotic “cameraman” for use in classrooms and professional settings. Download the free app and dock your device on a </a:t>
            </a:r>
            <a:r>
              <a:rPr lang="en-US" dirty="0" err="1"/>
              <a:t>Swivl</a:t>
            </a:r>
            <a:r>
              <a:rPr lang="en-US" dirty="0"/>
              <a:t> base.</a:t>
            </a:r>
          </a:p>
          <a:p>
            <a:pPr lvl="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robot records as you move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724E52-7B7F-6CEB-BF69-10BCF5723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164981"/>
            <a:ext cx="2571750" cy="2571750"/>
          </a:xfrm>
          <a:prstGeom prst="rect">
            <a:avLst/>
          </a:prstGeom>
        </p:spPr>
      </p:pic>
      <p:sp>
        <p:nvSpPr>
          <p:cNvPr id="6" name="Google Shape;100;p23">
            <a:extLst>
              <a:ext uri="{FF2B5EF4-FFF2-40B4-BE49-F238E27FC236}">
                <a16:creationId xmlns:a16="http://schemas.microsoft.com/office/drawing/2014/main" id="{42BC6933-6C0F-7F16-0237-ADD3C1005269}"/>
              </a:ext>
            </a:extLst>
          </p:cNvPr>
          <p:cNvSpPr txBox="1">
            <a:spLocks/>
          </p:cNvSpPr>
          <p:nvPr/>
        </p:nvSpPr>
        <p:spPr>
          <a:xfrm>
            <a:off x="1110971" y="3847751"/>
            <a:ext cx="7404379" cy="901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and talk, and then it saves the video straight to your Reflectivity account.</a:t>
            </a:r>
          </a:p>
        </p:txBody>
      </p:sp>
    </p:spTree>
    <p:extLst>
      <p:ext uri="{BB962C8B-B14F-4D97-AF65-F5344CB8AC3E}">
        <p14:creationId xmlns:p14="http://schemas.microsoft.com/office/powerpoint/2010/main" val="4219753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>
          <a:extLst>
            <a:ext uri="{FF2B5EF4-FFF2-40B4-BE49-F238E27FC236}">
              <a16:creationId xmlns:a16="http://schemas.microsoft.com/office/drawing/2014/main" id="{A4E92310-C704-78CF-FC21-9A923327B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>
            <a:extLst>
              <a:ext uri="{FF2B5EF4-FFF2-40B4-BE49-F238E27FC236}">
                <a16:creationId xmlns:a16="http://schemas.microsoft.com/office/drawing/2014/main" id="{E8C4626A-0BC3-A709-9AD3-A60B63B1F8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US" dirty="0"/>
              <a:t>Advantages: Technology Terms</a:t>
            </a: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56A5A8-A99F-CCD1-9B11-8900083BA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30" y="1367011"/>
            <a:ext cx="7003701" cy="3501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87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>
          <a:extLst>
            <a:ext uri="{FF2B5EF4-FFF2-40B4-BE49-F238E27FC236}">
              <a16:creationId xmlns:a16="http://schemas.microsoft.com/office/drawing/2014/main" id="{48FE85FE-7B52-E3FA-3F8B-0BD20AD35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A9D9D5-6CAB-D6F5-725F-95C327ED5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500" y="1559069"/>
            <a:ext cx="2811448" cy="2647806"/>
          </a:xfrm>
          <a:prstGeom prst="rect">
            <a:avLst/>
          </a:prstGeom>
        </p:spPr>
      </p:pic>
      <p:sp>
        <p:nvSpPr>
          <p:cNvPr id="117" name="Google Shape;117;p26">
            <a:extLst>
              <a:ext uri="{FF2B5EF4-FFF2-40B4-BE49-F238E27FC236}">
                <a16:creationId xmlns:a16="http://schemas.microsoft.com/office/drawing/2014/main" id="{365892D2-ED02-8ACB-169D-006B086B0A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8170" y="48215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lvl="0"/>
            <a:r>
              <a:rPr lang="en-US" dirty="0"/>
              <a:t>T is for Technology: ABC Graffiti/Chain Notes</a:t>
            </a:r>
            <a:endParaRPr dirty="0"/>
          </a:p>
        </p:txBody>
      </p:sp>
      <p:sp>
        <p:nvSpPr>
          <p:cNvPr id="118" name="Google Shape;118;p26">
            <a:extLst>
              <a:ext uri="{FF2B5EF4-FFF2-40B4-BE49-F238E27FC236}">
                <a16:creationId xmlns:a16="http://schemas.microsoft.com/office/drawing/2014/main" id="{B8CB1A1C-819B-5E4A-BDE1-A65EA83571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98170" y="1113109"/>
            <a:ext cx="4526154" cy="383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400"/>
              </a:spcAft>
              <a:buSzPts val="2600"/>
              <a:buNone/>
            </a:pPr>
            <a:r>
              <a:rPr lang="en-US" b="1" dirty="0"/>
              <a:t>How can </a:t>
            </a:r>
            <a:r>
              <a:rPr lang="en-US" b="1" dirty="0" err="1"/>
              <a:t>Swivl</a:t>
            </a:r>
            <a:r>
              <a:rPr lang="en-US" b="1" dirty="0"/>
              <a:t> be used in the classroom?</a:t>
            </a:r>
          </a:p>
          <a:p>
            <a:pPr lvl="0" indent="-457200">
              <a:spcBef>
                <a:spcPts val="0"/>
              </a:spcBef>
              <a:spcAft>
                <a:spcPts val="40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Take 30 seconds to jot down your ideas on the ABC Graffiti handout. </a:t>
            </a:r>
          </a:p>
          <a:p>
            <a:pPr lvl="0" indent="-457200">
              <a:spcBef>
                <a:spcPts val="0"/>
              </a:spcBef>
              <a:spcAft>
                <a:spcPts val="40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When time is called, pass your sheet to the person on your right. </a:t>
            </a:r>
          </a:p>
          <a:p>
            <a:pPr lvl="0" indent="-457200">
              <a:spcBef>
                <a:spcPts val="0"/>
              </a:spcBef>
              <a:spcAft>
                <a:spcPts val="40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dirty="0"/>
              <a:t>Repeat. </a:t>
            </a:r>
          </a:p>
        </p:txBody>
      </p:sp>
    </p:spTree>
    <p:extLst>
      <p:ext uri="{BB962C8B-B14F-4D97-AF65-F5344CB8AC3E}">
        <p14:creationId xmlns:p14="http://schemas.microsoft.com/office/powerpoint/2010/main" val="1881850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BB1FCC76-3909-3A99-1F1A-2FC0702C1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EE8DCD-3403-A95F-3093-71DCD5C4989C}"/>
              </a:ext>
            </a:extLst>
          </p:cNvPr>
          <p:cNvSpPr/>
          <p:nvPr/>
        </p:nvSpPr>
        <p:spPr>
          <a:xfrm>
            <a:off x="4429306" y="1331458"/>
            <a:ext cx="3563063" cy="338137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8100000" scaled="1"/>
            <a:tileRect/>
          </a:gra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E5187BB-5487-286A-3DBD-8C2D4DFA71A3}"/>
              </a:ext>
            </a:extLst>
          </p:cNvPr>
          <p:cNvSpPr/>
          <p:nvPr/>
        </p:nvSpPr>
        <p:spPr>
          <a:xfrm>
            <a:off x="578501" y="1369742"/>
            <a:ext cx="3563063" cy="338137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8" name="Google Shape;138;p29">
            <a:extLst>
              <a:ext uri="{FF2B5EF4-FFF2-40B4-BE49-F238E27FC236}">
                <a16:creationId xmlns:a16="http://schemas.microsoft.com/office/drawing/2014/main" id="{F74CED71-8850-7624-F7C9-DEFB9A33EE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7062" y="74341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Uses for </a:t>
            </a:r>
            <a:r>
              <a:rPr lang="en-US" dirty="0" err="1"/>
              <a:t>Swivl</a:t>
            </a:r>
            <a:r>
              <a:rPr lang="en-US" dirty="0"/>
              <a:t> and Reflectivity</a:t>
            </a:r>
            <a:endParaRPr dirty="0"/>
          </a:p>
        </p:txBody>
      </p:sp>
      <p:sp>
        <p:nvSpPr>
          <p:cNvPr id="139" name="Google Shape;139;p29">
            <a:extLst>
              <a:ext uri="{FF2B5EF4-FFF2-40B4-BE49-F238E27FC236}">
                <a16:creationId xmlns:a16="http://schemas.microsoft.com/office/drawing/2014/main" id="{0CAB5FB1-9157-F9A6-EFC3-98FBF99A30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609" y="1290230"/>
            <a:ext cx="3003916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>
              <a:spcBef>
                <a:spcPts val="0"/>
              </a:spcBef>
            </a:pPr>
            <a:r>
              <a:rPr lang="en-US" dirty="0"/>
              <a:t>Professional Growth</a:t>
            </a:r>
            <a:endParaRPr dirty="0"/>
          </a:p>
        </p:txBody>
      </p:sp>
      <p:sp>
        <p:nvSpPr>
          <p:cNvPr id="140" name="Google Shape;140;p29">
            <a:extLst>
              <a:ext uri="{FF2B5EF4-FFF2-40B4-BE49-F238E27FC236}">
                <a16:creationId xmlns:a16="http://schemas.microsoft.com/office/drawing/2014/main" id="{F7AF55DF-C78C-AEC2-ECEA-F6B5845D0A7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627062" y="1829843"/>
            <a:ext cx="3563063" cy="30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Coaching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Peer feedback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Self-reflection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Student-teacher observations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Remote observations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Teacher training recordings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Best practices video library</a:t>
            </a:r>
            <a:endParaRPr sz="2000" dirty="0"/>
          </a:p>
        </p:txBody>
      </p:sp>
      <p:sp>
        <p:nvSpPr>
          <p:cNvPr id="141" name="Google Shape;141;p29">
            <a:extLst>
              <a:ext uri="{FF2B5EF4-FFF2-40B4-BE49-F238E27FC236}">
                <a16:creationId xmlns:a16="http://schemas.microsoft.com/office/drawing/2014/main" id="{EEB88410-9581-9991-7915-079C7E3BB7F7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77711" y="1256938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Classroom Learning</a:t>
            </a:r>
            <a:endParaRPr dirty="0"/>
          </a:p>
        </p:txBody>
      </p:sp>
      <p:sp>
        <p:nvSpPr>
          <p:cNvPr id="142" name="Google Shape;142;p29">
            <a:extLst>
              <a:ext uri="{FF2B5EF4-FFF2-40B4-BE49-F238E27FC236}">
                <a16:creationId xmlns:a16="http://schemas.microsoft.com/office/drawing/2014/main" id="{0957C85E-C479-6900-D278-4D3CAC15A61C}"/>
              </a:ext>
            </a:extLst>
          </p:cNvPr>
          <p:cNvSpPr txBox="1">
            <a:spLocks noGrp="1"/>
          </p:cNvSpPr>
          <p:nvPr>
            <p:ph type="body" idx="4"/>
          </p:nvPr>
        </p:nvSpPr>
        <p:spPr>
          <a:xfrm>
            <a:off x="4593272" y="1829843"/>
            <a:ext cx="334513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Record student projects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Peer (or group) feedback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Student self-reflection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Record lectures and labs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Remote student learning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Capture student learning</a:t>
            </a:r>
          </a:p>
          <a:p>
            <a:pPr marL="457200" lvl="0" indent="-393192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000" dirty="0"/>
              <a:t>Support classroom management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2783750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>
          <a:extLst>
            <a:ext uri="{FF2B5EF4-FFF2-40B4-BE49-F238E27FC236}">
              <a16:creationId xmlns:a16="http://schemas.microsoft.com/office/drawing/2014/main" id="{D3ACDFD0-794C-3DD5-1014-14318763B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6">
            <a:extLst>
              <a:ext uri="{FF2B5EF4-FFF2-40B4-BE49-F238E27FC236}">
                <a16:creationId xmlns:a16="http://schemas.microsoft.com/office/drawing/2014/main" id="{7445A23B-765D-6119-3C73-77601F6970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8650" y="78695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/>
            <a:r>
              <a:rPr lang="en-US" dirty="0"/>
              <a:t>How am I feeling? What am I thinking?</a:t>
            </a:r>
            <a:endParaRPr dirty="0"/>
          </a:p>
        </p:txBody>
      </p:sp>
      <p:sp>
        <p:nvSpPr>
          <p:cNvPr id="118" name="Google Shape;118;p26">
            <a:extLst>
              <a:ext uri="{FF2B5EF4-FFF2-40B4-BE49-F238E27FC236}">
                <a16:creationId xmlns:a16="http://schemas.microsoft.com/office/drawing/2014/main" id="{BAAB28DB-6E55-07AF-FE85-102AA3E54D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28650" y="1195841"/>
            <a:ext cx="4646735" cy="367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521208" lvl="0" indent="-457200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400" dirty="0"/>
              <a:t>Divide a sticky note in half.</a:t>
            </a:r>
          </a:p>
          <a:p>
            <a:pPr marL="521208" lvl="0" indent="-457200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400" dirty="0"/>
              <a:t>On one half, draw an image of how you feel about </a:t>
            </a:r>
            <a:r>
              <a:rPr lang="en-US" sz="2400" dirty="0" err="1"/>
              <a:t>Swivl</a:t>
            </a:r>
            <a:r>
              <a:rPr lang="en-US" sz="2400" dirty="0"/>
              <a:t>.</a:t>
            </a:r>
          </a:p>
          <a:p>
            <a:pPr marL="521208" lvl="0" indent="-457200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400" dirty="0"/>
              <a:t>On the other half, write a sentence about your thoughts on using </a:t>
            </a:r>
            <a:r>
              <a:rPr lang="en-US" sz="2400" dirty="0" err="1"/>
              <a:t>Swivl</a:t>
            </a:r>
            <a:r>
              <a:rPr lang="en-US" sz="2400" dirty="0"/>
              <a:t>.</a:t>
            </a:r>
          </a:p>
          <a:p>
            <a:pPr marL="521208" lvl="0" indent="-457200" algn="l" rtl="0">
              <a:spcBef>
                <a:spcPts val="0"/>
              </a:spcBef>
              <a:spcAft>
                <a:spcPts val="0"/>
              </a:spcAft>
              <a:buSzPts val="2600"/>
              <a:buFont typeface="Arial" panose="020B0604020202020204" pitchFamily="34" charset="0"/>
              <a:buChar char="•"/>
            </a:pPr>
            <a:r>
              <a:rPr lang="en-US" sz="2400" dirty="0"/>
              <a:t>Place your sticky notes on a wall or whiteboard to share with the group.</a:t>
            </a:r>
            <a:endParaRPr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6E4F56-2180-19BB-F8BD-2A7896D9F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8865" y="826243"/>
            <a:ext cx="3262312" cy="326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60526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756</Words>
  <Application>Microsoft Office PowerPoint</Application>
  <PresentationFormat>On-screen Show (16:9)</PresentationFormat>
  <Paragraphs>71</Paragraphs>
  <Slides>13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Courier New</vt:lpstr>
      <vt:lpstr>NTR</vt:lpstr>
      <vt:lpstr>Open Sans</vt:lpstr>
      <vt:lpstr>Play</vt:lpstr>
      <vt:lpstr>Custom Design</vt:lpstr>
      <vt:lpstr>1_Custom Design</vt:lpstr>
      <vt:lpstr>PowerPoint Presentation</vt:lpstr>
      <vt:lpstr>All Around Swivl™ Bots</vt:lpstr>
      <vt:lpstr>Essential Question</vt:lpstr>
      <vt:lpstr>Learning Objective(s)</vt:lpstr>
      <vt:lpstr>Getting to Know You</vt:lpstr>
      <vt:lpstr>Swivl™ Bots in Action</vt:lpstr>
      <vt:lpstr>Play Time: Preparation</vt:lpstr>
      <vt:lpstr>Play Time: Action</vt:lpstr>
      <vt:lpstr>What is a Swivl bot?</vt:lpstr>
      <vt:lpstr>Advantages: Technology Terms</vt:lpstr>
      <vt:lpstr>T is for Technology: ABC Graffiti/Chain Notes</vt:lpstr>
      <vt:lpstr>Uses for Swivl and Reflectivity</vt:lpstr>
      <vt:lpstr>How am I feeling? What am I thinking?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Around Swivl Bots </dc:title>
  <dc:subject>Technology</dc:subject>
  <dc:creator>Cusack, Bradly J.</dc:creator>
  <cp:lastModifiedBy>McLeod Porter, Delma</cp:lastModifiedBy>
  <cp:revision>4</cp:revision>
  <dcterms:modified xsi:type="dcterms:W3CDTF">2026-05-11T19:34:27Z</dcterms:modified>
</cp:coreProperties>
</file>