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14"/>
  </p:notesMasterIdLst>
  <p:sldIdLst>
    <p:sldId id="256" r:id="rId2"/>
    <p:sldId id="270" r:id="rId3"/>
    <p:sldId id="271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1D20"/>
    <a:srgbClr val="2889C3"/>
    <a:srgbClr val="91192A"/>
    <a:srgbClr val="275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70"/>
    <p:restoredTop sz="94664"/>
  </p:normalViewPr>
  <p:slideViewPr>
    <p:cSldViewPr snapToGrid="0">
      <p:cViewPr varScale="1">
        <p:scale>
          <a:sx n="106" d="100"/>
          <a:sy n="106" d="100"/>
        </p:scale>
        <p:origin x="200" y="4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9gy-1Z2Sa-c&amp;ab_channel=K20Center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tabLst/>
              <a:defRPr/>
            </a:pPr>
            <a:r>
              <a:rPr lang="en-US" sz="1100" b="0" dirty="0" err="1">
                <a:solidFill>
                  <a:srgbClr val="22222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Boaler</a:t>
            </a:r>
            <a:r>
              <a:rPr lang="en-US" sz="1100" b="0" dirty="0">
                <a:solidFill>
                  <a:srgbClr val="22222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J. (2022). </a:t>
            </a:r>
            <a:r>
              <a:rPr lang="en-US" sz="1100" b="0" i="1" dirty="0">
                <a:solidFill>
                  <a:srgbClr val="22222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Mathematical mindsets: Unleashing students' potential through creative mathematics, inspiring messages and innovative teaching</a:t>
            </a:r>
            <a:r>
              <a:rPr lang="en-US" sz="1100" b="0" dirty="0">
                <a:solidFill>
                  <a:srgbClr val="22222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(2nd ed.). Jossey-Bass.</a:t>
            </a:r>
          </a:p>
        </p:txBody>
      </p:sp>
    </p:spTree>
    <p:extLst>
      <p:ext uri="{BB962C8B-B14F-4D97-AF65-F5344CB8AC3E}">
        <p14:creationId xmlns:p14="http://schemas.microsoft.com/office/powerpoint/2010/main" val="939181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Read aloud the characteristics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Ask if they already have in mind a student that is similar to Amber. Isn’t it easy to put a face to a name?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What strategies/activities are you already doing well to support your students like Amber?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Which messages would you like to grow more in?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Which of the seven mindset messages does this student display, and which of the seven mindset messages does this student need more support with?</a:t>
            </a:r>
            <a:endParaRPr lang="en-US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4252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Read aloud the characteristics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Ask if they already have in mind a student that is similar to Mariah. Isn’t it easy to put a face to a name?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What strategies/activities are you already doing well to support your students like Mariah?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Which messages would you like to grow more in?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100" b="1" dirty="0">
              <a:solidFill>
                <a:schemeClr val="dk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Which of the seven mindset messages does this student display, and which of the seven mindset messages does this student need more support with?</a:t>
            </a:r>
            <a:endParaRPr lang="en-US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77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Read aloud the characteristics</a:t>
            </a:r>
            <a:endParaRPr lang="en-US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91D63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Ask if they already have in mind a student that is similar to Alex. Isn’t it easy to put a face to a name?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What strategies/activities are you already doing well to support your students like Alex?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Which messages would you like to grow more in?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100" b="1" dirty="0">
              <a:solidFill>
                <a:schemeClr val="dk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Which of the seven mindset messages does this student display, and which of the seven mindset messages does this student need more support with?</a:t>
            </a:r>
            <a:endParaRPr lang="en-US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08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9D091-33AE-8B6B-3CA2-A8BB3314D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A71AED-FACC-C2C3-A03A-0858311973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C5961A-9EA6-F1B7-3B79-BF6EE4CC3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Read aloud the characteristics</a:t>
            </a:r>
            <a:endParaRPr lang="en-US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91D63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Ask if they already have in mind a student that is similar to Alex. Isn’t it easy to put a face to a name?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What strategies/activities are you already doing well to support your students like Alex?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Which messages would you like to grow more in?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100" b="1" dirty="0">
              <a:solidFill>
                <a:schemeClr val="dk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Which of the seven mindset messages does this student display, and which of the seven mindset messages does this student need more support with?</a:t>
            </a:r>
            <a:endParaRPr lang="en-US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22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Give high-level thoughts for each message. This is our chance to show our humility of acknowledging our strengths and struggles.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Remind participants that they have this in the handout for their deep reading later. </a:t>
            </a:r>
          </a:p>
        </p:txBody>
      </p:sp>
    </p:spTree>
    <p:extLst>
      <p:ext uri="{BB962C8B-B14F-4D97-AF65-F5344CB8AC3E}">
        <p14:creationId xmlns:p14="http://schemas.microsoft.com/office/powerpoint/2010/main" val="2262097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(2021, Sep 21). </a:t>
            </a:r>
            <a:r>
              <a:rPr lang="en-US" i="1" dirty="0"/>
              <a:t>K20 Center 10 minute time</a:t>
            </a:r>
            <a:r>
              <a:rPr lang="en-US" dirty="0"/>
              <a:t>r [Video]. </a:t>
            </a:r>
            <a:r>
              <a:rPr lang="en-US" dirty="0">
                <a:hlinkClick r:id="rId3"/>
              </a:rPr>
              <a:t>https://www.youtube.com/</a:t>
            </a:r>
            <a:r>
              <a:rPr lang="en-US" dirty="0" err="1">
                <a:hlinkClick r:id="rId3"/>
              </a:rPr>
              <a:t>watch</a:t>
            </a:r>
            <a:r>
              <a:rPr lang="en-US" dirty="0" err="1">
                <a:hlinkClick r:id="rId4"/>
              </a:rPr>
              <a:t>?v</a:t>
            </a:r>
            <a:r>
              <a:rPr lang="en-US" dirty="0">
                <a:hlinkClick r:id="rId4"/>
              </a:rPr>
              <a:t>=9gy-1Z2Sa-c&amp;ab_channel=K20Center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85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through the comments as they come in and maybe give verbal thoughts on the responses as they come in.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Remind participants that all of the information from this session is on the handout we provided to them and that this is just a starting place of exploring and supporting growth mindset in our math students.</a:t>
            </a:r>
          </a:p>
        </p:txBody>
      </p:sp>
    </p:spTree>
    <p:extLst>
      <p:ext uri="{BB962C8B-B14F-4D97-AF65-F5344CB8AC3E}">
        <p14:creationId xmlns:p14="http://schemas.microsoft.com/office/powerpoint/2010/main" val="372080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;p3">
            <a:extLst>
              <a:ext uri="{FF2B5EF4-FFF2-40B4-BE49-F238E27FC236}">
                <a16:creationId xmlns:a16="http://schemas.microsoft.com/office/drawing/2014/main" id="{D0250A39-DBED-22CF-513D-899F6ED4BA1A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Subtitle: Calibri Reg., 26pt</a:t>
            </a:r>
            <a:endParaRPr dirty="0"/>
          </a:p>
        </p:txBody>
      </p:sp>
      <p:sp>
        <p:nvSpPr>
          <p:cNvPr id="4" name="Google Shape;11;p3">
            <a:extLst>
              <a:ext uri="{FF2B5EF4-FFF2-40B4-BE49-F238E27FC236}">
                <a16:creationId xmlns:a16="http://schemas.microsoft.com/office/drawing/2014/main" id="{417E501A-52D0-FED6-AA58-420BD6D741D1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455850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50pt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userDrawn="1">
  <p:cSld name="Objecti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;p4">
            <a:extLst>
              <a:ext uri="{FF2B5EF4-FFF2-40B4-BE49-F238E27FC236}">
                <a16:creationId xmlns:a16="http://schemas.microsoft.com/office/drawing/2014/main" id="{3A755AE6-8F5E-B692-854D-9C43C5203B2A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Objective: Calibri Reg., 50pt</a:t>
            </a:r>
            <a:endParaRPr dirty="0"/>
          </a:p>
        </p:txBody>
      </p:sp>
      <p:sp>
        <p:nvSpPr>
          <p:cNvPr id="3" name="Google Shape;16;p4">
            <a:extLst>
              <a:ext uri="{FF2B5EF4-FFF2-40B4-BE49-F238E27FC236}">
                <a16:creationId xmlns:a16="http://schemas.microsoft.com/office/drawing/2014/main" id="{157EFD0C-D371-DE2D-CBBF-6DB5E19594E6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System Font Regular"/>
              <a:buChar char="●"/>
              <a:tabLst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Subtitle: Calibri Reg., 26pt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Use bullet points if there are multiple questions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preserve="1" userDrawn="1">
  <p:cSld name="Essential Ques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;p4">
            <a:extLst>
              <a:ext uri="{FF2B5EF4-FFF2-40B4-BE49-F238E27FC236}">
                <a16:creationId xmlns:a16="http://schemas.microsoft.com/office/drawing/2014/main" id="{FBA6BE57-3E30-859E-4D3E-3A8E96F2BC7B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Essential Q: Calibri Reg., 50pt</a:t>
            </a:r>
            <a:endParaRPr dirty="0"/>
          </a:p>
        </p:txBody>
      </p:sp>
      <p:sp>
        <p:nvSpPr>
          <p:cNvPr id="6" name="Google Shape;16;p4">
            <a:extLst>
              <a:ext uri="{FF2B5EF4-FFF2-40B4-BE49-F238E27FC236}">
                <a16:creationId xmlns:a16="http://schemas.microsoft.com/office/drawing/2014/main" id="{562D34DC-7199-C97A-6FDD-E3347F3701D1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System Font Regular"/>
              <a:buChar char="●"/>
              <a:tabLst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Subtitle: Calibri Reg., 26pt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Use bullet points if there are multiple questions</a:t>
            </a:r>
          </a:p>
        </p:txBody>
      </p:sp>
    </p:spTree>
    <p:extLst>
      <p:ext uri="{BB962C8B-B14F-4D97-AF65-F5344CB8AC3E}">
        <p14:creationId xmlns:p14="http://schemas.microsoft.com/office/powerpoint/2010/main" val="105923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 userDrawn="1">
  <p:cSld name="Content - 1 Column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title" hasCustomPrompt="1"/>
          </p:nvPr>
        </p:nvSpPr>
        <p:spPr>
          <a:xfrm>
            <a:off x="456175" y="445024"/>
            <a:ext cx="8225400" cy="818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36pt</a:t>
            </a:r>
            <a:endParaRPr dirty="0"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 hasCustomPrompt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lvl="2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Content: Calibri Reg., 26pt (minimum 18pt if needed)</a:t>
            </a:r>
          </a:p>
          <a:p>
            <a:pPr lvl="1"/>
            <a:r>
              <a:rPr lang="en-US" dirty="0"/>
              <a:t>Calibri Reg., 26pt (minimum 18pt if needed) </a:t>
            </a:r>
          </a:p>
          <a:p>
            <a:pPr lvl="2"/>
            <a:r>
              <a:rPr lang="en-US" dirty="0"/>
              <a:t>Calibri Reg., 26pt (minimum 18pt if needed)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;p5">
            <a:extLst>
              <a:ext uri="{FF2B5EF4-FFF2-40B4-BE49-F238E27FC236}">
                <a16:creationId xmlns:a16="http://schemas.microsoft.com/office/drawing/2014/main" id="{8A625688-D669-7842-F000-726A63CBD9A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6175" y="445024"/>
            <a:ext cx="8225400" cy="818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36pt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51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.k20center.ou.edu/strategy/3296" TargetMode="External"/><Relationship Id="rId3" Type="http://schemas.openxmlformats.org/officeDocument/2006/relationships/hyperlink" Target="https://learn.k20center.ou.edu/strategy/115" TargetMode="External"/><Relationship Id="rId7" Type="http://schemas.openxmlformats.org/officeDocument/2006/relationships/hyperlink" Target="https://illuminations.nctm.org/BrainTeasers.aspx?id=4714" TargetMode="External"/><Relationship Id="rId2" Type="http://schemas.openxmlformats.org/officeDocument/2006/relationships/hyperlink" Target="https://learn.k20center.ou.edu/lesson/431?rev=147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.k20center.ou.edu/strategy/147" TargetMode="External"/><Relationship Id="rId5" Type="http://schemas.openxmlformats.org/officeDocument/2006/relationships/hyperlink" Target="https://www.geogebra.org/m/mKzJCf5p" TargetMode="External"/><Relationship Id="rId4" Type="http://schemas.openxmlformats.org/officeDocument/2006/relationships/hyperlink" Target="https://teacher.desmos.com/activitybuilder/custom/59233ca25ebd6c10d1af9c0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gy-1Z2Sa-c?feature=oembed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254;p55">
            <a:extLst>
              <a:ext uri="{FF2B5EF4-FFF2-40B4-BE49-F238E27FC236}">
                <a16:creationId xmlns:a16="http://schemas.microsoft.com/office/drawing/2014/main" id="{999248C7-F083-96BE-A965-B1F8498E43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5587717"/>
              </p:ext>
            </p:extLst>
          </p:nvPr>
        </p:nvGraphicFramePr>
        <p:xfrm>
          <a:off x="235500" y="915035"/>
          <a:ext cx="8642725" cy="16535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3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6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All students can learn math to the highest levels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Mistakes are valuable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Questions are important</a:t>
                      </a:r>
                      <a:endParaRPr sz="10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Math is about creativity and making sense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Math is about connections and communicating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Value depth over speed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Math class is about learning, not performing</a:t>
                      </a:r>
                      <a:endParaRPr sz="10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rgbClr val="0000FF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Walking the Line: the Math Spectrum</a:t>
                      </a: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rgbClr val="0000FF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My Favorite Mistake</a:t>
                      </a: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rgbClr val="0000FF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Click Battle: Desmos</a:t>
                      </a: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rgbClr val="0000FF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Sum of Exterior Angle Theorem: Geogebra</a:t>
                      </a: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rgbClr val="0000FF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Card Sort</a:t>
                      </a: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 dirty="0">
                          <a:solidFill>
                            <a:srgbClr val="0000FF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Nine Digit Fraction: NCTM Illuminations</a:t>
                      </a:r>
                      <a:endParaRPr sz="1000" dirty="0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sng" dirty="0">
                          <a:solidFill>
                            <a:srgbClr val="0450FB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Math </a:t>
                      </a:r>
                      <a:r>
                        <a:rPr lang="en-US" sz="1000" b="0" i="0" u="sng" strike="noStrike" cap="none" dirty="0">
                          <a:solidFill>
                            <a:srgbClr val="0450FB"/>
                          </a:solidFill>
                          <a:latin typeface="Arial"/>
                          <a:cs typeface="Arial"/>
                          <a:sym typeface="Arial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Interview</a:t>
                      </a:r>
                      <a:endParaRPr sz="1000" b="0" i="0" u="sng" strike="noStrike" cap="none" dirty="0">
                        <a:solidFill>
                          <a:srgbClr val="0450FB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36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K20 Center 10 minute timer">
            <a:hlinkClick r:id="" action="ppaction://media"/>
            <a:extLst>
              <a:ext uri="{FF2B5EF4-FFF2-40B4-BE49-F238E27FC236}">
                <a16:creationId xmlns:a16="http://schemas.microsoft.com/office/drawing/2014/main" id="{23C6D978-A893-2871-B757-AE14E3321C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84635" y="938463"/>
            <a:ext cx="6111616" cy="345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7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E7AA-68C7-1D43-B7D2-9D85F8511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Amber, Mariah, Alex, &amp; Brittany: Revisited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577D9-7DD7-FD66-00B3-E227801E4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263110"/>
            <a:ext cx="8225400" cy="3140447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520"/>
              </a:spcBef>
              <a:buNone/>
            </a:pPr>
            <a:r>
              <a:rPr lang="en-US" dirty="0"/>
              <a:t>Our students all have strengths and needs.</a:t>
            </a:r>
          </a:p>
          <a:p>
            <a:pPr lvl="0">
              <a:lnSpc>
                <a:spcPct val="100000"/>
              </a:lnSpc>
              <a:spcBef>
                <a:spcPts val="520"/>
              </a:spcBef>
            </a:pPr>
            <a:r>
              <a:rPr lang="en-US" dirty="0"/>
              <a:t>Based on your exploration of the activities, which one would you be most likely to incorporate into your classroom to support the growth mindset of your students?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Why did you pick this activity?</a:t>
            </a:r>
          </a:p>
          <a:p>
            <a:pPr marL="0" lvl="0" indent="457200">
              <a:lnSpc>
                <a:spcPct val="100000"/>
              </a:lnSpc>
              <a:spcBef>
                <a:spcPts val="52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4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EDAAD6-DA24-1ECF-A1A8-43BEC6CA3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850" y="1442407"/>
            <a:ext cx="8232300" cy="2052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" dirty="0"/>
              <a:t>Productive Math Mindsets—Everywhere!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7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967F7-84E8-560B-F37C-5889CAD3D8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73C2D-1BB9-55EF-4647-49A70FA7C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175" y="2834125"/>
            <a:ext cx="8232300" cy="1761938"/>
          </a:xfrm>
        </p:spPr>
        <p:txBody>
          <a:bodyPr>
            <a:noAutofit/>
          </a:bodyPr>
          <a:lstStyle/>
          <a:p>
            <a:pPr marL="558800" lvl="0">
              <a:buClr>
                <a:schemeClr val="accent6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Analyze characteristics of growth mindset in math classrooms.</a:t>
            </a:r>
          </a:p>
          <a:p>
            <a:pPr marL="558800" lvl="0">
              <a:buClr>
                <a:schemeClr val="accent6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Identify growth mindset learning strategies in curriculum.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3909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B66C4-AECC-52CE-0530-A03DDA49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Seven Mindset Messages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FD6F1-A8A3-8DFB-FDF1-19A35FB70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355600">
              <a:lnSpc>
                <a:spcPct val="100000"/>
              </a:lnSpc>
              <a:spcBef>
                <a:spcPts val="52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All students can learn math to the highest levels.</a:t>
            </a:r>
          </a:p>
          <a:p>
            <a:pPr lvl="0" indent="-355600">
              <a:lnSpc>
                <a:spcPct val="100000"/>
              </a:lnSpc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Mistakes are valuable.</a:t>
            </a:r>
          </a:p>
          <a:p>
            <a:pPr lvl="0" indent="-355600">
              <a:lnSpc>
                <a:spcPct val="100000"/>
              </a:lnSpc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Questions are important.</a:t>
            </a:r>
          </a:p>
          <a:p>
            <a:pPr lvl="0" indent="-355600">
              <a:lnSpc>
                <a:spcPct val="100000"/>
              </a:lnSpc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Math is about creativity and making sense.</a:t>
            </a:r>
          </a:p>
          <a:p>
            <a:pPr lvl="0" indent="-355600">
              <a:lnSpc>
                <a:spcPct val="100000"/>
              </a:lnSpc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Math is about connections and communicating.</a:t>
            </a:r>
          </a:p>
          <a:p>
            <a:pPr lvl="0" indent="-355600">
              <a:lnSpc>
                <a:spcPct val="100000"/>
              </a:lnSpc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Value depth over speed.</a:t>
            </a:r>
          </a:p>
          <a:p>
            <a:pPr lvl="0" indent="-355600">
              <a:lnSpc>
                <a:spcPct val="100000"/>
              </a:lnSpc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Math class is about learning, not performing.</a:t>
            </a:r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Google Shape;209;p49">
            <a:extLst>
              <a:ext uri="{FF2B5EF4-FFF2-40B4-BE49-F238E27FC236}">
                <a16:creationId xmlns:a16="http://schemas.microsoft.com/office/drawing/2014/main" id="{5246D978-6A82-FFFB-25F0-A543A0AA2717}"/>
              </a:ext>
            </a:extLst>
          </p:cNvPr>
          <p:cNvSpPr/>
          <p:nvPr/>
        </p:nvSpPr>
        <p:spPr>
          <a:xfrm>
            <a:off x="7535196" y="1862094"/>
            <a:ext cx="1430281" cy="1769491"/>
          </a:xfrm>
          <a:prstGeom prst="rect">
            <a:avLst/>
          </a:prstGeom>
          <a:solidFill>
            <a:srgbClr val="BA14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A book cover of a mathematical mindsets&#10;&#10;Description automatically generated">
            <a:extLst>
              <a:ext uri="{FF2B5EF4-FFF2-40B4-BE49-F238E27FC236}">
                <a16:creationId xmlns:a16="http://schemas.microsoft.com/office/drawing/2014/main" id="{CF698EC6-749C-6018-5407-D428921D3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585" y="1933923"/>
            <a:ext cx="1263918" cy="158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9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D16E-85B8-7E8F-8EBC-DBD9B6494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18474-86E8-F726-6056-ADB952A95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263111"/>
            <a:ext cx="5956532" cy="1968286"/>
          </a:xfrm>
        </p:spPr>
        <p:txBody>
          <a:bodyPr/>
          <a:lstStyle/>
          <a:p>
            <a:pPr marL="584200" lvl="0" indent="-457200">
              <a:lnSpc>
                <a:spcPct val="100000"/>
              </a:lnSpc>
              <a:spcBef>
                <a:spcPts val="520"/>
              </a:spcBef>
              <a:buSzPct val="100000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Comes in for non-required tutoring frequently.</a:t>
            </a:r>
          </a:p>
          <a:p>
            <a:pPr marL="584200" lvl="0" indent="-457200">
              <a:lnSpc>
                <a:spcPct val="100000"/>
              </a:lnSpc>
              <a:buSzPct val="100000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Doesn’t always get the best grades but takes initiative to reflect on her mistakes.</a:t>
            </a:r>
          </a:p>
          <a:p>
            <a:pPr marL="0" lvl="0" indent="0">
              <a:lnSpc>
                <a:spcPct val="100000"/>
              </a:lnSpc>
              <a:spcBef>
                <a:spcPts val="520"/>
              </a:spcBef>
              <a:buNone/>
            </a:pPr>
            <a:r>
              <a:rPr lang="en-US" sz="2200" i="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“</a:t>
            </a:r>
            <a:r>
              <a:rPr lang="en-US" sz="2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 is really hard—that’s why I need to keep practicing. I know one day this will get easier for me.”</a:t>
            </a:r>
            <a:endParaRPr lang="en-US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Google Shape;217;p50">
            <a:extLst>
              <a:ext uri="{FF2B5EF4-FFF2-40B4-BE49-F238E27FC236}">
                <a16:creationId xmlns:a16="http://schemas.microsoft.com/office/drawing/2014/main" id="{8502C155-48EC-3AFD-EE86-BDEB555435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192" t="6278" r="18744" b="14141"/>
          <a:stretch/>
        </p:blipFill>
        <p:spPr>
          <a:xfrm>
            <a:off x="5707752" y="0"/>
            <a:ext cx="3678903" cy="4568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949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E9965-8924-E182-533D-3F11CDA25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9A25-FBAB-ADDA-32D2-D92C07165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Mariah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13443-BF8B-435A-2714-BB7CC7987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263111"/>
            <a:ext cx="5956532" cy="1968286"/>
          </a:xfrm>
        </p:spPr>
        <p:txBody>
          <a:bodyPr/>
          <a:lstStyle/>
          <a:p>
            <a:pPr marL="469900" lvl="0" indent="-342900">
              <a:lnSpc>
                <a:spcPct val="100000"/>
              </a:lnSpc>
              <a:spcBef>
                <a:spcPts val="520"/>
              </a:spcBef>
              <a:buSzPct val="100000"/>
            </a:pPr>
            <a:r>
              <a:rPr lang="en-US" sz="2200" dirty="0">
                <a:solidFill>
                  <a:srgbClr val="000000"/>
                </a:solidFill>
              </a:rPr>
              <a:t>Has a 98% average in the class but never asks for help or answers a question.</a:t>
            </a:r>
          </a:p>
          <a:p>
            <a:pPr marL="469900" lvl="0" indent="-342900">
              <a:lnSpc>
                <a:spcPct val="100000"/>
              </a:lnSpc>
              <a:buSzPct val="100000"/>
            </a:pPr>
            <a:r>
              <a:rPr lang="en-US" sz="2200" dirty="0">
                <a:solidFill>
                  <a:srgbClr val="000000"/>
                </a:solidFill>
              </a:rPr>
              <a:t>Has been labeled as gifted. Does very well but struggles the moment she doesn’t understand something.</a:t>
            </a:r>
          </a:p>
          <a:p>
            <a:pPr marL="0" lvl="0" indent="0">
              <a:lnSpc>
                <a:spcPct val="100000"/>
              </a:lnSpc>
              <a:spcBef>
                <a:spcPts val="520"/>
              </a:spcBef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520"/>
              </a:spcBef>
              <a:buNone/>
            </a:pPr>
            <a:r>
              <a:rPr lang="en-US" sz="2200" i="1" dirty="0">
                <a:solidFill>
                  <a:srgbClr val="000000"/>
                </a:solidFill>
              </a:rPr>
              <a:t>“I have to get this done correctly the first time. Otherwise, someone will think I don’t know what I am doing!”</a:t>
            </a:r>
            <a:endParaRPr lang="en-US" sz="2200" i="1" dirty="0"/>
          </a:p>
          <a:p>
            <a:pPr>
              <a:lnSpc>
                <a:spcPct val="100000"/>
              </a:lnSpc>
            </a:pPr>
            <a:endParaRPr lang="en-US" sz="2200" dirty="0"/>
          </a:p>
        </p:txBody>
      </p:sp>
      <p:pic>
        <p:nvPicPr>
          <p:cNvPr id="5" name="Google Shape;227;p51">
            <a:extLst>
              <a:ext uri="{FF2B5EF4-FFF2-40B4-BE49-F238E27FC236}">
                <a16:creationId xmlns:a16="http://schemas.microsoft.com/office/drawing/2014/main" id="{EF86C086-21A4-B10C-AF56-525538AC92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4735" t="14234" r="8465" b="8275"/>
          <a:stretch/>
        </p:blipFill>
        <p:spPr>
          <a:xfrm>
            <a:off x="6137043" y="129749"/>
            <a:ext cx="3678903" cy="4568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45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B4052-81B6-AA53-E722-1B91E4C31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60189-9196-03A8-98D7-4009B9F2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B3AE9-FB24-D17C-1643-3CB1A3BAB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263111"/>
            <a:ext cx="5956532" cy="1968286"/>
          </a:xfrm>
        </p:spPr>
        <p:txBody>
          <a:bodyPr/>
          <a:lstStyle/>
          <a:p>
            <a:pPr marL="469900" lvl="0" indent="-342900">
              <a:spcBef>
                <a:spcPts val="520"/>
              </a:spcBef>
              <a:buSzPct val="100000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always polite and seems to be on task.</a:t>
            </a:r>
          </a:p>
          <a:p>
            <a:pPr marL="469900" lvl="0" indent="-342900">
              <a:buSzPct val="100000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Consistently gets bad grades on assignments and tests.</a:t>
            </a:r>
            <a:b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>
              <a:spcBef>
                <a:spcPts val="520"/>
              </a:spcBef>
              <a:buNone/>
            </a:pPr>
            <a:r>
              <a:rPr lang="en-US" sz="2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 don’t get these problems, and I never will. Why should I even bother?”</a:t>
            </a:r>
            <a:endParaRPr lang="en-US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artoon of a person sitting at a desk&#10;&#10;Description automatically generated">
            <a:extLst>
              <a:ext uri="{FF2B5EF4-FFF2-40B4-BE49-F238E27FC236}">
                <a16:creationId xmlns:a16="http://schemas.microsoft.com/office/drawing/2014/main" id="{464B146B-42A9-7351-26E9-5287ABB6C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627" y="-152933"/>
            <a:ext cx="7578672" cy="56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49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1CC35-BF54-6E01-B3ED-535723DBA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15978-8D1C-D6C6-616A-F169B2CF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Brittany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A7531-8E14-F0C5-BD8F-1DDEB40A6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263111"/>
            <a:ext cx="5956532" cy="3621710"/>
          </a:xfrm>
        </p:spPr>
        <p:txBody>
          <a:bodyPr/>
          <a:lstStyle/>
          <a:p>
            <a:pPr marL="469900" lvl="0" indent="-342900">
              <a:lnSpc>
                <a:spcPct val="100000"/>
              </a:lnSpc>
              <a:spcBef>
                <a:spcPts val="520"/>
              </a:spcBef>
              <a:buSzPct val="100000"/>
            </a:pPr>
            <a:r>
              <a:rPr lang="en-US" sz="2200" dirty="0">
                <a:solidFill>
                  <a:srgbClr val="000000"/>
                </a:solidFill>
              </a:rPr>
              <a:t>Does well but makes sloppy mistakes because she wants to rush through her work.</a:t>
            </a:r>
          </a:p>
          <a:p>
            <a:pPr marL="469900" lvl="0" indent="-342900">
              <a:lnSpc>
                <a:spcPct val="100000"/>
              </a:lnSpc>
              <a:buSzPct val="100000"/>
            </a:pPr>
            <a:r>
              <a:rPr lang="en-US" sz="2200" dirty="0">
                <a:solidFill>
                  <a:srgbClr val="000000"/>
                </a:solidFill>
              </a:rPr>
              <a:t>Understands the concepts easily and gets good grades regularly.</a:t>
            </a:r>
          </a:p>
          <a:p>
            <a:pPr marL="0" lvl="0" indent="0">
              <a:lnSpc>
                <a:spcPct val="100000"/>
              </a:lnSpc>
              <a:spcBef>
                <a:spcPts val="520"/>
              </a:spcBef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520"/>
              </a:spcBef>
              <a:buNone/>
            </a:pPr>
            <a:r>
              <a:rPr lang="en-US" sz="2200" i="1" dirty="0">
                <a:solidFill>
                  <a:srgbClr val="000000"/>
                </a:solidFill>
              </a:rPr>
              <a:t>“My teacher said I need to show my work when I am doing math. Although this comes easily to me, I know that I need to work out the problems on paper. This way, if I make a mistake, I can find it and fix it!” </a:t>
            </a:r>
            <a:endParaRPr lang="en-US" sz="2200" i="1" dirty="0"/>
          </a:p>
        </p:txBody>
      </p:sp>
      <p:pic>
        <p:nvPicPr>
          <p:cNvPr id="5" name="Google Shape;243;p53">
            <a:extLst>
              <a:ext uri="{FF2B5EF4-FFF2-40B4-BE49-F238E27FC236}">
                <a16:creationId xmlns:a16="http://schemas.microsoft.com/office/drawing/2014/main" id="{916E0BF2-1ED0-CA9E-B73F-45E1CB6A2E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7498" t="11488" r="10594" b="2519"/>
          <a:stretch/>
        </p:blipFill>
        <p:spPr>
          <a:xfrm>
            <a:off x="5931605" y="445024"/>
            <a:ext cx="3464656" cy="4302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05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249;p54">
            <a:extLst>
              <a:ext uri="{FF2B5EF4-FFF2-40B4-BE49-F238E27FC236}">
                <a16:creationId xmlns:a16="http://schemas.microsoft.com/office/drawing/2014/main" id="{FD6FDA8B-D643-281A-C43C-504D78B33A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547690"/>
              </p:ext>
            </p:extLst>
          </p:nvPr>
        </p:nvGraphicFramePr>
        <p:xfrm>
          <a:off x="250637" y="488421"/>
          <a:ext cx="8642725" cy="38779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3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5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All students can learn math to the highest levels.</a:t>
                      </a:r>
                      <a:endParaRPr sz="10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Mistakes are valuable.</a:t>
                      </a:r>
                      <a:endParaRPr sz="10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Questions are important.</a:t>
                      </a:r>
                      <a:endParaRPr sz="10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Math is about creativity and making sense.</a:t>
                      </a:r>
                      <a:endParaRPr sz="10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Math is about connections and communicating.</a:t>
                      </a:r>
                      <a:endParaRPr sz="10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Value depth over speed.</a:t>
                      </a:r>
                      <a:endParaRPr sz="10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Math class is about learning, not performing.</a:t>
                      </a:r>
                      <a:endParaRPr sz="10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2200">
                <a:tc>
                  <a:txBody>
                    <a:bodyPr/>
                    <a:lstStyle/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 dirty="0"/>
                        <a:t>This is a belief; it builds and builds over time.</a:t>
                      </a:r>
                      <a:endParaRPr sz="1000" dirty="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 dirty="0"/>
                        <a:t>Every chance you get, encourage students’ beliefs that they can succeed.</a:t>
                      </a:r>
                      <a:endParaRPr sz="1000" dirty="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 dirty="0"/>
                        <a:t>Switch your praise to focus on students’ work and effort rather than their “ability” or “smarts.”</a:t>
                      </a: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 dirty="0"/>
                        <a:t>Deeper learning happens from reflecting on a process to improve.</a:t>
                      </a:r>
                      <a:endParaRPr sz="1000" dirty="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 dirty="0"/>
                        <a:t>Help students believe that they are on a path of growth and learning and that mistakes are not signs that they aren’t good enough.</a:t>
                      </a: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 dirty="0"/>
                        <a:t>Students asking their own math questions keeps them engaged and wanting to learn more.</a:t>
                      </a:r>
                      <a:endParaRPr sz="1000" dirty="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 dirty="0"/>
                        <a:t>However, it can feel intimidating to be asked any math question.</a:t>
                      </a:r>
                      <a:endParaRPr sz="1000" dirty="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 dirty="0"/>
                        <a:t>Build students’ self-confidence in not knowing all the answers to allow space for more of their questions.</a:t>
                      </a: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 dirty="0"/>
                        <a:t>Math is more than just formulas to be remembered.</a:t>
                      </a:r>
                      <a:endParaRPr sz="1000" dirty="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 dirty="0"/>
                        <a:t>Visual representations of math processes spark connections between topics.</a:t>
                      </a:r>
                      <a:endParaRPr sz="1000" dirty="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 dirty="0"/>
                        <a:t>Student-</a:t>
                      </a:r>
                      <a:br>
                        <a:rPr lang="en" sz="1000" dirty="0"/>
                      </a:br>
                      <a:r>
                        <a:rPr lang="en" sz="1000" dirty="0"/>
                        <a:t>constructed representations are the most beneficial.</a:t>
                      </a:r>
                      <a:endParaRPr sz="1000" dirty="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 dirty="0"/>
                        <a:t>Catchy phrases alone do not deepen knowledge.</a:t>
                      </a: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-1492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Every subtopic in mathematics is connected, but learning to see that connection is a skill.</a:t>
                      </a:r>
                      <a:endParaRPr sz="1000"/>
                    </a:p>
                    <a:p>
                      <a:pPr marL="142875" marR="0" lvl="0" indent="-1492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Communication means more than speaking, so be creative in ways that students “show.”</a:t>
                      </a:r>
                      <a:endParaRPr sz="1000"/>
                    </a:p>
                    <a:p>
                      <a:pPr marL="142875" marR="0" lvl="0" indent="-1492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Student-selected representations of knowledge help both them and you to see their learning.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No matter how the standards are interpreted, depth always matters more than breadth.</a:t>
                      </a:r>
                      <a:endParaRPr sz="100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The things we remember most are those that have deep meaning or high impact—math is no different.</a:t>
                      </a:r>
                      <a:endParaRPr sz="100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Being bold enough to make that  your focus can require a scary leap of faith.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 dirty="0"/>
                        <a:t>The phrase “show your work” is overused for a reason; the process matters more than the answer.</a:t>
                      </a:r>
                      <a:endParaRPr sz="1000" dirty="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 dirty="0"/>
                        <a:t>Grade for reflection rather than for achievement. It might take longer but is more valuable for your students.</a:t>
                      </a: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314764"/>
      </p:ext>
    </p:extLst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AC3"/>
      </a:accent1>
      <a:accent2>
        <a:srgbClr val="285781"/>
      </a:accent2>
      <a:accent3>
        <a:srgbClr val="971D20"/>
      </a:accent3>
      <a:accent4>
        <a:srgbClr val="E8BF3C"/>
      </a:accent4>
      <a:accent5>
        <a:srgbClr val="FFFFF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1268</Words>
  <Application>Microsoft Macintosh PowerPoint</Application>
  <PresentationFormat>On-screen Show (16:9)</PresentationFormat>
  <Paragraphs>116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System Font Regular</vt:lpstr>
      <vt:lpstr>Wingdings</vt:lpstr>
      <vt:lpstr>K20 LEARN</vt:lpstr>
      <vt:lpstr>PowerPoint Presentation</vt:lpstr>
      <vt:lpstr>Productive Math Mindsets—Everywhere!</vt:lpstr>
      <vt:lpstr>Objectives</vt:lpstr>
      <vt:lpstr>Seven Mindset Messages</vt:lpstr>
      <vt:lpstr>Amber</vt:lpstr>
      <vt:lpstr>Mariah</vt:lpstr>
      <vt:lpstr>Alex</vt:lpstr>
      <vt:lpstr>Brittany</vt:lpstr>
      <vt:lpstr>PowerPoint Presentation</vt:lpstr>
      <vt:lpstr>PowerPoint Presentation</vt:lpstr>
      <vt:lpstr>PowerPoint Presentation</vt:lpstr>
      <vt:lpstr>Amber, Mariah, Alex, &amp; Brittany: Revisited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Productive Math Mindsets Everywhere</dc:title>
  <dc:subject/>
  <dc:creator>K20 Center</dc:creator>
  <cp:keywords/>
  <dc:description/>
  <cp:lastModifiedBy>Gracia, Ann M.</cp:lastModifiedBy>
  <cp:revision>28</cp:revision>
  <dcterms:modified xsi:type="dcterms:W3CDTF">2025-06-27T17:26:27Z</dcterms:modified>
  <cp:category/>
</cp:coreProperties>
</file>