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  <p:sldMasterId id="214748369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anose="020F0502020204030204" pitchFamily="34" charset="0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  <p:embeddedFont>
      <p:font typeface="Roboto Condensed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0FB"/>
    <a:srgbClr val="0000FF"/>
    <a:srgbClr val="BA14C8"/>
    <a:srgbClr val="D41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A67C2-D224-E14C-87A2-49A62C0820D8}" v="485" dt="2024-07-03T13:23:48.308"/>
  </p1510:revLst>
</p1510:revInfo>
</file>

<file path=ppt/tableStyles.xml><?xml version="1.0" encoding="utf-8"?>
<a:tblStyleLst xmlns:a="http://schemas.openxmlformats.org/drawingml/2006/main" def="{DEC49AC8-8120-4F8C-A264-028D9337FABF}">
  <a:tblStyle styleId="{DEC49AC8-8120-4F8C-A264-028D9337FA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2"/>
    <p:restoredTop sz="86034" autoAdjust="0"/>
  </p:normalViewPr>
  <p:slideViewPr>
    <p:cSldViewPr snapToGrid="0">
      <p:cViewPr varScale="1">
        <p:scale>
          <a:sx n="165" d="100"/>
          <a:sy n="165" d="100"/>
        </p:scale>
        <p:origin x="5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62CA67C2-D224-E14C-87A2-49A62C0820D8}"/>
    <pc:docChg chg="undo custSel modSld">
      <pc:chgData name="Moharram, Jehanne" userId="85e21374-e6a7-4794-bfaa-d28b9d520c64" providerId="ADAL" clId="{62CA67C2-D224-E14C-87A2-49A62C0820D8}" dt="2024-07-03T13:22:46.613" v="41" actId="207"/>
      <pc:docMkLst>
        <pc:docMk/>
      </pc:docMkLst>
      <pc:sldChg chg="addSp delSp modSp mod">
        <pc:chgData name="Moharram, Jehanne" userId="85e21374-e6a7-4794-bfaa-d28b9d520c64" providerId="ADAL" clId="{62CA67C2-D224-E14C-87A2-49A62C0820D8}" dt="2024-07-02T16:47:11.360" v="12" actId="1076"/>
        <pc:sldMkLst>
          <pc:docMk/>
          <pc:sldMk cId="0" sldId="262"/>
        </pc:sldMkLst>
        <pc:picChg chg="add mod">
          <ac:chgData name="Moharram, Jehanne" userId="85e21374-e6a7-4794-bfaa-d28b9d520c64" providerId="ADAL" clId="{62CA67C2-D224-E14C-87A2-49A62C0820D8}" dt="2024-07-02T16:47:11.360" v="12" actId="1076"/>
          <ac:picMkLst>
            <pc:docMk/>
            <pc:sldMk cId="0" sldId="262"/>
            <ac:picMk id="3" creationId="{DB5655B2-A05A-E260-0903-0D1F7E162EEA}"/>
          </ac:picMkLst>
        </pc:picChg>
        <pc:picChg chg="del">
          <ac:chgData name="Moharram, Jehanne" userId="85e21374-e6a7-4794-bfaa-d28b9d520c64" providerId="ADAL" clId="{62CA67C2-D224-E14C-87A2-49A62C0820D8}" dt="2024-07-02T16:45:47.834" v="0" actId="478"/>
          <ac:picMkLst>
            <pc:docMk/>
            <pc:sldMk cId="0" sldId="262"/>
            <ac:picMk id="235" creationId="{00000000-0000-0000-0000-000000000000}"/>
          </ac:picMkLst>
        </pc:picChg>
      </pc:sldChg>
      <pc:sldChg chg="modSp mod">
        <pc:chgData name="Moharram, Jehanne" userId="85e21374-e6a7-4794-bfaa-d28b9d520c64" providerId="ADAL" clId="{62CA67C2-D224-E14C-87A2-49A62C0820D8}" dt="2024-07-03T13:22:46.613" v="41" actId="207"/>
        <pc:sldMkLst>
          <pc:docMk/>
          <pc:sldMk cId="0" sldId="265"/>
        </pc:sldMkLst>
        <pc:graphicFrameChg chg="mod modGraphic">
          <ac:chgData name="Moharram, Jehanne" userId="85e21374-e6a7-4794-bfaa-d28b9d520c64" providerId="ADAL" clId="{62CA67C2-D224-E14C-87A2-49A62C0820D8}" dt="2024-07-03T13:22:46.613" v="41" actId="207"/>
          <ac:graphicFrameMkLst>
            <pc:docMk/>
            <pc:sldMk cId="0" sldId="265"/>
            <ac:graphicFrameMk id="25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b2e2f9ab2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bb2e2f9ab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5202364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52023648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that we have picked an activity that supports each growth mindset message.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participants to pick one (or two) activities to go look at and read through the activity, looking for ways it supports that particular message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b15cf29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b15cf29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52023648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52023648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 through the comments as they come in and maybe give verbal thoughts on the responses as they come in.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Remind participants that all of the information from this session is on the handout we provided to them and that this is just a starting place of exploring and supporting growth mindset in our math students.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b2e2f9ab2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b2e2f9ab2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c8181a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3c8181a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5202364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5202364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5202364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5202364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 the characteristics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Ask if they already have in mind a student that is similar to Amber. Isn’t it easy to put a face to a name?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strategies/activities are you already doing well to support your students like Amber? Which messages would you like to grow more in?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3c8181a5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3c8181a5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Read aloud the characteristics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Ask if they already have in mind a student that is similar to Mariah. Isn’t it easy to put a face to a name?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What strategies/activities are you already doing well to support your students like Mariah? Which messages would you like to grow more in?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52023648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a52023648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Read aloud the characteristics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91D63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Ask if they already have in mind a student that is similar to Alex. Isn’t it easy to put a face to a name?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What strategies/activities are you already doing well to support your students like Alex? Which messages would you like to grow more in?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c8181a5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c8181a5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Read aloud the characteristics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Ask if they already have in mind a student that is similar to Brittany. Isn’t it easy to put a face to a name?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What strategies/activities are you already doing well to support your students like Brittany? Which messages would you like to grow more in?</a:t>
            </a: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3c8181a5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3c8181a5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high-level thoughts for each message. This is our chance to show our humility of acknowledging our strengths and struggles.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 participants that they have this in the handout for their deep reading later.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bg>
      <p:bgPr>
        <a:solidFill>
          <a:srgbClr val="1A2B58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6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bg>
      <p:bgPr>
        <a:solidFill>
          <a:srgbClr val="1A2B58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1732950" y="528900"/>
            <a:ext cx="5678100" cy="4085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01" name="Google Shape;1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47" name="Google Shape;14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bg>
      <p:bgPr>
        <a:solidFill>
          <a:srgbClr val="1A2B58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" name="Google Shape;16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3600"/>
              <a:buFont typeface="Montserrat"/>
              <a:buNone/>
              <a:defRPr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8" name="Google Shape;168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 SemiBold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endParaRPr/>
          </a:p>
        </p:txBody>
      </p:sp>
      <p:pic>
        <p:nvPicPr>
          <p:cNvPr id="171" name="Google Shape;1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5452800" cy="755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B58"/>
              </a:buClr>
              <a:buSzPts val="2400"/>
              <a:buFont typeface="Montserrat"/>
              <a:buNone/>
              <a:defRPr sz="2400">
                <a:solidFill>
                  <a:srgbClr val="1A2B5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1"/>
          </p:nvPr>
        </p:nvSpPr>
        <p:spPr>
          <a:xfrm>
            <a:off x="311700" y="1473875"/>
            <a:ext cx="5696100" cy="30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Clr>
                <a:srgbClr val="1A2B58"/>
              </a:buClr>
              <a:buSzPts val="1530"/>
              <a:buFont typeface="Calibri"/>
              <a:buChar char="⚫"/>
              <a:defRPr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Clr>
                <a:srgbClr val="666666"/>
              </a:buClr>
              <a:buSzPts val="1103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Clr>
                <a:srgbClr val="666666"/>
              </a:buClr>
              <a:buSzPts val="975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Clr>
                <a:srgbClr val="666666"/>
              </a:buClr>
              <a:buSzPts val="108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960"/>
              <a:buFont typeface="Calibri"/>
              <a:buChar char="⚫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Clr>
                <a:srgbClr val="666666"/>
              </a:buClr>
              <a:buSzPts val="1050"/>
              <a:buFont typeface="Calibri"/>
              <a:buChar char="•"/>
              <a:defRPr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5" name="Google Shape;175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003" y="4568725"/>
            <a:ext cx="2714625" cy="4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5"/>
          <p:cNvSpPr txBox="1"/>
          <p:nvPr/>
        </p:nvSpPr>
        <p:spPr>
          <a:xfrm>
            <a:off x="311700" y="657589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Follow us on social media</a:t>
            </a:r>
            <a:endParaRPr sz="2800" b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79" name="Google Shape;17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7709" y="1595339"/>
            <a:ext cx="5622731" cy="11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5"/>
          <p:cNvSpPr txBox="1"/>
          <p:nvPr/>
        </p:nvSpPr>
        <p:spPr>
          <a:xfrm>
            <a:off x="1757575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facebook.com/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5"/>
          <p:cNvSpPr txBox="1"/>
          <p:nvPr/>
        </p:nvSpPr>
        <p:spPr>
          <a:xfrm>
            <a:off x="3244771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5"/>
          <p:cNvSpPr txBox="1"/>
          <p:nvPr/>
        </p:nvSpPr>
        <p:spPr>
          <a:xfrm>
            <a:off x="4708392" y="2632118"/>
            <a:ext cx="1250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instagram.com/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5"/>
          <p:cNvSpPr txBox="1"/>
          <p:nvPr/>
        </p:nvSpPr>
        <p:spPr>
          <a:xfrm>
            <a:off x="6267815" y="2632118"/>
            <a:ext cx="11805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youtube.com/</a:t>
            </a:r>
            <a:b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1675" y="3245114"/>
            <a:ext cx="630475" cy="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8513" y="3245116"/>
            <a:ext cx="630475" cy="6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0092" y="3245116"/>
            <a:ext cx="630475" cy="63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42830" y="3245116"/>
            <a:ext cx="630475" cy="6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/>
          <p:nvPr/>
        </p:nvSpPr>
        <p:spPr>
          <a:xfrm>
            <a:off x="235875" y="4659288"/>
            <a:ext cx="13563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k20center.ou.edu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lluminations.nctm.org/BrainTeasers.aspx?id=4714" TargetMode="External"/><Relationship Id="rId3" Type="http://schemas.openxmlformats.org/officeDocument/2006/relationships/hyperlink" Target="https://learn.k20center.ou.edu/lesson/431?rev=1475" TargetMode="External"/><Relationship Id="rId7" Type="http://schemas.openxmlformats.org/officeDocument/2006/relationships/hyperlink" Target="https://learn.k20center.ou.edu/strategy/14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geogebra.org/m/mKzJCf5p" TargetMode="External"/><Relationship Id="rId5" Type="http://schemas.openxmlformats.org/officeDocument/2006/relationships/hyperlink" Target="https://teacher.desmos.com/activitybuilder/custom/59233ca25ebd6c10d1af9c05" TargetMode="External"/><Relationship Id="rId4" Type="http://schemas.openxmlformats.org/officeDocument/2006/relationships/hyperlink" Target="https://learn.k20center.ou.edu/strategy/115" TargetMode="External"/><Relationship Id="rId9" Type="http://schemas.openxmlformats.org/officeDocument/2006/relationships/hyperlink" Target="https://learn.k20center.ou.edu/strategy/329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e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55"/>
          <p:cNvGraphicFramePr/>
          <p:nvPr>
            <p:extLst>
              <p:ext uri="{D42A27DB-BD31-4B8C-83A1-F6EECF244321}">
                <p14:modId xmlns:p14="http://schemas.microsoft.com/office/powerpoint/2010/main" val="4065634317"/>
              </p:ext>
            </p:extLst>
          </p:nvPr>
        </p:nvGraphicFramePr>
        <p:xfrm>
          <a:off x="235500" y="915035"/>
          <a:ext cx="8642725" cy="1653550"/>
        </p:xfrm>
        <a:graphic>
          <a:graphicData uri="http://schemas.openxmlformats.org/drawingml/2006/table">
            <a:tbl>
              <a:tblPr>
                <a:noFill/>
                <a:tableStyleId>{DEC49AC8-8120-4F8C-A264-028D9337FABF}</a:tableStyleId>
              </a:tblPr>
              <a:tblGrid>
                <a:gridCol w="12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All students can learn math to the highest levels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Mistakes are valuable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Questions are important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creativity and making sense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connections and communicating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Value depth over speed</a:t>
                      </a:r>
                      <a:endParaRPr sz="10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/>
                        <a:t>Math class is about learning, not performing</a:t>
                      </a:r>
                      <a:endParaRPr sz="10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Walking the Line: the Math Spectrum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 Favorite Mistake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Click Battle: Desmos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Sum of Exterior Angle Theorem: Geogebra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rgbClr val="0000FF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Card Sort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dirty="0">
                          <a:solidFill>
                            <a:srgbClr val="0000FF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Nine Digit Fraction: NCTM Illuminations</a:t>
                      </a:r>
                      <a:endParaRPr sz="1000" dirty="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sng" dirty="0">
                          <a:solidFill>
                            <a:srgbClr val="0450FB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Math </a:t>
                      </a:r>
                      <a:r>
                        <a:rPr lang="en-US" sz="1000" b="0" i="0" u="sng" strike="noStrike" cap="none" dirty="0">
                          <a:solidFill>
                            <a:srgbClr val="0450FB"/>
                          </a:solidFill>
                          <a:latin typeface="Arial"/>
                          <a:cs typeface="Arial"/>
                          <a:sym typeface="Arial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Interview</a:t>
                      </a:r>
                      <a:endParaRPr sz="1000" b="0" i="0" u="sng" strike="noStrike" cap="none" dirty="0">
                        <a:solidFill>
                          <a:srgbClr val="0450FB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75E8C9E6-44BE-9B41-8F62-C21DA466A2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6450" y="1082664"/>
            <a:ext cx="5271100" cy="297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Amber, Mariah, Alex, &amp; Brittany: Revisited</a:t>
            </a:r>
            <a:endParaRPr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7"/>
          <p:cNvSpPr txBox="1">
            <a:spLocks noGrp="1"/>
          </p:cNvSpPr>
          <p:nvPr>
            <p:ph type="body" idx="1"/>
          </p:nvPr>
        </p:nvSpPr>
        <p:spPr>
          <a:xfrm>
            <a:off x="258946" y="1106000"/>
            <a:ext cx="8520600" cy="3548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0" dirty="0"/>
              <a:t>Our students all have strengths and needs.</a:t>
            </a:r>
            <a:endParaRPr b="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" b="0" dirty="0"/>
              <a:t>Based on your exploration of the activities, which one would you be most likely to incorporate into your classroom to support the growth mindset of your students?</a:t>
            </a:r>
            <a:endParaRPr b="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" b="0" dirty="0"/>
              <a:t>Why did you pick this activity?</a:t>
            </a:r>
            <a:endParaRPr b="0" dirty="0"/>
          </a:p>
          <a:p>
            <a:pPr marL="0" lvl="0" indent="457200" algn="l" rtl="0">
              <a:spcBef>
                <a:spcPts val="520"/>
              </a:spcBef>
              <a:spcAft>
                <a:spcPts val="0"/>
              </a:spcAft>
              <a:buNone/>
            </a:pPr>
            <a:endParaRPr lang="en" b="0" dirty="0"/>
          </a:p>
          <a:p>
            <a:pPr marL="0" lvl="0" indent="45720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b="0" dirty="0"/>
              <a:t>Enter your answers in the chat box. </a:t>
            </a:r>
            <a:endParaRPr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4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25EBA7-61E4-E546-8050-B9C78372F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87022"/>
              </p:ext>
            </p:extLst>
          </p:nvPr>
        </p:nvGraphicFramePr>
        <p:xfrm>
          <a:off x="1266093" y="1518411"/>
          <a:ext cx="6793520" cy="2588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704">
                  <a:extLst>
                    <a:ext uri="{9D8B030D-6E8A-4147-A177-3AD203B41FA5}">
                      <a16:colId xmlns:a16="http://schemas.microsoft.com/office/drawing/2014/main" val="3929854034"/>
                    </a:ext>
                  </a:extLst>
                </a:gridCol>
                <a:gridCol w="1358704">
                  <a:extLst>
                    <a:ext uri="{9D8B030D-6E8A-4147-A177-3AD203B41FA5}">
                      <a16:colId xmlns:a16="http://schemas.microsoft.com/office/drawing/2014/main" val="2931365418"/>
                    </a:ext>
                  </a:extLst>
                </a:gridCol>
                <a:gridCol w="1358704">
                  <a:extLst>
                    <a:ext uri="{9D8B030D-6E8A-4147-A177-3AD203B41FA5}">
                      <a16:colId xmlns:a16="http://schemas.microsoft.com/office/drawing/2014/main" val="1866347099"/>
                    </a:ext>
                  </a:extLst>
                </a:gridCol>
                <a:gridCol w="1358704">
                  <a:extLst>
                    <a:ext uri="{9D8B030D-6E8A-4147-A177-3AD203B41FA5}">
                      <a16:colId xmlns:a16="http://schemas.microsoft.com/office/drawing/2014/main" val="3324524186"/>
                    </a:ext>
                  </a:extLst>
                </a:gridCol>
                <a:gridCol w="1358704">
                  <a:extLst>
                    <a:ext uri="{9D8B030D-6E8A-4147-A177-3AD203B41FA5}">
                      <a16:colId xmlns:a16="http://schemas.microsoft.com/office/drawing/2014/main" val="4214405569"/>
                    </a:ext>
                  </a:extLst>
                </a:gridCol>
              </a:tblGrid>
              <a:tr h="95901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8592"/>
                  </a:ext>
                </a:extLst>
              </a:tr>
              <a:tr h="9210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Facebook.com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YouTube.com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X.com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LinkedIn.com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showcase/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K20-Center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Instagram.com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K20Center</a:t>
                      </a: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493855"/>
                  </a:ext>
                </a:extLst>
              </a:tr>
              <a:tr h="70803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45640" marB="456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50820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F1A8FA-6DD8-5C42-9FA4-F9B0D7EA2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45885"/>
            <a:ext cx="6858000" cy="9492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Follow us on Social Media!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DCB9B87-964D-1E4D-8D6D-B9571EB7E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33" y="1686896"/>
            <a:ext cx="823080" cy="82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108B8-C6F0-F843-9CA1-9BD3C1A2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7938" y="1772802"/>
            <a:ext cx="960976" cy="67705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FE8D2FE-18CD-6C48-B07A-15A0504A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31" y="1747020"/>
            <a:ext cx="702833" cy="70283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3A41A51-CC24-AC41-8F6B-1BA848E7E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154" y="1747020"/>
            <a:ext cx="702833" cy="702833"/>
          </a:xfrm>
          <a:prstGeom prst="rect">
            <a:avLst/>
          </a:prstGeom>
        </p:spPr>
      </p:pic>
      <p:pic>
        <p:nvPicPr>
          <p:cNvPr id="29" name="Picture 28" descr="Qr code&#10;&#10;Description automatically generated">
            <a:extLst>
              <a:ext uri="{FF2B5EF4-FFF2-40B4-BE49-F238E27FC236}">
                <a16:creationId xmlns:a16="http://schemas.microsoft.com/office/drawing/2014/main" id="{63CA160E-1F4D-E847-9F48-D60B23FEC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489" y="3503598"/>
            <a:ext cx="997440" cy="997440"/>
          </a:xfrm>
          <a:prstGeom prst="rect">
            <a:avLst/>
          </a:prstGeom>
        </p:spPr>
      </p:pic>
      <p:pic>
        <p:nvPicPr>
          <p:cNvPr id="33" name="Picture 32" descr="Qr code&#10;&#10;Description automatically generated">
            <a:extLst>
              <a:ext uri="{FF2B5EF4-FFF2-40B4-BE49-F238E27FC236}">
                <a16:creationId xmlns:a16="http://schemas.microsoft.com/office/drawing/2014/main" id="{80F2FDF4-A66F-2A42-82B7-BFD3485FD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880" y="3503598"/>
            <a:ext cx="997440" cy="997440"/>
          </a:xfrm>
          <a:prstGeom prst="rect">
            <a:avLst/>
          </a:prstGeom>
        </p:spPr>
      </p:pic>
      <p:pic>
        <p:nvPicPr>
          <p:cNvPr id="35" name="Picture 34" descr="Qr code&#10;&#10;Description automatically generated">
            <a:extLst>
              <a:ext uri="{FF2B5EF4-FFF2-40B4-BE49-F238E27FC236}">
                <a16:creationId xmlns:a16="http://schemas.microsoft.com/office/drawing/2014/main" id="{E2A6B7FF-65E0-5543-9E47-32EA0EEC1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6582" y="3503598"/>
            <a:ext cx="997440" cy="997440"/>
          </a:xfrm>
          <a:prstGeom prst="rect">
            <a:avLst/>
          </a:prstGeom>
        </p:spPr>
      </p:pic>
      <p:pic>
        <p:nvPicPr>
          <p:cNvPr id="37" name="Picture 36" descr="Qr code&#10;&#10;Description automatically generated">
            <a:extLst>
              <a:ext uri="{FF2B5EF4-FFF2-40B4-BE49-F238E27FC236}">
                <a16:creationId xmlns:a16="http://schemas.microsoft.com/office/drawing/2014/main" id="{3944539E-83A7-4F41-9980-C3D3189C13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2830" y="3503597"/>
            <a:ext cx="997440" cy="997440"/>
          </a:xfrm>
          <a:prstGeom prst="rect">
            <a:avLst/>
          </a:prstGeom>
        </p:spPr>
      </p:pic>
      <p:pic>
        <p:nvPicPr>
          <p:cNvPr id="39" name="Picture 38" descr="Qr code&#10;&#10;Description automatically generated">
            <a:extLst>
              <a:ext uri="{FF2B5EF4-FFF2-40B4-BE49-F238E27FC236}">
                <a16:creationId xmlns:a16="http://schemas.microsoft.com/office/drawing/2014/main" id="{41F8D699-4B66-8F40-A858-BA3302A32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5716" y="3503597"/>
            <a:ext cx="997440" cy="997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478F4-4057-0A4F-BE0C-77D90D806E4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5000"/>
          </a:blip>
          <a:stretch>
            <a:fillRect/>
          </a:stretch>
        </p:blipFill>
        <p:spPr>
          <a:xfrm>
            <a:off x="-69147" y="-72989"/>
            <a:ext cx="3640016" cy="3640016"/>
          </a:xfrm>
          <a:prstGeom prst="rect">
            <a:avLst/>
          </a:prstGeom>
        </p:spPr>
      </p:pic>
      <p:pic>
        <p:nvPicPr>
          <p:cNvPr id="7" name="Picture 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5685FBB3-8EA9-B854-3524-E2C780C85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232"/>
                    </a14:imgEffect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239" y="1767066"/>
            <a:ext cx="805913" cy="6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/>
              <a:t>Productive Math Mindsets—Everywhere!</a:t>
            </a:r>
            <a:endParaRPr sz="4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65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4" name="Google Shape;204;p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800" b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Analyze characteristics of growth mindset in math classrooms.</a:t>
            </a:r>
            <a:endParaRPr sz="2800" b="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44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800" b="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Identify growth mindset learning strategies in your curriculum.</a:t>
            </a:r>
            <a:endParaRPr sz="4400" dirty="0">
              <a:solidFill>
                <a:schemeClr val="bg1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9"/>
          <p:cNvSpPr/>
          <p:nvPr/>
        </p:nvSpPr>
        <p:spPr>
          <a:xfrm>
            <a:off x="6264625" y="1022650"/>
            <a:ext cx="1916400" cy="2370900"/>
          </a:xfrm>
          <a:prstGeom prst="rect">
            <a:avLst/>
          </a:prstGeom>
          <a:solidFill>
            <a:srgbClr val="BA14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Seven Mindset Messages</a:t>
            </a:r>
            <a:endParaRPr dirty="0"/>
          </a:p>
        </p:txBody>
      </p:sp>
      <p:sp>
        <p:nvSpPr>
          <p:cNvPr id="211" name="Google Shape;211;p4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All students can learn math to the highest levels.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Mistakes are valuable.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Questions are important.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is about creativity and making sense.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is about connections and communicating.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Value depth over speed.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 class is about learning, not performing.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11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11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000" b="0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Boaler, J. (2022). </a:t>
            </a:r>
            <a:r>
              <a:rPr lang="en" sz="1000" b="0" i="1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Mathematical mindsets: Unleashing students' potential through creative mathematics, inspiring messages and innovative teaching</a:t>
            </a:r>
            <a:r>
              <a:rPr lang="en" sz="1000" b="0" dirty="0">
                <a:solidFill>
                  <a:srgbClr val="22222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(2nd ed.). Jossey-Bass.</a:t>
            </a:r>
            <a:endParaRPr sz="1000" b="0" dirty="0">
              <a:solidFill>
                <a:srgbClr val="222222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11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book cover of a mathematical mindsets&#10;&#10;Description automatically generated">
            <a:extLst>
              <a:ext uri="{FF2B5EF4-FFF2-40B4-BE49-F238E27FC236}">
                <a16:creationId xmlns:a16="http://schemas.microsoft.com/office/drawing/2014/main" id="{140BEB95-01FD-0B82-0202-C40738727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78" y="1144021"/>
            <a:ext cx="1693494" cy="2128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50"/>
          <p:cNvPicPr preferRelativeResize="0"/>
          <p:nvPr/>
        </p:nvPicPr>
        <p:blipFill rotWithShape="1">
          <a:blip r:embed="rId3">
            <a:alphaModFix/>
          </a:blip>
          <a:srcRect l="33192" t="6278" r="18744" b="14141"/>
          <a:stretch/>
        </p:blipFill>
        <p:spPr>
          <a:xfrm>
            <a:off x="4530244" y="0"/>
            <a:ext cx="3678903" cy="456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Amber</a:t>
            </a:r>
            <a:endParaRPr dirty="0"/>
          </a:p>
        </p:txBody>
      </p:sp>
      <p:sp>
        <p:nvSpPr>
          <p:cNvPr id="219" name="Google Shape;219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Comes in for non-required tutoring frequently.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Doesn’t always get the best grades, but takes initiative to reflect on her mistakes.</a:t>
            </a: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b="0" i="1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“</a:t>
            </a:r>
            <a:r>
              <a:rPr lang="en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 is really hard—that’s why I need to keep practicing. I know one day this will get easier for me.”</a:t>
            </a:r>
            <a:endParaRPr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0" name="Google Shape;22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50" y="441632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Mariah</a:t>
            </a:r>
            <a:endParaRPr/>
          </a:p>
        </p:txBody>
      </p:sp>
      <p:sp>
        <p:nvSpPr>
          <p:cNvPr id="226" name="Google Shape;226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Has a 98% average in the class, but never asks for help or answers a question.</a:t>
            </a:r>
            <a:endParaRPr sz="1600" b="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Has been labeled as gifted; does very well but struggles the moment she doesn’t understand something.</a:t>
            </a: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b="0" i="1" dirty="0">
                <a:solidFill>
                  <a:srgbClr val="000000"/>
                </a:solidFill>
              </a:rPr>
              <a:t>“I have to get this done correctly the first time. Otherwise, someone will think I don’t know what I am doing!”</a:t>
            </a:r>
            <a:endParaRPr sz="1600" i="1" dirty="0"/>
          </a:p>
        </p:txBody>
      </p:sp>
      <p:pic>
        <p:nvPicPr>
          <p:cNvPr id="227" name="Google Shape;227;p51"/>
          <p:cNvPicPr preferRelativeResize="0"/>
          <p:nvPr/>
        </p:nvPicPr>
        <p:blipFill rotWithShape="1">
          <a:blip r:embed="rId3">
            <a:alphaModFix/>
          </a:blip>
          <a:srcRect l="44735" t="14234" r="8465" b="8275"/>
          <a:stretch/>
        </p:blipFill>
        <p:spPr>
          <a:xfrm>
            <a:off x="5571644" y="-152403"/>
            <a:ext cx="3678903" cy="456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50" y="441632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</a:t>
            </a:r>
            <a:endParaRPr/>
          </a:p>
        </p:txBody>
      </p:sp>
      <p:sp>
        <p:nvSpPr>
          <p:cNvPr id="234" name="Google Shape;234;p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</a:rPr>
              <a:t>Is always polite and seems to be on task.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</a:rPr>
              <a:t>Consistently gets bad grades on assignments and tests.</a:t>
            </a:r>
            <a:endParaRPr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000000"/>
                </a:solidFill>
              </a:rPr>
              <a:t>“I don’t get these problems and I never will. Why should I even bother?”</a:t>
            </a:r>
            <a:endParaRPr sz="1600" i="1" dirty="0"/>
          </a:p>
        </p:txBody>
      </p:sp>
      <p:pic>
        <p:nvPicPr>
          <p:cNvPr id="236" name="Google Shape;23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72774"/>
            <a:ext cx="6889501" cy="4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of a person sitting at a desk&#10;&#10;Description automatically generated">
            <a:extLst>
              <a:ext uri="{FF2B5EF4-FFF2-40B4-BE49-F238E27FC236}">
                <a16:creationId xmlns:a16="http://schemas.microsoft.com/office/drawing/2014/main" id="{DB5655B2-A05A-E260-0903-0D1F7E16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879" y="-562007"/>
            <a:ext cx="7578672" cy="56840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</a:t>
            </a:r>
            <a:endParaRPr/>
          </a:p>
        </p:txBody>
      </p:sp>
      <p:sp>
        <p:nvSpPr>
          <p:cNvPr id="242" name="Google Shape;242;p53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30200" algn="l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Does well, but makes sloppy mistakes because she wants to rush through her work.</a:t>
            </a:r>
            <a:endParaRPr sz="1600" b="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b="0" dirty="0">
                <a:solidFill>
                  <a:srgbClr val="000000"/>
                </a:solidFill>
              </a:rPr>
              <a:t>Understands the concepts easily and gets good grades regularly.</a:t>
            </a: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1600" b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600" b="0" i="1" dirty="0">
                <a:solidFill>
                  <a:srgbClr val="000000"/>
                </a:solidFill>
              </a:rPr>
              <a:t>“My teacher said I need to show my work when I am doing math. </a:t>
            </a:r>
            <a:r>
              <a:rPr lang="en" sz="1600" i="1" dirty="0">
                <a:solidFill>
                  <a:srgbClr val="000000"/>
                </a:solidFill>
              </a:rPr>
              <a:t>Al</a:t>
            </a:r>
            <a:r>
              <a:rPr lang="en" sz="1600" b="0" i="1" dirty="0">
                <a:solidFill>
                  <a:srgbClr val="000000"/>
                </a:solidFill>
              </a:rPr>
              <a:t>though this comes easily to me, I know that I need to work out the problems on paper. This way, if I make a mistake, I can find it and fix it!” </a:t>
            </a:r>
            <a:endParaRPr sz="1600" i="1" dirty="0"/>
          </a:p>
        </p:txBody>
      </p:sp>
      <p:pic>
        <p:nvPicPr>
          <p:cNvPr id="243" name="Google Shape;243;p53"/>
          <p:cNvPicPr preferRelativeResize="0"/>
          <p:nvPr/>
        </p:nvPicPr>
        <p:blipFill rotWithShape="1">
          <a:blip r:embed="rId3">
            <a:alphaModFix/>
          </a:blip>
          <a:srcRect l="37498" t="11488" r="10594" b="2519"/>
          <a:stretch/>
        </p:blipFill>
        <p:spPr>
          <a:xfrm>
            <a:off x="5444644" y="-76200"/>
            <a:ext cx="3678902" cy="456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72774"/>
            <a:ext cx="6889501" cy="4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" name="Google Shape;249;p54"/>
          <p:cNvGraphicFramePr/>
          <p:nvPr/>
        </p:nvGraphicFramePr>
        <p:xfrm>
          <a:off x="250625" y="885010"/>
          <a:ext cx="8642725" cy="3896550"/>
        </p:xfrm>
        <a:graphic>
          <a:graphicData uri="http://schemas.openxmlformats.org/drawingml/2006/table">
            <a:tbl>
              <a:tblPr>
                <a:noFill/>
                <a:tableStyleId>{DEC49AC8-8120-4F8C-A264-028D9337FABF}</a:tableStyleId>
              </a:tblPr>
              <a:tblGrid>
                <a:gridCol w="123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All students can learn math to the highest levels.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Mistakes are valuable.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Questions are important.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creativity and making sense.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is about connections and communicating.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Value depth over speed.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Math class is about learning, not performing.</a:t>
                      </a:r>
                      <a:endParaRPr sz="10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200"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This is a belief; it builds and builds over time.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Every chance you get, encourage students’ beliefs that they can succeed.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Switch your praise to focus on students’ work and effort rather than their “ability” or “smarts.”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Deeper learning happens from reflecting on a process to improve.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Help students believe that they are on a path of growth and learning and that mistakes are not signs that they aren’t good enough.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Students asking their own math questions keeps them engaged and wanting to learn more.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However, it can feel intimidating to be asked any math question.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Build students’ self-confidence in not knowing all the answers to allow space for more of their questions.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Math is more than just formulas to be remembered.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Visual representations of math processes spark connections between topics.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Student-</a:t>
                      </a:r>
                      <a:br>
                        <a:rPr lang="en" sz="1000"/>
                      </a:br>
                      <a:r>
                        <a:rPr lang="en" sz="1000"/>
                        <a:t>constructed representations are the most beneficial.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Catchy phrases alone do not deepen knowledge.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Every subtopic in mathematics is connected, but learning to see that connection is a skill.</a:t>
                      </a:r>
                      <a:endParaRPr sz="1000"/>
                    </a:p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Communication means more than speaking, so be creative in ways that students “show.”</a:t>
                      </a:r>
                      <a:endParaRPr sz="1000"/>
                    </a:p>
                    <a:p>
                      <a:pPr marL="142875" marR="0" lvl="0" indent="-1492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Student-selected representations of knowledge help both them and you to see their learning.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No matter how the standards are interpreted, depth always matters more than breadth.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The things we remember most are those that have deep meaning or high impact—math is no different.</a:t>
                      </a:r>
                      <a:endParaRPr sz="100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Being bold enough to make that  your focus can require a scary leap of faith.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The phrase “show your work” is overused for a reason; the process matters more than the answer.</a:t>
                      </a:r>
                      <a:endParaRPr sz="1000" dirty="0"/>
                    </a:p>
                    <a:p>
                      <a:pPr marL="142875" lvl="0" indent="-14922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 dirty="0"/>
                        <a:t>Grade for reflection rather than for achievement. It might take longer but is more valuable for your students.</a:t>
                      </a: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1219</Words>
  <Application>Microsoft Macintosh PowerPoint</Application>
  <PresentationFormat>On-screen Show (16:9)</PresentationFormat>
  <Paragraphs>114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Montserrat SemiBold</vt:lpstr>
      <vt:lpstr>Arial</vt:lpstr>
      <vt:lpstr>Montserrat ExtraBold</vt:lpstr>
      <vt:lpstr>Montserrat</vt:lpstr>
      <vt:lpstr>Constantia</vt:lpstr>
      <vt:lpstr>Roboto Condensed</vt:lpstr>
      <vt:lpstr>Georgia</vt:lpstr>
      <vt:lpstr>Calibri</vt:lpstr>
      <vt:lpstr>LEARN theme</vt:lpstr>
      <vt:lpstr>LEARN theme</vt:lpstr>
      <vt:lpstr>PowerPoint Presentation</vt:lpstr>
      <vt:lpstr>Productive Math Mindsets—Everywhere!</vt:lpstr>
      <vt:lpstr>Objectives</vt:lpstr>
      <vt:lpstr>Seven Mindset Messages</vt:lpstr>
      <vt:lpstr>Amber</vt:lpstr>
      <vt:lpstr>Mariah</vt:lpstr>
      <vt:lpstr>Alex</vt:lpstr>
      <vt:lpstr>Brittany</vt:lpstr>
      <vt:lpstr>PowerPoint Presentation</vt:lpstr>
      <vt:lpstr>PowerPoint Presentation</vt:lpstr>
      <vt:lpstr>PowerPoint Presentation</vt:lpstr>
      <vt:lpstr>Amber, Mariah, Alex, &amp; Brittany: Revisited</vt:lpstr>
      <vt:lpstr>Follow us on Social Media!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Productive Math Mindsets Everywhere</dc:title>
  <dc:subject/>
  <dc:creator>K20 Center</dc:creator>
  <cp:keywords/>
  <dc:description/>
  <cp:lastModifiedBy>Moharram, Jehanne</cp:lastModifiedBy>
  <cp:revision>6</cp:revision>
  <dcterms:modified xsi:type="dcterms:W3CDTF">2024-07-03T13:23:58Z</dcterms:modified>
  <cp:category/>
</cp:coreProperties>
</file>