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 id="2147483665" r:id="rId5"/>
  </p:sldMasterIdLst>
  <p:notesMasterIdLst>
    <p:notesMasterId r:id="rId17"/>
  </p:notesMasterIdLst>
  <p:sldIdLst>
    <p:sldId id="256" r:id="rId6"/>
    <p:sldId id="257" r:id="rId7"/>
    <p:sldId id="271" r:id="rId8"/>
    <p:sldId id="260" r:id="rId9"/>
    <p:sldId id="259" r:id="rId10"/>
    <p:sldId id="262" r:id="rId11"/>
    <p:sldId id="263" r:id="rId12"/>
    <p:sldId id="265" r:id="rId13"/>
    <p:sldId id="266" r:id="rId14"/>
    <p:sldId id="268" r:id="rId15"/>
    <p:sldId id="270" r:id="rId16"/>
  </p:sldIdLst>
  <p:sldSz cx="9144000" cy="5143500" type="screen16x9"/>
  <p:notesSz cx="6858000" cy="9144000"/>
  <p:embeddedFontLst>
    <p:embeddedFont>
      <p:font typeface="Constantia" panose="02030602050306030303" pitchFamily="18" charset="0"/>
      <p:regular r:id="rId18"/>
      <p:bold r:id="rId19"/>
      <p:italic r:id="rId20"/>
      <p:boldItalic r:id="rId21"/>
    </p:embeddedFont>
    <p:embeddedFont>
      <p:font typeface="Georgia" panose="02040502050405020303" pitchFamily="18"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93F5F76-9598-4E67-833E-F388D7AC0BDD}">
  <a:tblStyle styleId="{793F5F76-9598-4E67-833E-F388D7AC0BDD}"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5B65A9-F32E-43D0-A901-0B7C72F1A285}"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1591" autoAdjust="0"/>
  </p:normalViewPr>
  <p:slideViewPr>
    <p:cSldViewPr snapToGrid="0">
      <p:cViewPr varScale="1">
        <p:scale>
          <a:sx n="76" d="100"/>
          <a:sy n="76" d="100"/>
        </p:scale>
        <p:origin x="1152"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7.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5.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C2BEB90D-BC0C-42AC-A6EA-974EF1720626}"/>
    <pc:docChg chg="modSld">
      <pc:chgData name="Bracken, Pam" userId="f3aa402d-8a3c-4841-b939-af5e5b41e404" providerId="ADAL" clId="{C2BEB90D-BC0C-42AC-A6EA-974EF1720626}" dt="2024-02-22T19:54:53.882" v="3" actId="1076"/>
      <pc:docMkLst>
        <pc:docMk/>
      </pc:docMkLst>
      <pc:sldChg chg="modSp mod">
        <pc:chgData name="Bracken, Pam" userId="f3aa402d-8a3c-4841-b939-af5e5b41e404" providerId="ADAL" clId="{C2BEB90D-BC0C-42AC-A6EA-974EF1720626}" dt="2024-02-22T19:54:53.882" v="3" actId="1076"/>
        <pc:sldMkLst>
          <pc:docMk/>
          <pc:sldMk cId="0" sldId="265"/>
        </pc:sldMkLst>
        <pc:spChg chg="mod">
          <ac:chgData name="Bracken, Pam" userId="f3aa402d-8a3c-4841-b939-af5e5b41e404" providerId="ADAL" clId="{C2BEB90D-BC0C-42AC-A6EA-974EF1720626}" dt="2024-02-22T19:54:33.851" v="0" actId="1076"/>
          <ac:spMkLst>
            <pc:docMk/>
            <pc:sldMk cId="0" sldId="265"/>
            <ac:spMk id="130" creationId="{00000000-0000-0000-0000-000000000000}"/>
          </ac:spMkLst>
        </pc:spChg>
        <pc:graphicFrameChg chg="mod modGraphic">
          <ac:chgData name="Bracken, Pam" userId="f3aa402d-8a3c-4841-b939-af5e5b41e404" providerId="ADAL" clId="{C2BEB90D-BC0C-42AC-A6EA-974EF1720626}" dt="2024-02-22T19:54:53.882" v="3" actId="1076"/>
          <ac:graphicFrameMkLst>
            <pc:docMk/>
            <pc:sldMk cId="0" sldId="265"/>
            <ac:graphicFrameMk id="131"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cs.google.com/presentation/d/12Tx7rxEAU6bcDI8xMv_d5cDIlGK5yuGBfYMO7bGPviE/cop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400" dirty="0"/>
              <a:t>Ask participants to share teaching practices that could be adopted to support each pillar. At this point, consider editing this slide to add participants’ contributions to the chart as they share ideas about practices that would fit in each category of the framework. If you are facilitating face-to-face, you can also make a physical chart on an overhead projector or whiteboard space, hand-writing responses.</a:t>
            </a:r>
            <a:endParaRPr sz="1400" dirty="0"/>
          </a:p>
          <a:p>
            <a:pPr marL="0" lvl="0" indent="0" algn="l" rtl="0">
              <a:spcBef>
                <a:spcPts val="0"/>
              </a:spcBef>
              <a:spcAft>
                <a:spcPts val="0"/>
              </a:spcAft>
              <a:buClr>
                <a:schemeClr val="dk1"/>
              </a:buClr>
              <a:buSzPts val="1100"/>
              <a:buFont typeface="Arial"/>
              <a:buNone/>
            </a:pPr>
            <a:endParaRPr lang="en-US" sz="1400" dirty="0"/>
          </a:p>
          <a:p>
            <a:pPr marL="0" lvl="0" indent="0" algn="l" rtl="0">
              <a:spcBef>
                <a:spcPts val="0"/>
              </a:spcBef>
              <a:spcAft>
                <a:spcPts val="0"/>
              </a:spcAft>
              <a:buClr>
                <a:schemeClr val="dk1"/>
              </a:buClr>
              <a:buSzPts val="1100"/>
              <a:buFont typeface="Arial"/>
              <a:buNone/>
            </a:pPr>
            <a:r>
              <a:rPr lang="en-US" sz="1400" dirty="0"/>
              <a:t>In a distance learning or virtual learning setting, you can have participants raise their hands in Zoom (or a similar video call client) or send their ideas in the chat channel. Be sure to copy these ideas into the chart. </a:t>
            </a:r>
            <a:endParaRPr dirty="0"/>
          </a:p>
        </p:txBody>
      </p:sp>
      <p:sp>
        <p:nvSpPr>
          <p:cNvPr id="146" name="Google Shape;14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000" dirty="0"/>
          </a:p>
          <a:p>
            <a:pPr marL="0" lvl="0" indent="0" algn="l" rtl="0">
              <a:spcBef>
                <a:spcPts val="0"/>
              </a:spcBef>
              <a:spcAft>
                <a:spcPts val="0"/>
              </a:spcAft>
              <a:buNone/>
            </a:pPr>
            <a:r>
              <a:rPr lang="en-US" sz="1000" dirty="0"/>
              <a:t>Have participants spend a few minutes making a goal for what they will take into their classrooms based on what they have learned. Direct them to the final page of their Participant Notebook. Walk through the question prompts with them and invite any questions before providing time for them to reflect individually. </a:t>
            </a:r>
          </a:p>
          <a:p>
            <a:pPr marL="0" lvl="0" indent="0" algn="l" rtl="0">
              <a:spcBef>
                <a:spcPts val="0"/>
              </a:spcBef>
              <a:spcAft>
                <a:spcPts val="0"/>
              </a:spcAft>
              <a:buNone/>
            </a:pPr>
            <a:endParaRPr lang="en-US" sz="1000" dirty="0"/>
          </a:p>
          <a:p>
            <a:pPr>
              <a:buFont typeface="Arial" panose="020B0604020202020204" pitchFamily="34" charset="0"/>
              <a:buChar char="•"/>
            </a:pPr>
            <a:r>
              <a:rPr lang="en-US" sz="2400" dirty="0"/>
              <a:t>What will you do to support student well-being in your classroom?</a:t>
            </a:r>
          </a:p>
          <a:p>
            <a:pPr>
              <a:buFont typeface="Arial" panose="020B0604020202020204" pitchFamily="34" charset="0"/>
              <a:buChar char="•"/>
            </a:pPr>
            <a:r>
              <a:rPr lang="en-US" sz="2400" dirty="0"/>
              <a:t>Why will this activity or strategy support student well-being? In what way does it connect to the framework?</a:t>
            </a:r>
          </a:p>
          <a:p>
            <a:pPr>
              <a:buFont typeface="Arial" panose="020B0604020202020204" pitchFamily="34" charset="0"/>
              <a:buChar char="•"/>
            </a:pPr>
            <a:r>
              <a:rPr lang="en-US" sz="2400" dirty="0"/>
              <a:t>How and when will you implement this goal? (During what part of your day, week, etc. will you be using this strategy?)</a:t>
            </a:r>
          </a:p>
          <a:p>
            <a:pPr>
              <a:buFont typeface="Arial" panose="020B0604020202020204" pitchFamily="34" charset="0"/>
              <a:buChar char="•"/>
            </a:pPr>
            <a:r>
              <a:rPr lang="en-US" sz="2400" dirty="0"/>
              <a:t>Who or what will you look to if you have difficulty?</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If time permits, ask for volunteers who’d like to share their goal with the group.</a:t>
            </a:r>
            <a:endParaRPr sz="1400" dirty="0"/>
          </a:p>
          <a:p>
            <a:pPr marL="0" lvl="0" indent="0" algn="l" rtl="0">
              <a:spcBef>
                <a:spcPts val="0"/>
              </a:spcBef>
              <a:spcAft>
                <a:spcPts val="0"/>
              </a:spcAft>
              <a:buNone/>
            </a:pPr>
            <a:endParaRPr sz="1400" dirty="0"/>
          </a:p>
        </p:txBody>
      </p:sp>
      <p:sp>
        <p:nvSpPr>
          <p:cNvPr id="158" name="Google Shape;15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1383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06c2c2cb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c06c2c2cb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400" dirty="0"/>
              <a:t>Introduce participants to the Chalk Talk strategy. As a whole group, begin a discussion using the Chalk Talk strategy with the four question prompts:</a:t>
            </a:r>
          </a:p>
          <a:p>
            <a:pPr>
              <a:buFont typeface="Arial" panose="020B0604020202020204" pitchFamily="34" charset="0"/>
              <a:buChar char="•"/>
            </a:pPr>
            <a:r>
              <a:rPr lang="en-US" sz="2400" dirty="0"/>
              <a:t>What are the benefits of students’ feeling safe in the classroom?</a:t>
            </a:r>
          </a:p>
          <a:p>
            <a:pPr>
              <a:buFont typeface="Arial" panose="020B0604020202020204" pitchFamily="34" charset="0"/>
              <a:buChar char="•"/>
            </a:pPr>
            <a:r>
              <a:rPr lang="en-US" sz="2400" dirty="0"/>
              <a:t>What experience have you had as a student in the classroom that made you feel safe?</a:t>
            </a:r>
          </a:p>
          <a:p>
            <a:pPr>
              <a:buFont typeface="Arial" panose="020B0604020202020204" pitchFamily="34" charset="0"/>
              <a:buChar char="•"/>
            </a:pPr>
            <a:r>
              <a:rPr lang="en-US" sz="2400" dirty="0"/>
              <a:t>What do you currently try to do to help your students feel safe? </a:t>
            </a:r>
          </a:p>
          <a:p>
            <a:pPr>
              <a:buFont typeface="Arial" panose="020B0604020202020204" pitchFamily="34" charset="0"/>
              <a:buChar char="•"/>
            </a:pPr>
            <a:r>
              <a:rPr lang="en-US" sz="2400" dirty="0"/>
              <a:t>Is providing a safe classroom different for a remote learning class?</a:t>
            </a:r>
          </a:p>
          <a:p>
            <a:pPr marL="0" lvl="0" indent="0" algn="l" rtl="0">
              <a:spcBef>
                <a:spcPts val="0"/>
              </a:spcBef>
              <a:spcAft>
                <a:spcPts val="0"/>
              </a:spcAft>
              <a:buClr>
                <a:schemeClr val="dk1"/>
              </a:buClr>
              <a:buSzPts val="1100"/>
              <a:buFont typeface="Arial"/>
              <a:buNone/>
            </a:pPr>
            <a:endParaRPr lang="en-US" sz="1400" dirty="0"/>
          </a:p>
          <a:p>
            <a:pPr marL="0" lvl="0" indent="0" algn="l" rtl="0">
              <a:spcBef>
                <a:spcPts val="0"/>
              </a:spcBef>
              <a:spcAft>
                <a:spcPts val="0"/>
              </a:spcAft>
              <a:buClr>
                <a:schemeClr val="dk1"/>
              </a:buClr>
              <a:buSzPts val="1100"/>
              <a:buFont typeface="Arial"/>
              <a:buNone/>
            </a:pPr>
            <a:r>
              <a:rPr lang="en-US" sz="1400" dirty="0"/>
              <a:t> Ask each participant to contribute by placing a sticky note with their responses to each question on its respective chart paper. You can also have participants contribute on a shared document if you prefer.</a:t>
            </a:r>
          </a:p>
          <a:p>
            <a:pPr marL="0" lvl="0" indent="0" algn="l" rtl="0">
              <a:spcBef>
                <a:spcPts val="0"/>
              </a:spcBef>
              <a:spcAft>
                <a:spcPts val="0"/>
              </a:spcAft>
              <a:buClr>
                <a:schemeClr val="dk1"/>
              </a:buClr>
              <a:buSzPts val="1100"/>
              <a:buFont typeface="Arial"/>
              <a:buNone/>
            </a:pPr>
            <a:endParaRPr lang="en-US" sz="140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2400" dirty="0"/>
              <a:t>Alternatively, you can create a copy of the following Google Slides link and share your copy with participants: </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2400" dirty="0"/>
              <a:t>https://docs.google.com/presentation/d/12Tx7rxEAU6bcDI8xMv_d5cDIlGK5yuGBfYMO7bGPviE/copy </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2400" dirty="0">
              <a:hlinkClick r:id="rId3"/>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2400" dirty="0"/>
              <a:t>After the discussion, highlight some key words and responses that elicit themes that align with the Pillars of the Applied Educational Neuroscience framework:</a:t>
            </a:r>
            <a:endParaRPr sz="1400" dirty="0"/>
          </a:p>
          <a:p>
            <a:pPr>
              <a:buFont typeface="+mj-lt"/>
              <a:buAutoNum type="arabicPeriod"/>
            </a:pPr>
            <a:r>
              <a:rPr lang="en-US" sz="2400" dirty="0"/>
              <a:t>The educator’s own moods and reactions to their environment (attachment/touch points)</a:t>
            </a:r>
          </a:p>
          <a:p>
            <a:pPr>
              <a:buFont typeface="+mj-lt"/>
              <a:buAutoNum type="arabicPeriod"/>
            </a:pPr>
            <a:r>
              <a:rPr lang="en-US" sz="2400" dirty="0"/>
              <a:t>A co-regulated brain and body that feel calm and alert (co-regulation)</a:t>
            </a:r>
          </a:p>
          <a:p>
            <a:pPr>
              <a:buFont typeface="+mj-lt"/>
              <a:buAutoNum type="arabicPeriod"/>
            </a:pPr>
            <a:r>
              <a:rPr lang="en-US" sz="2400" dirty="0"/>
              <a:t>Emotional attunement between students and caregivers (educator brain and body state)</a:t>
            </a:r>
          </a:p>
          <a:p>
            <a:pPr>
              <a:buFont typeface="+mj-lt"/>
              <a:buAutoNum type="arabicPeriod"/>
            </a:pPr>
            <a:r>
              <a:rPr lang="en-US" sz="2400" dirty="0"/>
              <a:t>Understanding one’s own brain anatomy and mental behaviors (teaching neuroanatomy)</a:t>
            </a:r>
          </a:p>
          <a:p>
            <a:pPr marL="0" lvl="0" indent="0" algn="l" rtl="0">
              <a:spcBef>
                <a:spcPts val="0"/>
              </a:spcBef>
              <a:spcAft>
                <a:spcPts val="0"/>
              </a:spcAft>
              <a:buNone/>
            </a:pPr>
            <a:endParaRPr sz="1400" dirty="0"/>
          </a:p>
        </p:txBody>
      </p:sp>
      <p:sp>
        <p:nvSpPr>
          <p:cNvPr id="87" name="Google Shape;8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Invite participants to explore a curated bank of resources related to the Applied Educational Neuroscience framework. Distribute digital copies of the Participant Notebook using the link in this slide. </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Provide 10-15 minutes for participants to explore the resources on pages 1-3 of the Participant Notebook. Next, ask participants to take notes in the Note Catcher space next to each resource about what they have explored. Let them know ahead of time that they will be asked to describe something they found that is helpful to them. Remind participants that they should be prepared to share with the whole group (or a small group if there are too many participants to share out).</a:t>
            </a:r>
          </a:p>
        </p:txBody>
      </p:sp>
      <p:sp>
        <p:nvSpPr>
          <p:cNvPr id="107" name="Google Shape;10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c06c2c2cb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c06c2c2cb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c106cc348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c106cc3482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Direct participants to the one-page overview of the Applied Educational Neuroscience framework on page 4 in their Participant Notebooks. Briefly introduce each pillar before watching the video on the next slide. </a:t>
            </a:r>
          </a:p>
          <a:p>
            <a:pPr marL="0" lvl="0" indent="0" algn="l" rtl="0">
              <a:spcBef>
                <a:spcPts val="0"/>
              </a:spcBef>
              <a:spcAft>
                <a:spcPts val="0"/>
              </a:spcAft>
              <a:buNone/>
            </a:pPr>
            <a:endParaRPr lang="en-US" sz="14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1400" dirty="0"/>
              <a:t>Direct participants to page 5 of the notebook, and invite them to take notes as they watch the video. Ask participants to think about how resources from the Explore phase might fit into these categories. (1:50-5:58 is the most essential portion of this video to understanding the framework.)</a:t>
            </a:r>
            <a:endParaRPr sz="1400" dirty="0"/>
          </a:p>
          <a:p>
            <a:pPr marL="0" lvl="0" indent="0" algn="l" rtl="0">
              <a:spcBef>
                <a:spcPts val="0"/>
              </a:spcBef>
              <a:spcAft>
                <a:spcPts val="0"/>
              </a:spcAft>
              <a:buClr>
                <a:schemeClr val="dk1"/>
              </a:buClr>
              <a:buSzPts val="1100"/>
              <a:buFont typeface="Arial"/>
              <a:buNone/>
            </a:pPr>
            <a:endParaRPr sz="1400" dirty="0"/>
          </a:p>
          <a:p>
            <a:pPr marL="0" lvl="0" indent="0" algn="l" rtl="0">
              <a:spcBef>
                <a:spcPts val="0"/>
              </a:spcBef>
              <a:spcAft>
                <a:spcPts val="0"/>
              </a:spcAft>
              <a:buClr>
                <a:schemeClr val="dk1"/>
              </a:buClr>
              <a:buSzPts val="1100"/>
              <a:buFont typeface="Arial"/>
              <a:buNone/>
            </a:pPr>
            <a:endParaRPr sz="1400" dirty="0">
              <a:latin typeface="Calibri"/>
              <a:ea typeface="Calibri"/>
              <a:cs typeface="Calibri"/>
              <a:sym typeface="Calibri"/>
            </a:endParaRPr>
          </a:p>
        </p:txBody>
      </p:sp>
      <p:sp>
        <p:nvSpPr>
          <p:cNvPr id="134" name="Google Shape;13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6"/>
        <p:cNvGrpSpPr/>
        <p:nvPr/>
      </p:nvGrpSpPr>
      <p:grpSpPr>
        <a:xfrm>
          <a:off x="0" y="0"/>
          <a:ext cx="0" cy="0"/>
          <a:chOff x="0" y="0"/>
          <a:chExt cx="0" cy="0"/>
        </a:xfrm>
      </p:grpSpPr>
      <p:sp>
        <p:nvSpPr>
          <p:cNvPr id="47" name="Google Shape;47;p12"/>
          <p:cNvSpPr txBox="1">
            <a:spLocks noGrp="1"/>
          </p:cNvSpPr>
          <p:nvPr>
            <p:ph type="title"/>
          </p:nvPr>
        </p:nvSpPr>
        <p:spPr>
          <a:xfrm>
            <a:off x="457200" y="205978"/>
            <a:ext cx="8229600" cy="857250"/>
          </a:xfrm>
          <a:prstGeom prst="rect">
            <a:avLst/>
          </a:prstGeom>
          <a:noFill/>
          <a:ln>
            <a:noFill/>
          </a:ln>
        </p:spPr>
        <p:txBody>
          <a:bodyPr spcFirstLastPara="1" wrap="square" lIns="91400" tIns="91400" rIns="91400" bIns="91400" anchor="ctr" anchorCtr="0">
            <a:noAutofit/>
          </a:bodyPr>
          <a:lstStyle>
            <a:lvl1pPr lvl="0" algn="l">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8" name="Google Shape;48;p12"/>
          <p:cNvSpPr txBox="1">
            <a:spLocks noGrp="1"/>
          </p:cNvSpPr>
          <p:nvPr>
            <p:ph type="body" idx="1"/>
          </p:nvPr>
        </p:nvSpPr>
        <p:spPr>
          <a:xfrm>
            <a:off x="457200"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onstantia"/>
              <a:buChar char="•"/>
              <a:defRPr sz="1350"/>
            </a:lvl8pPr>
            <a:lvl9pPr marL="4114800" lvl="8" indent="-314325" algn="l">
              <a:spcBef>
                <a:spcPts val="270"/>
              </a:spcBef>
              <a:spcAft>
                <a:spcPts val="0"/>
              </a:spcAft>
              <a:buSzPts val="1350"/>
              <a:buFont typeface="Constantia"/>
              <a:buChar char="•"/>
              <a:defRPr sz="1350"/>
            </a:lvl9pPr>
          </a:lstStyle>
          <a:p>
            <a:endParaRPr/>
          </a:p>
        </p:txBody>
      </p:sp>
      <p:sp>
        <p:nvSpPr>
          <p:cNvPr id="49" name="Google Shape;49;p12"/>
          <p:cNvSpPr txBox="1">
            <a:spLocks noGrp="1"/>
          </p:cNvSpPr>
          <p:nvPr>
            <p:ph type="body" idx="2"/>
          </p:nvPr>
        </p:nvSpPr>
        <p:spPr>
          <a:xfrm>
            <a:off x="4692274"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onstantia"/>
              <a:buChar char="•"/>
              <a:defRPr sz="1350"/>
            </a:lvl8pPr>
            <a:lvl9pPr marL="4114800" lvl="8" indent="-314325" algn="l">
              <a:spcBef>
                <a:spcPts val="270"/>
              </a:spcBef>
              <a:spcAft>
                <a:spcPts val="0"/>
              </a:spcAft>
              <a:buSzPts val="1350"/>
              <a:buFont typeface="Constantia"/>
              <a:buChar char="•"/>
              <a:defRPr sz="1350"/>
            </a:lvl9pPr>
          </a:lstStyle>
          <a:p>
            <a:endParaRPr/>
          </a:p>
        </p:txBody>
      </p:sp>
      <p:pic>
        <p:nvPicPr>
          <p:cNvPr id="50" name="Google Shape;50;p1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1A2836"/>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55" name="Google Shape;55;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71D20"/>
              </a:buClr>
              <a:buSzPts val="3600"/>
              <a:buFont typeface="Calibri"/>
              <a:buNone/>
              <a:defRPr>
                <a:solidFill>
                  <a:srgbClr val="971D2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59" name="Google Shape;59;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A8219"/>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63" name="Google Shape;63;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67"/>
        <p:cNvGrpSpPr/>
        <p:nvPr/>
      </p:nvGrpSpPr>
      <p:grpSpPr>
        <a:xfrm>
          <a:off x="0" y="0"/>
          <a:ext cx="0" cy="0"/>
          <a:chOff x="0" y="0"/>
          <a:chExt cx="0" cy="0"/>
        </a:xfrm>
      </p:grpSpPr>
      <p:sp>
        <p:nvSpPr>
          <p:cNvPr id="68" name="Google Shape;68;p18"/>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8"/>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70" name="Google Shape;70;p1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
        <p:cNvGrpSpPr/>
        <p:nvPr/>
      </p:nvGrpSpPr>
      <p:grpSpPr>
        <a:xfrm>
          <a:off x="0" y="0"/>
          <a:ext cx="0" cy="0"/>
          <a:chOff x="0" y="0"/>
          <a:chExt cx="0" cy="0"/>
        </a:xfrm>
      </p:grpSpPr>
      <p:sp>
        <p:nvSpPr>
          <p:cNvPr id="13" name="Google Shape;13;p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5" name="Google Shape;15;p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6" name="Google Shape;16;p4"/>
          <p:cNvSpPr txBox="1">
            <a:spLocks noGrp="1"/>
          </p:cNvSpPr>
          <p:nvPr>
            <p:ph type="body" idx="3"/>
          </p:nvPr>
        </p:nvSpPr>
        <p:spPr>
          <a:xfrm>
            <a:off x="457200" y="1885950"/>
            <a:ext cx="4040188" cy="288429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7" name="Google Shape;17;p4"/>
          <p:cNvSpPr txBox="1">
            <a:spLocks noGrp="1"/>
          </p:cNvSpPr>
          <p:nvPr>
            <p:ph type="body" idx="4"/>
          </p:nvPr>
        </p:nvSpPr>
        <p:spPr>
          <a:xfrm>
            <a:off x="4645027" y="1885950"/>
            <a:ext cx="4041775" cy="288429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8" name="Google Shape;18;p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9"/>
        <p:cNvGrpSpPr/>
        <p:nvPr/>
      </p:nvGrpSpPr>
      <p:grpSpPr>
        <a:xfrm>
          <a:off x="0" y="0"/>
          <a:ext cx="0" cy="0"/>
          <a:chOff x="0" y="0"/>
          <a:chExt cx="0" cy="0"/>
        </a:xfrm>
      </p:grpSpPr>
      <p:sp>
        <p:nvSpPr>
          <p:cNvPr id="20" name="Google Shape;20;p5"/>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5"/>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22" name="Google Shape;22;p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228600" algn="l">
              <a:spcBef>
                <a:spcPts val="520"/>
              </a:spcBef>
              <a:spcAft>
                <a:spcPts val="0"/>
              </a:spcAft>
              <a:buSzPts val="2600"/>
              <a:buNone/>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0" name="Google Shape;30;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8"/>
          <p:cNvSpPr txBox="1">
            <a:spLocks noGrp="1"/>
          </p:cNvSpPr>
          <p:nvPr>
            <p:ph type="body" idx="1"/>
          </p:nvPr>
        </p:nvSpPr>
        <p:spPr>
          <a:xfrm>
            <a:off x="457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25755" algn="l">
              <a:spcBef>
                <a:spcPts val="360"/>
              </a:spcBef>
              <a:spcAft>
                <a:spcPts val="0"/>
              </a:spcAft>
              <a:buSzPts val="1530"/>
              <a:buChar char="⚫"/>
              <a:defRPr sz="1800"/>
            </a:lvl2pPr>
            <a:lvl3pPr marL="1371600" lvl="2" indent="-295275" algn="l">
              <a:spcBef>
                <a:spcPts val="300"/>
              </a:spcBef>
              <a:spcAft>
                <a:spcPts val="0"/>
              </a:spcAft>
              <a:buSzPts val="1050"/>
              <a:buChar char="⚫"/>
              <a:defRPr sz="1500"/>
            </a:lvl3pPr>
            <a:lvl4pPr marL="1828800" lvl="3" indent="-284321" algn="l">
              <a:spcBef>
                <a:spcPts val="270"/>
              </a:spcBef>
              <a:spcAft>
                <a:spcPts val="0"/>
              </a:spcAft>
              <a:buSzPts val="877"/>
              <a:buChar char="⚫"/>
              <a:defRPr sz="135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4" name="Google Shape;34;p8"/>
          <p:cNvSpPr txBox="1">
            <a:spLocks noGrp="1"/>
          </p:cNvSpPr>
          <p:nvPr>
            <p:ph type="body" idx="2"/>
          </p:nvPr>
        </p:nvSpPr>
        <p:spPr>
          <a:xfrm>
            <a:off x="4648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25755" algn="l">
              <a:spcBef>
                <a:spcPts val="360"/>
              </a:spcBef>
              <a:spcAft>
                <a:spcPts val="0"/>
              </a:spcAft>
              <a:buSzPts val="1530"/>
              <a:buChar char="⚫"/>
              <a:defRPr sz="1800"/>
            </a:lvl2pPr>
            <a:lvl3pPr marL="1371600" lvl="2" indent="-295275" algn="l">
              <a:spcBef>
                <a:spcPts val="300"/>
              </a:spcBef>
              <a:spcAft>
                <a:spcPts val="0"/>
              </a:spcAft>
              <a:buSzPts val="1050"/>
              <a:buChar char="⚫"/>
              <a:defRPr sz="1500"/>
            </a:lvl3pPr>
            <a:lvl4pPr marL="1828800" lvl="3" indent="-284321" algn="l">
              <a:spcBef>
                <a:spcPts val="270"/>
              </a:spcBef>
              <a:spcAft>
                <a:spcPts val="0"/>
              </a:spcAft>
              <a:buSzPts val="877"/>
              <a:buChar char="⚫"/>
              <a:defRPr sz="135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5" name="Google Shape;35;p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57200" y="528066"/>
            <a:ext cx="83058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8" name="Google Shape;38;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p1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3575050" y="1428750"/>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3" name="Google Shape;43;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1"/>
          <p:cNvSpPr txBox="1">
            <a:spLocks noGrp="1"/>
          </p:cNvSpPr>
          <p:nvPr>
            <p:ph type="body" idx="2"/>
          </p:nvPr>
        </p:nvSpPr>
        <p:spPr>
          <a:xfrm>
            <a:off x="457200" y="1428750"/>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5" name="Google Shape;45;p1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6" name="Google Shape;66;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onstantia"/>
                <a:ea typeface="Constantia"/>
                <a:cs typeface="Constantia"/>
                <a:sym typeface="Constantia"/>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onstantia"/>
                <a:ea typeface="Constantia"/>
                <a:cs typeface="Constantia"/>
                <a:sym typeface="Constantia"/>
              </a:defRPr>
            </a:lvl7pPr>
            <a:lvl8pPr marL="3657600" marR="0" lvl="7" indent="-304800" algn="l" rtl="0">
              <a:spcBef>
                <a:spcPts val="240"/>
              </a:spcBef>
              <a:spcAft>
                <a:spcPts val="0"/>
              </a:spcAft>
              <a:buClr>
                <a:schemeClr val="lt2"/>
              </a:buClr>
              <a:buSzPts val="1200"/>
              <a:buFont typeface="Constantia"/>
              <a:buChar char="•"/>
              <a:defRPr sz="1200" b="0" i="0" u="none" strike="noStrike" cap="none">
                <a:solidFill>
                  <a:schemeClr val="lt1"/>
                </a:solidFill>
                <a:latin typeface="Constantia"/>
                <a:ea typeface="Constantia"/>
                <a:cs typeface="Constantia"/>
                <a:sym typeface="Constantia"/>
              </a:defRPr>
            </a:lvl8pPr>
            <a:lvl9pPr marL="4114800" marR="0" lvl="8" indent="-295275" algn="l" rtl="0">
              <a:spcBef>
                <a:spcPts val="210"/>
              </a:spcBef>
              <a:spcAft>
                <a:spcPts val="0"/>
              </a:spcAft>
              <a:buClr>
                <a:schemeClr val="lt2"/>
              </a:buClr>
              <a:buSzPts val="1050"/>
              <a:buFont typeface="Constantia"/>
              <a:buChar char="•"/>
              <a:defRPr sz="105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k20.ou.edu/fsswbpn"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video" Target="https://www.youtube.com/embed/gdDPRG5Necw?feature=oembed"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1"/>
          <p:cNvSpPr txBox="1">
            <a:spLocks noGrp="1"/>
          </p:cNvSpPr>
          <p:nvPr>
            <p:ph type="title"/>
          </p:nvPr>
        </p:nvSpPr>
        <p:spPr>
          <a:xfrm>
            <a:off x="457200" y="223270"/>
            <a:ext cx="8229600" cy="417000"/>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Clr>
                <a:schemeClr val="accent4"/>
              </a:buClr>
              <a:buSzPts val="3600"/>
              <a:buFont typeface="Calibri"/>
              <a:buNone/>
            </a:pPr>
            <a:r>
              <a:rPr lang="en-US" sz="2400"/>
              <a:t>The Framework of Applied Educational Neuroscience</a:t>
            </a:r>
            <a:endParaRPr sz="2400"/>
          </a:p>
        </p:txBody>
      </p:sp>
      <p:graphicFrame>
        <p:nvGraphicFramePr>
          <p:cNvPr id="150" name="Google Shape;150;p31"/>
          <p:cNvGraphicFramePr/>
          <p:nvPr>
            <p:extLst>
              <p:ext uri="{D42A27DB-BD31-4B8C-83A1-F6EECF244321}">
                <p14:modId xmlns:p14="http://schemas.microsoft.com/office/powerpoint/2010/main" val="4093356348"/>
              </p:ext>
            </p:extLst>
          </p:nvPr>
        </p:nvGraphicFramePr>
        <p:xfrm>
          <a:off x="952500" y="845050"/>
          <a:ext cx="7239000" cy="3640850"/>
        </p:xfrm>
        <a:graphic>
          <a:graphicData uri="http://schemas.openxmlformats.org/drawingml/2006/table">
            <a:tbl>
              <a:tblPr>
                <a:noFill/>
                <a:tableStyleId>{5C5B65A9-F32E-43D0-A901-0B7C72F1A285}</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1820425">
                <a:tc>
                  <a:txBody>
                    <a:bodyPr/>
                    <a:lstStyle/>
                    <a:p>
                      <a:pPr marL="0" lvl="0" indent="0" algn="l" rtl="0">
                        <a:spcBef>
                          <a:spcPts val="0"/>
                        </a:spcBef>
                        <a:spcAft>
                          <a:spcPts val="0"/>
                        </a:spcAft>
                        <a:buNone/>
                      </a:pPr>
                      <a:r>
                        <a:rPr lang="en-US" b="1" dirty="0">
                          <a:latin typeface="Calibri" panose="020F0502020204030204" pitchFamily="34" charset="0"/>
                          <a:cs typeface="Calibri" panose="020F0502020204030204" pitchFamily="34" charset="0"/>
                        </a:rPr>
                        <a:t>Educator Brain State</a:t>
                      </a:r>
                      <a:endParaRPr b="1" dirty="0">
                        <a:latin typeface="Calibri" panose="020F0502020204030204" pitchFamily="34" charset="0"/>
                        <a:cs typeface="Calibri" panose="020F0502020204030204" pitchFamily="34" charset="0"/>
                      </a:endParaRPr>
                    </a:p>
                    <a:p>
                      <a:pPr marL="457200" lvl="0" indent="-317500" algn="l" rtl="0">
                        <a:spcBef>
                          <a:spcPts val="0"/>
                        </a:spcBef>
                        <a:spcAft>
                          <a:spcPts val="0"/>
                        </a:spcAft>
                        <a:buClr>
                          <a:srgbClr val="980000"/>
                        </a:buClr>
                        <a:buSzPts val="1400"/>
                        <a:buChar char="●"/>
                      </a:pPr>
                      <a:r>
                        <a:rPr lang="en-US" dirty="0">
                          <a:latin typeface="Calibri" panose="020F0502020204030204" pitchFamily="34" charset="0"/>
                          <a:cs typeface="Calibri" panose="020F0502020204030204" pitchFamily="34" charset="0"/>
                        </a:rPr>
                        <a:t>...</a:t>
                      </a:r>
                      <a:endParaRPr dirty="0">
                        <a:latin typeface="Calibri" panose="020F0502020204030204" pitchFamily="34" charset="0"/>
                        <a:cs typeface="Calibri" panose="020F0502020204030204" pitchFamily="34" charset="0"/>
                      </a:endParaRPr>
                    </a:p>
                  </a:txBody>
                  <a:tcPr marL="91425" marR="91425" marT="91425" marB="91425"/>
                </a:tc>
                <a:tc>
                  <a:txBody>
                    <a:bodyPr/>
                    <a:lstStyle/>
                    <a:p>
                      <a:pPr marL="0" lvl="0" indent="0" algn="l" rtl="0">
                        <a:spcBef>
                          <a:spcPts val="0"/>
                        </a:spcBef>
                        <a:spcAft>
                          <a:spcPts val="0"/>
                        </a:spcAft>
                        <a:buNone/>
                      </a:pPr>
                      <a:r>
                        <a:rPr lang="en-US" b="1">
                          <a:latin typeface="Calibri" panose="020F0502020204030204" pitchFamily="34" charset="0"/>
                          <a:cs typeface="Calibri" panose="020F0502020204030204" pitchFamily="34" charset="0"/>
                        </a:rPr>
                        <a:t>Co-Regulation</a:t>
                      </a:r>
                      <a:endParaRPr b="1">
                        <a:latin typeface="Calibri" panose="020F0502020204030204" pitchFamily="34" charset="0"/>
                        <a:cs typeface="Calibri" panose="020F0502020204030204" pitchFamily="34" charset="0"/>
                      </a:endParaRPr>
                    </a:p>
                    <a:p>
                      <a:pPr marL="457200" lvl="0" indent="-317500" algn="l" rtl="0">
                        <a:spcBef>
                          <a:spcPts val="0"/>
                        </a:spcBef>
                        <a:spcAft>
                          <a:spcPts val="0"/>
                        </a:spcAft>
                        <a:buClr>
                          <a:srgbClr val="980000"/>
                        </a:buClr>
                        <a:buSzPts val="1400"/>
                        <a:buChar char="●"/>
                      </a:pPr>
                      <a:r>
                        <a:rPr lang="en-US">
                          <a:solidFill>
                            <a:schemeClr val="dk1"/>
                          </a:solidFill>
                          <a:latin typeface="Calibri" panose="020F0502020204030204" pitchFamily="34" charset="0"/>
                          <a:cs typeface="Calibri" panose="020F0502020204030204" pitchFamily="34" charset="0"/>
                        </a:rPr>
                        <a:t>...</a:t>
                      </a:r>
                      <a:endParaRPr>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b="1">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0"/>
                  </a:ext>
                </a:extLst>
              </a:tr>
              <a:tr h="1820425">
                <a:tc>
                  <a:txBody>
                    <a:bodyPr/>
                    <a:lstStyle/>
                    <a:p>
                      <a:pPr marL="0" lvl="0" indent="0" algn="l" rtl="0">
                        <a:spcBef>
                          <a:spcPts val="0"/>
                        </a:spcBef>
                        <a:spcAft>
                          <a:spcPts val="0"/>
                        </a:spcAft>
                        <a:buNone/>
                      </a:pPr>
                      <a:r>
                        <a:rPr lang="en-US" b="1" dirty="0">
                          <a:latin typeface="Calibri" panose="020F0502020204030204" pitchFamily="34" charset="0"/>
                          <a:cs typeface="Calibri" panose="020F0502020204030204" pitchFamily="34" charset="0"/>
                        </a:rPr>
                        <a:t>Attachment/Touch Points</a:t>
                      </a:r>
                      <a:endParaRPr b="1" dirty="0">
                        <a:latin typeface="Calibri" panose="020F0502020204030204" pitchFamily="34" charset="0"/>
                        <a:cs typeface="Calibri" panose="020F0502020204030204" pitchFamily="34" charset="0"/>
                      </a:endParaRPr>
                    </a:p>
                    <a:p>
                      <a:pPr marL="457200" lvl="0" indent="-317500" algn="l" rtl="0">
                        <a:spcBef>
                          <a:spcPts val="0"/>
                        </a:spcBef>
                        <a:spcAft>
                          <a:spcPts val="0"/>
                        </a:spcAft>
                        <a:buClr>
                          <a:srgbClr val="980000"/>
                        </a:buClr>
                        <a:buSzPts val="1400"/>
                        <a:buChar char="●"/>
                      </a:pPr>
                      <a:r>
                        <a:rPr lang="en-US" dirty="0">
                          <a:solidFill>
                            <a:schemeClr val="dk1"/>
                          </a:solidFill>
                          <a:latin typeface="Calibri" panose="020F0502020204030204" pitchFamily="34" charset="0"/>
                          <a:cs typeface="Calibri" panose="020F0502020204030204" pitchFamily="34" charset="0"/>
                        </a:rPr>
                        <a:t>...</a:t>
                      </a:r>
                      <a:endParaRPr dirty="0">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b="1" dirty="0">
                        <a:latin typeface="Calibri" panose="020F0502020204030204" pitchFamily="34" charset="0"/>
                        <a:cs typeface="Calibri" panose="020F0502020204030204" pitchFamily="34" charset="0"/>
                      </a:endParaRPr>
                    </a:p>
                  </a:txBody>
                  <a:tcPr marL="91425" marR="91425" marT="91425" marB="91425"/>
                </a:tc>
                <a:tc>
                  <a:txBody>
                    <a:bodyPr/>
                    <a:lstStyle/>
                    <a:p>
                      <a:pPr marL="0" lvl="0" indent="0" algn="l" rtl="0">
                        <a:spcBef>
                          <a:spcPts val="0"/>
                        </a:spcBef>
                        <a:spcAft>
                          <a:spcPts val="0"/>
                        </a:spcAft>
                        <a:buNone/>
                      </a:pPr>
                      <a:r>
                        <a:rPr lang="en-US" b="1" dirty="0">
                          <a:latin typeface="Calibri" panose="020F0502020204030204" pitchFamily="34" charset="0"/>
                          <a:cs typeface="Calibri" panose="020F0502020204030204" pitchFamily="34" charset="0"/>
                        </a:rPr>
                        <a:t>Teaching Neuroanatomy</a:t>
                      </a:r>
                      <a:endParaRPr b="1" dirty="0">
                        <a:latin typeface="Calibri" panose="020F0502020204030204" pitchFamily="34" charset="0"/>
                        <a:cs typeface="Calibri" panose="020F0502020204030204" pitchFamily="34" charset="0"/>
                      </a:endParaRPr>
                    </a:p>
                    <a:p>
                      <a:pPr marL="457200" lvl="0" indent="-317500" algn="l" rtl="0">
                        <a:spcBef>
                          <a:spcPts val="0"/>
                        </a:spcBef>
                        <a:spcAft>
                          <a:spcPts val="0"/>
                        </a:spcAft>
                        <a:buClr>
                          <a:srgbClr val="980000"/>
                        </a:buClr>
                        <a:buSzPts val="1400"/>
                        <a:buChar char="●"/>
                      </a:pPr>
                      <a:r>
                        <a:rPr lang="en-US" dirty="0">
                          <a:solidFill>
                            <a:schemeClr val="dk1"/>
                          </a:solidFill>
                          <a:latin typeface="Calibri" panose="020F0502020204030204" pitchFamily="34" charset="0"/>
                          <a:cs typeface="Calibri" panose="020F0502020204030204" pitchFamily="34" charset="0"/>
                        </a:rPr>
                        <a:t>...</a:t>
                      </a:r>
                      <a:endParaRPr dirty="0">
                        <a:solidFill>
                          <a:schemeClr val="dk1"/>
                        </a:solidFill>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b="1"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457200" y="909082"/>
            <a:ext cx="8229600" cy="1551000"/>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Clr>
                <a:schemeClr val="accent4"/>
              </a:buClr>
              <a:buSzPts val="3600"/>
              <a:buFont typeface="Calibri"/>
              <a:buNone/>
            </a:pPr>
            <a:r>
              <a:rPr lang="en-US"/>
              <a:t>How will you support student well-being </a:t>
            </a:r>
            <a:br>
              <a:rPr lang="en-US"/>
            </a:br>
            <a:r>
              <a:rPr lang="en-US"/>
              <a:t>in your classroom?</a:t>
            </a:r>
            <a:endParaRPr/>
          </a:p>
        </p:txBody>
      </p:sp>
      <p:sp>
        <p:nvSpPr>
          <p:cNvPr id="161" name="Google Shape;161;p33"/>
          <p:cNvSpPr txBox="1">
            <a:spLocks noGrp="1"/>
          </p:cNvSpPr>
          <p:nvPr>
            <p:ph type="body" idx="1"/>
          </p:nvPr>
        </p:nvSpPr>
        <p:spPr>
          <a:xfrm>
            <a:off x="457200" y="2597525"/>
            <a:ext cx="8229600" cy="2222100"/>
          </a:xfrm>
          <a:prstGeom prst="rect">
            <a:avLst/>
          </a:prstGeom>
          <a:noFill/>
          <a:ln>
            <a:noFill/>
          </a:ln>
        </p:spPr>
        <p:txBody>
          <a:bodyPr spcFirstLastPara="1" wrap="square" lIns="45700" tIns="0" rIns="45700" bIns="0" anchor="t" anchorCtr="0">
            <a:noAutofit/>
          </a:bodyPr>
          <a:lstStyle/>
          <a:p>
            <a:pPr marL="0" lvl="0" indent="0" algn="ctr" rtl="0">
              <a:spcBef>
                <a:spcPts val="0"/>
              </a:spcBef>
              <a:spcAft>
                <a:spcPts val="0"/>
              </a:spcAft>
              <a:buSzPts val="2400"/>
              <a:buNone/>
            </a:pPr>
            <a:r>
              <a:rPr lang="en-US"/>
              <a:t>Make a plan using the prompts in </a:t>
            </a:r>
            <a:br>
              <a:rPr lang="en-US"/>
            </a:br>
            <a:r>
              <a:rPr lang="en-US"/>
              <a:t>your participant notebook.</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533400" y="1943100"/>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a:t>A Classroom Framework </a:t>
            </a:r>
            <a:br>
              <a:rPr lang="en-US"/>
            </a:br>
            <a:r>
              <a:rPr lang="en-US"/>
              <a:t>For Supporting </a:t>
            </a:r>
            <a:br>
              <a:rPr lang="en-US"/>
            </a:br>
            <a:r>
              <a:rPr lang="en-US"/>
              <a:t>Student Well-being</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BDCA2-2E85-4AF9-B3EC-9CB1EA55FF6F}"/>
              </a:ext>
            </a:extLst>
          </p:cNvPr>
          <p:cNvSpPr>
            <a:spLocks noGrp="1"/>
          </p:cNvSpPr>
          <p:nvPr>
            <p:ph type="title"/>
          </p:nvPr>
        </p:nvSpPr>
        <p:spPr/>
        <p:txBody>
          <a:bodyPr/>
          <a:lstStyle/>
          <a:p>
            <a:r>
              <a:rPr lang="en-US" dirty="0"/>
              <a:t>Essential Question</a:t>
            </a:r>
          </a:p>
        </p:txBody>
      </p:sp>
      <p:sp>
        <p:nvSpPr>
          <p:cNvPr id="3" name="Subtitle 2">
            <a:extLst>
              <a:ext uri="{FF2B5EF4-FFF2-40B4-BE49-F238E27FC236}">
                <a16:creationId xmlns:a16="http://schemas.microsoft.com/office/drawing/2014/main" id="{39CEF0E5-82CF-407C-8719-7807AB8508C8}"/>
              </a:ext>
            </a:extLst>
          </p:cNvPr>
          <p:cNvSpPr>
            <a:spLocks noGrp="1"/>
          </p:cNvSpPr>
          <p:nvPr>
            <p:ph type="body" idx="1"/>
          </p:nvPr>
        </p:nvSpPr>
        <p:spPr>
          <a:xfrm>
            <a:off x="530352" y="2028498"/>
            <a:ext cx="6929814" cy="1132284"/>
          </a:xfrm>
        </p:spPr>
        <p:txBody>
          <a:bodyPr/>
          <a:lstStyle/>
          <a:p>
            <a:pPr marL="0" indent="0"/>
            <a:r>
              <a:rPr lang="en-US" dirty="0"/>
              <a:t>What are the benefits of students’ feeling safe in the classroom?</a:t>
            </a:r>
          </a:p>
        </p:txBody>
      </p:sp>
    </p:spTree>
    <p:extLst>
      <p:ext uri="{BB962C8B-B14F-4D97-AF65-F5344CB8AC3E}">
        <p14:creationId xmlns:p14="http://schemas.microsoft.com/office/powerpoint/2010/main" val="37358009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US" dirty="0"/>
              <a:t>Objectives</a:t>
            </a:r>
            <a:endParaRPr dirty="0"/>
          </a:p>
        </p:txBody>
      </p:sp>
      <p:sp>
        <p:nvSpPr>
          <p:cNvPr id="99" name="Google Shape;99;p23"/>
          <p:cNvSpPr txBox="1">
            <a:spLocks noGrp="1"/>
          </p:cNvSpPr>
          <p:nvPr>
            <p:ph type="body" idx="1"/>
          </p:nvPr>
        </p:nvSpPr>
        <p:spPr>
          <a:prstGeom prst="rect">
            <a:avLst/>
          </a:prstGeom>
        </p:spPr>
        <p:txBody>
          <a:bodyPr spcFirstLastPara="1" wrap="square" lIns="0" tIns="45700" rIns="18275" bIns="45700" anchor="t" anchorCtr="0">
            <a:noAutofit/>
          </a:bodyPr>
          <a:lstStyle/>
          <a:p>
            <a:pPr marL="457200" lvl="0" indent="-393700" algn="l" rtl="0">
              <a:spcBef>
                <a:spcPts val="520"/>
              </a:spcBef>
              <a:spcAft>
                <a:spcPts val="600"/>
              </a:spcAft>
              <a:buClr>
                <a:srgbClr val="FFFFFF"/>
              </a:buClr>
              <a:buSzPct val="60000"/>
              <a:buChar char="●"/>
            </a:pPr>
            <a:r>
              <a:rPr lang="en-US" dirty="0"/>
              <a:t>Analyze how the Applied Educational Neuroscience framework can transform teaching practice into more trauma-informed classroom strategies.</a:t>
            </a:r>
            <a:endParaRPr dirty="0"/>
          </a:p>
          <a:p>
            <a:pPr marL="457200" lvl="0" indent="-393700" algn="l" rtl="0">
              <a:spcBef>
                <a:spcPts val="0"/>
              </a:spcBef>
              <a:spcAft>
                <a:spcPts val="600"/>
              </a:spcAft>
              <a:buClr>
                <a:srgbClr val="FFFFFF"/>
              </a:buClr>
              <a:buSzPct val="60000"/>
              <a:buChar char="●"/>
            </a:pPr>
            <a:r>
              <a:rPr lang="en-US" dirty="0"/>
              <a:t>Reflect on how to integrate the framework into the classroom.</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Student Safety Reflection and Discussion</a:t>
            </a:r>
            <a:endParaRPr/>
          </a:p>
        </p:txBody>
      </p:sp>
      <p:sp>
        <p:nvSpPr>
          <p:cNvPr id="90" name="Google Shape;90;p22"/>
          <p:cNvSpPr txBox="1">
            <a:spLocks noGrp="1"/>
          </p:cNvSpPr>
          <p:nvPr>
            <p:ph type="body" idx="1"/>
          </p:nvPr>
        </p:nvSpPr>
        <p:spPr>
          <a:xfrm>
            <a:off x="457200" y="1451600"/>
            <a:ext cx="4248615" cy="1870978"/>
          </a:xfrm>
          <a:prstGeom prst="rect">
            <a:avLst/>
          </a:prstGeom>
          <a:noFill/>
          <a:ln>
            <a:noFill/>
          </a:ln>
        </p:spPr>
        <p:txBody>
          <a:bodyPr spcFirstLastPara="1" wrap="square" lIns="45700" tIns="0" rIns="45700" bIns="0" anchor="ctr" anchorCtr="0">
            <a:noAutofit/>
          </a:bodyPr>
          <a:lstStyle/>
          <a:p>
            <a:pPr marL="0" lvl="0" indent="0" algn="l" rtl="0">
              <a:spcBef>
                <a:spcPts val="0"/>
              </a:spcBef>
              <a:spcAft>
                <a:spcPts val="0"/>
              </a:spcAft>
              <a:buSzPts val="2400"/>
              <a:buNone/>
            </a:pPr>
            <a:r>
              <a:rPr lang="en-US" sz="2800" dirty="0"/>
              <a:t>Visit the four posters and answer each of the questions on one of the provided sticky notes.</a:t>
            </a:r>
            <a:endParaRPr sz="2800" dirty="0"/>
          </a:p>
        </p:txBody>
      </p:sp>
      <p:sp>
        <p:nvSpPr>
          <p:cNvPr id="92" name="Google Shape;92;p22"/>
          <p:cNvSpPr txBox="1"/>
          <p:nvPr/>
        </p:nvSpPr>
        <p:spPr>
          <a:xfrm rot="-272529">
            <a:off x="4632069" y="2443117"/>
            <a:ext cx="2043674" cy="1598056"/>
          </a:xfrm>
          <a:prstGeom prst="rect">
            <a:avLst/>
          </a:prstGeom>
          <a:solidFill>
            <a:srgbClr val="FFF2CC"/>
          </a:solidFill>
          <a:ln>
            <a:noFill/>
          </a:ln>
          <a:effectLst>
            <a:outerShdw blurRad="57150" dist="19050" dir="5400000" algn="bl" rotWithShape="0">
              <a:srgbClr val="000000">
                <a:alpha val="50000"/>
              </a:srgbClr>
            </a:outerShdw>
          </a:effectLst>
        </p:spPr>
        <p:txBody>
          <a:bodyPr spcFirstLastPara="1" wrap="square" lIns="45700" tIns="45700" rIns="45700" bIns="45700" anchor="t" anchorCtr="0">
            <a:noAutofit/>
          </a:bodyPr>
          <a:lstStyle/>
          <a:p>
            <a:pPr marL="0" lvl="0" indent="0" algn="l" rtl="0">
              <a:spcBef>
                <a:spcPts val="520"/>
              </a:spcBef>
              <a:spcAft>
                <a:spcPts val="0"/>
              </a:spcAft>
              <a:buNone/>
            </a:pPr>
            <a:endParaRPr sz="1000">
              <a:solidFill>
                <a:srgbClr val="434343"/>
              </a:solidFill>
              <a:latin typeface="Calibri"/>
              <a:ea typeface="Calibri"/>
              <a:cs typeface="Calibri"/>
              <a:sym typeface="Calibri"/>
            </a:endParaRPr>
          </a:p>
        </p:txBody>
      </p:sp>
      <p:sp>
        <p:nvSpPr>
          <p:cNvPr id="93" name="Google Shape;93;p22"/>
          <p:cNvSpPr txBox="1"/>
          <p:nvPr/>
        </p:nvSpPr>
        <p:spPr>
          <a:xfrm rot="809346">
            <a:off x="6446623" y="1818974"/>
            <a:ext cx="1925243" cy="1565800"/>
          </a:xfrm>
          <a:prstGeom prst="rect">
            <a:avLst/>
          </a:prstGeom>
          <a:solidFill>
            <a:srgbClr val="FFF2CC"/>
          </a:solidFill>
          <a:ln>
            <a:noFill/>
          </a:ln>
          <a:effectLst>
            <a:outerShdw blurRad="57150" dist="19050" dir="5400000" algn="bl" rotWithShape="0">
              <a:srgbClr val="000000">
                <a:alpha val="50000"/>
              </a:srgbClr>
            </a:outerShdw>
          </a:effectLst>
        </p:spPr>
        <p:txBody>
          <a:bodyPr spcFirstLastPara="1" wrap="square" lIns="45700" tIns="45700" rIns="45700" bIns="45700" anchor="t" anchorCtr="0">
            <a:noAutofit/>
          </a:bodyPr>
          <a:lstStyle/>
          <a:p>
            <a:pPr marL="0" lvl="0" indent="0" algn="l" rtl="0">
              <a:spcBef>
                <a:spcPts val="520"/>
              </a:spcBef>
              <a:spcAft>
                <a:spcPts val="0"/>
              </a:spcAft>
              <a:buNone/>
            </a:pPr>
            <a:endParaRPr sz="1000">
              <a:solidFill>
                <a:srgbClr val="434343"/>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a:off x="457200" y="528066"/>
            <a:ext cx="83058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Participant Notebook</a:t>
            </a:r>
            <a:endParaRPr/>
          </a:p>
        </p:txBody>
      </p:sp>
      <p:sp>
        <p:nvSpPr>
          <p:cNvPr id="110" name="Google Shape;110;p25"/>
          <p:cNvSpPr txBox="1">
            <a:spLocks noGrp="1"/>
          </p:cNvSpPr>
          <p:nvPr>
            <p:ph type="body" idx="4294967295"/>
          </p:nvPr>
        </p:nvSpPr>
        <p:spPr>
          <a:xfrm>
            <a:off x="457200" y="1385475"/>
            <a:ext cx="3380100" cy="888900"/>
          </a:xfrm>
          <a:prstGeom prst="rect">
            <a:avLst/>
          </a:prstGeom>
          <a:noFill/>
          <a:ln>
            <a:noFill/>
          </a:ln>
        </p:spPr>
        <p:txBody>
          <a:bodyPr spcFirstLastPara="1" wrap="square" lIns="45700" tIns="0" rIns="45700" bIns="0" anchor="ctr" anchorCtr="0">
            <a:noAutofit/>
          </a:bodyPr>
          <a:lstStyle/>
          <a:p>
            <a:pPr marL="0" lvl="0" indent="0" algn="l" rtl="0">
              <a:spcBef>
                <a:spcPts val="0"/>
              </a:spcBef>
              <a:spcAft>
                <a:spcPts val="0"/>
              </a:spcAft>
              <a:buSzPts val="1100"/>
              <a:buNone/>
            </a:pPr>
            <a:r>
              <a:rPr lang="en-US" sz="3000" u="sng" dirty="0">
                <a:solidFill>
                  <a:schemeClr val="hlink"/>
                </a:solidFill>
                <a:hlinkClick r:id="rId3"/>
              </a:rPr>
              <a:t>k20.ou.edu/</a:t>
            </a:r>
            <a:r>
              <a:rPr lang="en-US" sz="3000" u="sng" dirty="0" err="1">
                <a:solidFill>
                  <a:schemeClr val="hlink"/>
                </a:solidFill>
                <a:hlinkClick r:id="rId3"/>
              </a:rPr>
              <a:t>fsswbpn</a:t>
            </a:r>
            <a:endParaRPr sz="3000" dirty="0"/>
          </a:p>
          <a:p>
            <a:pPr marL="0" lvl="0" indent="0" algn="l" rtl="0">
              <a:spcBef>
                <a:spcPts val="0"/>
              </a:spcBef>
              <a:spcAft>
                <a:spcPts val="0"/>
              </a:spcAft>
              <a:buSzPts val="2400"/>
              <a:buNone/>
            </a:pPr>
            <a:endParaRPr dirty="0"/>
          </a:p>
        </p:txBody>
      </p:sp>
      <p:sp>
        <p:nvSpPr>
          <p:cNvPr id="112" name="Google Shape;112;p25"/>
          <p:cNvSpPr txBox="1"/>
          <p:nvPr/>
        </p:nvSpPr>
        <p:spPr>
          <a:xfrm>
            <a:off x="500175" y="2250825"/>
            <a:ext cx="3337200" cy="3129031"/>
          </a:xfrm>
          <a:prstGeom prst="rect">
            <a:avLst/>
          </a:prstGeom>
          <a:noFill/>
          <a:ln>
            <a:noFill/>
          </a:ln>
        </p:spPr>
        <p:txBody>
          <a:bodyPr spcFirstLastPara="1" wrap="square" lIns="91425" tIns="91425" rIns="91425" bIns="91425" anchor="t" anchorCtr="0">
            <a:spAutoFit/>
          </a:bodyPr>
          <a:lstStyle/>
          <a:p>
            <a:pPr marL="457200" lvl="0" indent="-381000" algn="l" rtl="0">
              <a:spcBef>
                <a:spcPts val="0"/>
              </a:spcBef>
              <a:spcAft>
                <a:spcPts val="0"/>
              </a:spcAft>
              <a:buClr>
                <a:srgbClr val="980000"/>
              </a:buClr>
              <a:buSzPts val="2400"/>
              <a:buFont typeface="Calibri"/>
              <a:buAutoNum type="arabicPeriod"/>
            </a:pPr>
            <a:r>
              <a:rPr lang="en-US" sz="2400" dirty="0">
                <a:solidFill>
                  <a:schemeClr val="dk1"/>
                </a:solidFill>
                <a:latin typeface="Calibri"/>
                <a:ea typeface="Calibri"/>
                <a:cs typeface="Calibri"/>
                <a:sym typeface="Calibri"/>
              </a:rPr>
              <a:t>Browse the resources in the table. </a:t>
            </a:r>
            <a:endParaRPr sz="2400" dirty="0">
              <a:solidFill>
                <a:schemeClr val="dk1"/>
              </a:solidFill>
              <a:latin typeface="Calibri"/>
              <a:ea typeface="Calibri"/>
              <a:cs typeface="Calibri"/>
              <a:sym typeface="Calibri"/>
            </a:endParaRPr>
          </a:p>
          <a:p>
            <a:pPr marL="457200" lvl="0" indent="-381000" algn="l" rtl="0">
              <a:spcBef>
                <a:spcPts val="1000"/>
              </a:spcBef>
              <a:spcAft>
                <a:spcPts val="0"/>
              </a:spcAft>
              <a:buClr>
                <a:srgbClr val="980000"/>
              </a:buClr>
              <a:buSzPts val="2400"/>
              <a:buFont typeface="Calibri"/>
              <a:buAutoNum type="arabicPeriod"/>
            </a:pPr>
            <a:r>
              <a:rPr lang="en-US" sz="2400" dirty="0">
                <a:solidFill>
                  <a:schemeClr val="dk1"/>
                </a:solidFill>
                <a:latin typeface="Calibri"/>
                <a:ea typeface="Calibri"/>
                <a:cs typeface="Calibri"/>
                <a:sym typeface="Calibri"/>
              </a:rPr>
              <a:t>Take notes. </a:t>
            </a:r>
            <a:endParaRPr sz="2400" dirty="0">
              <a:solidFill>
                <a:schemeClr val="dk1"/>
              </a:solidFill>
              <a:latin typeface="Calibri"/>
              <a:ea typeface="Calibri"/>
              <a:cs typeface="Calibri"/>
              <a:sym typeface="Calibri"/>
            </a:endParaRPr>
          </a:p>
          <a:p>
            <a:pPr marL="457200" lvl="0" indent="-381000" algn="l" rtl="0">
              <a:spcBef>
                <a:spcPts val="1000"/>
              </a:spcBef>
              <a:spcAft>
                <a:spcPts val="0"/>
              </a:spcAft>
              <a:buClr>
                <a:srgbClr val="980000"/>
              </a:buClr>
              <a:buSzPts val="2400"/>
              <a:buFont typeface="Calibri"/>
              <a:buAutoNum type="arabicPeriod"/>
            </a:pPr>
            <a:r>
              <a:rPr lang="en-US" sz="2400" dirty="0">
                <a:solidFill>
                  <a:schemeClr val="dk1"/>
                </a:solidFill>
                <a:latin typeface="Calibri"/>
                <a:ea typeface="Calibri"/>
                <a:cs typeface="Calibri"/>
                <a:sym typeface="Calibri"/>
              </a:rPr>
              <a:t>Share your discoveries with the group.</a:t>
            </a:r>
            <a:endParaRPr sz="2400" dirty="0">
              <a:solidFill>
                <a:schemeClr val="dk1"/>
              </a:solidFill>
              <a:latin typeface="Calibri"/>
              <a:ea typeface="Calibri"/>
              <a:cs typeface="Calibri"/>
              <a:sym typeface="Calibri"/>
            </a:endParaRPr>
          </a:p>
          <a:p>
            <a:pPr marL="0" lvl="0" indent="0" algn="l" rtl="0">
              <a:spcBef>
                <a:spcPts val="1000"/>
              </a:spcBef>
              <a:spcAft>
                <a:spcPts val="1000"/>
              </a:spcAft>
              <a:buNone/>
            </a:pPr>
            <a:endParaRPr dirty="0">
              <a:latin typeface="Calibri"/>
              <a:ea typeface="Calibri"/>
              <a:cs typeface="Calibri"/>
              <a:sym typeface="Calibri"/>
            </a:endParaRPr>
          </a:p>
        </p:txBody>
      </p:sp>
      <p:pic>
        <p:nvPicPr>
          <p:cNvPr id="7" name="Picture 6">
            <a:extLst>
              <a:ext uri="{FF2B5EF4-FFF2-40B4-BE49-F238E27FC236}">
                <a16:creationId xmlns:a16="http://schemas.microsoft.com/office/drawing/2014/main" id="{790D792D-10AE-4259-9729-409981465737}"/>
              </a:ext>
            </a:extLst>
          </p:cNvPr>
          <p:cNvPicPr>
            <a:picLocks noChangeAspect="1"/>
          </p:cNvPicPr>
          <p:nvPr/>
        </p:nvPicPr>
        <p:blipFill>
          <a:blip r:embed="rId4">
            <a:alphaModFix/>
          </a:blip>
          <a:stretch>
            <a:fillRect/>
          </a:stretch>
        </p:blipFill>
        <p:spPr>
          <a:xfrm>
            <a:off x="4189281" y="1460914"/>
            <a:ext cx="4776875" cy="3409283"/>
          </a:xfrm>
          <a:prstGeom prst="rect">
            <a:avLst/>
          </a:prstGeom>
          <a:noFill/>
          <a:ln>
            <a:noFill/>
          </a:ln>
          <a:effectLst>
            <a:outerShdw blurRad="57150" dist="19050" dir="5400000" algn="bl" rotWithShape="0">
              <a:srgbClr val="000000">
                <a:alpha val="5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3" name="Picture 2">
            <a:extLst>
              <a:ext uri="{FF2B5EF4-FFF2-40B4-BE49-F238E27FC236}">
                <a16:creationId xmlns:a16="http://schemas.microsoft.com/office/drawing/2014/main" id="{72C412B2-3D47-4800-9600-6E2023BA79E4}"/>
              </a:ext>
            </a:extLst>
          </p:cNvPr>
          <p:cNvPicPr>
            <a:picLocks noChangeAspect="1"/>
          </p:cNvPicPr>
          <p:nvPr/>
        </p:nvPicPr>
        <p:blipFill>
          <a:blip r:embed="rId3">
            <a:alphaModFix/>
          </a:blip>
          <a:stretch>
            <a:fillRect/>
          </a:stretch>
        </p:blipFill>
        <p:spPr>
          <a:xfrm>
            <a:off x="364294" y="1460192"/>
            <a:ext cx="4832406" cy="3448915"/>
          </a:xfrm>
          <a:prstGeom prst="rect">
            <a:avLst/>
          </a:prstGeom>
          <a:noFill/>
          <a:ln>
            <a:noFill/>
          </a:ln>
          <a:effectLst>
            <a:outerShdw blurRad="57150" dist="19050" dir="5400000" algn="bl" rotWithShape="0">
              <a:srgbClr val="000000">
                <a:alpha val="50000"/>
              </a:srgbClr>
            </a:outerShdw>
          </a:effectLst>
        </p:spPr>
      </p:pic>
      <p:sp>
        <p:nvSpPr>
          <p:cNvPr id="117" name="Google Shape;117;p26"/>
          <p:cNvSpPr txBox="1">
            <a:spLocks noGrp="1"/>
          </p:cNvSpPr>
          <p:nvPr>
            <p:ph type="title"/>
          </p:nvPr>
        </p:nvSpPr>
        <p:spPr>
          <a:xfrm>
            <a:off x="419825" y="368863"/>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Share Out</a:t>
            </a:r>
            <a:endParaRPr dirty="0"/>
          </a:p>
        </p:txBody>
      </p:sp>
      <p:sp>
        <p:nvSpPr>
          <p:cNvPr id="118" name="Google Shape;118;p26"/>
          <p:cNvSpPr txBox="1">
            <a:spLocks noGrp="1"/>
          </p:cNvSpPr>
          <p:nvPr>
            <p:ph type="body" idx="1"/>
          </p:nvPr>
        </p:nvSpPr>
        <p:spPr>
          <a:xfrm>
            <a:off x="5407959" y="1746841"/>
            <a:ext cx="3063000" cy="2083739"/>
          </a:xfrm>
          <a:prstGeom prst="rect">
            <a:avLst/>
          </a:prstGeom>
          <a:solidFill>
            <a:srgbClr val="980000"/>
          </a:solidFill>
        </p:spPr>
        <p:txBody>
          <a:bodyPr spcFirstLastPara="1" wrap="square" lIns="182880" tIns="0" rIns="182880" bIns="0" anchor="ctr" anchorCtr="0">
            <a:noAutofit/>
          </a:bodyPr>
          <a:lstStyle/>
          <a:p>
            <a:pPr marL="0" lvl="0" indent="0" algn="l" rtl="0">
              <a:spcBef>
                <a:spcPts val="520"/>
              </a:spcBef>
              <a:spcAft>
                <a:spcPts val="0"/>
              </a:spcAft>
              <a:buNone/>
            </a:pPr>
            <a:r>
              <a:rPr lang="en-US" sz="2400" dirty="0">
                <a:solidFill>
                  <a:srgbClr val="FFFFFF"/>
                </a:solidFill>
              </a:rPr>
              <a:t>Take notes in the right column as others share what they found from the resources.</a:t>
            </a:r>
            <a:endParaRPr sz="2400" dirty="0">
              <a:solidFill>
                <a:srgbClr val="FFFFFF"/>
              </a:solidFill>
            </a:endParaRPr>
          </a:p>
        </p:txBody>
      </p:sp>
      <p:cxnSp>
        <p:nvCxnSpPr>
          <p:cNvPr id="120" name="Google Shape;120;p26"/>
          <p:cNvCxnSpPr/>
          <p:nvPr/>
        </p:nvCxnSpPr>
        <p:spPr>
          <a:xfrm flipH="1">
            <a:off x="4126525" y="3774825"/>
            <a:ext cx="1375500" cy="461100"/>
          </a:xfrm>
          <a:prstGeom prst="straightConnector1">
            <a:avLst/>
          </a:prstGeom>
          <a:noFill/>
          <a:ln w="76200" cap="flat" cmpd="sng">
            <a:solidFill>
              <a:srgbClr val="980000"/>
            </a:solidFill>
            <a:prstDash val="solid"/>
            <a:round/>
            <a:headEnd type="none" w="med" len="me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8"/>
          <p:cNvSpPr txBox="1">
            <a:spLocks noGrp="1"/>
          </p:cNvSpPr>
          <p:nvPr>
            <p:ph type="title"/>
          </p:nvPr>
        </p:nvSpPr>
        <p:spPr>
          <a:xfrm>
            <a:off x="457200" y="-48945"/>
            <a:ext cx="8229600" cy="857400"/>
          </a:xfrm>
          <a:prstGeom prst="rect">
            <a:avLst/>
          </a:prstGeom>
        </p:spPr>
        <p:txBody>
          <a:bodyPr spcFirstLastPara="1" wrap="square" lIns="0" tIns="45700" rIns="0" bIns="0" anchor="b" anchorCtr="0">
            <a:noAutofit/>
          </a:bodyPr>
          <a:lstStyle/>
          <a:p>
            <a:pPr marL="0" lvl="0" indent="0" algn="ctr" rtl="0">
              <a:spcBef>
                <a:spcPts val="0"/>
              </a:spcBef>
              <a:spcAft>
                <a:spcPts val="0"/>
              </a:spcAft>
              <a:buNone/>
            </a:pPr>
            <a:r>
              <a:rPr lang="en-US" sz="3400" dirty="0"/>
              <a:t>The Four Pillars of Trauma-Informed Teaching</a:t>
            </a:r>
            <a:endParaRPr sz="3400" dirty="0"/>
          </a:p>
        </p:txBody>
      </p:sp>
      <p:graphicFrame>
        <p:nvGraphicFramePr>
          <p:cNvPr id="131" name="Google Shape;131;p28"/>
          <p:cNvGraphicFramePr/>
          <p:nvPr>
            <p:extLst>
              <p:ext uri="{D42A27DB-BD31-4B8C-83A1-F6EECF244321}">
                <p14:modId xmlns:p14="http://schemas.microsoft.com/office/powerpoint/2010/main" val="1792614833"/>
              </p:ext>
            </p:extLst>
          </p:nvPr>
        </p:nvGraphicFramePr>
        <p:xfrm>
          <a:off x="511200" y="870054"/>
          <a:ext cx="7943567" cy="3040190"/>
        </p:xfrm>
        <a:graphic>
          <a:graphicData uri="http://schemas.openxmlformats.org/drawingml/2006/table">
            <a:tbl>
              <a:tblPr>
                <a:noFill/>
                <a:tableStyleId>{793F5F76-9598-4E67-833E-F388D7AC0BDD}</a:tableStyleId>
              </a:tblPr>
              <a:tblGrid>
                <a:gridCol w="1863959">
                  <a:extLst>
                    <a:ext uri="{9D8B030D-6E8A-4147-A177-3AD203B41FA5}">
                      <a16:colId xmlns:a16="http://schemas.microsoft.com/office/drawing/2014/main" val="20000"/>
                    </a:ext>
                  </a:extLst>
                </a:gridCol>
                <a:gridCol w="2026536">
                  <a:extLst>
                    <a:ext uri="{9D8B030D-6E8A-4147-A177-3AD203B41FA5}">
                      <a16:colId xmlns:a16="http://schemas.microsoft.com/office/drawing/2014/main" val="20001"/>
                    </a:ext>
                  </a:extLst>
                </a:gridCol>
                <a:gridCol w="2026536">
                  <a:extLst>
                    <a:ext uri="{9D8B030D-6E8A-4147-A177-3AD203B41FA5}">
                      <a16:colId xmlns:a16="http://schemas.microsoft.com/office/drawing/2014/main" val="20002"/>
                    </a:ext>
                  </a:extLst>
                </a:gridCol>
                <a:gridCol w="2026536">
                  <a:extLst>
                    <a:ext uri="{9D8B030D-6E8A-4147-A177-3AD203B41FA5}">
                      <a16:colId xmlns:a16="http://schemas.microsoft.com/office/drawing/2014/main" val="20003"/>
                    </a:ext>
                  </a:extLst>
                </a:gridCol>
              </a:tblGrid>
              <a:tr h="3031845">
                <a:tc>
                  <a:txBody>
                    <a:bodyPr/>
                    <a:lstStyle/>
                    <a:p>
                      <a:pPr marL="0" lvl="0" indent="0" algn="ctr" rtl="0">
                        <a:lnSpc>
                          <a:spcPct val="115000"/>
                        </a:lnSpc>
                        <a:spcBef>
                          <a:spcPts val="0"/>
                        </a:spcBef>
                        <a:spcAft>
                          <a:spcPts val="0"/>
                        </a:spcAft>
                        <a:buNone/>
                      </a:pPr>
                      <a:r>
                        <a:rPr lang="en-US" b="1" dirty="0">
                          <a:latin typeface="Calibri"/>
                          <a:ea typeface="Calibri"/>
                          <a:cs typeface="Calibri"/>
                          <a:sym typeface="Calibri"/>
                        </a:rPr>
                        <a:t>EDUCATOR </a:t>
                      </a:r>
                      <a:br>
                        <a:rPr lang="en-US" b="1" dirty="0">
                          <a:latin typeface="Calibri"/>
                          <a:ea typeface="Calibri"/>
                          <a:cs typeface="Calibri"/>
                          <a:sym typeface="Calibri"/>
                        </a:rPr>
                      </a:br>
                      <a:r>
                        <a:rPr lang="en-US" b="1" dirty="0">
                          <a:latin typeface="Calibri"/>
                          <a:ea typeface="Calibri"/>
                          <a:cs typeface="Calibri"/>
                          <a:sym typeface="Calibri"/>
                        </a:rPr>
                        <a:t>BRAIN STATE</a:t>
                      </a:r>
                      <a:endParaRPr b="1" dirty="0">
                        <a:latin typeface="Calibri"/>
                        <a:ea typeface="Calibri"/>
                        <a:cs typeface="Calibri"/>
                        <a:sym typeface="Calibri"/>
                      </a:endParaRPr>
                    </a:p>
                    <a:p>
                      <a:pPr marL="0" lvl="0" indent="0" algn="ctr" rtl="0">
                        <a:lnSpc>
                          <a:spcPct val="115000"/>
                        </a:lnSpc>
                        <a:spcBef>
                          <a:spcPts val="1000"/>
                        </a:spcBef>
                        <a:spcAft>
                          <a:spcPts val="0"/>
                        </a:spcAft>
                        <a:buNone/>
                      </a:pPr>
                      <a:r>
                        <a:rPr lang="en-US" dirty="0">
                          <a:latin typeface="Calibri"/>
                          <a:ea typeface="Calibri"/>
                          <a:cs typeface="Calibri"/>
                          <a:sym typeface="Calibri"/>
                        </a:rPr>
                        <a:t>The educator’s own moods and reactions to their environment. Being aware of our brain states as educators and being self-disciplined with our own responses. </a:t>
                      </a:r>
                    </a:p>
                  </a:txBody>
                  <a:tcPr marL="114300" marR="114300" marT="114300" marB="114300">
                    <a:lnL w="57150" cap="flat" cmpd="sng">
                      <a:solidFill>
                        <a:srgbClr val="FFFFFF"/>
                      </a:solidFill>
                      <a:prstDash val="solid"/>
                      <a:round/>
                      <a:headEnd type="none" w="sm" len="sm"/>
                      <a:tailEnd type="none" w="sm" len="sm"/>
                    </a:lnL>
                    <a:lnR w="57150" cap="flat" cmpd="sng">
                      <a:solidFill>
                        <a:srgbClr val="FFFFFF"/>
                      </a:solidFill>
                      <a:prstDash val="solid"/>
                      <a:round/>
                      <a:headEnd type="none" w="sm" len="sm"/>
                      <a:tailEnd type="none" w="sm" len="sm"/>
                    </a:lnR>
                    <a:lnT w="57150" cap="flat" cmpd="sng">
                      <a:solidFill>
                        <a:srgbClr val="FFFFFF"/>
                      </a:solidFill>
                      <a:prstDash val="solid"/>
                      <a:round/>
                      <a:headEnd type="none" w="sm" len="sm"/>
                      <a:tailEnd type="none" w="sm" len="sm"/>
                    </a:lnT>
                    <a:lnB w="57150" cap="flat" cmpd="sng">
                      <a:solidFill>
                        <a:srgbClr val="FFFFFF"/>
                      </a:solidFill>
                      <a:prstDash val="solid"/>
                      <a:round/>
                      <a:headEnd type="none" w="sm" len="sm"/>
                      <a:tailEnd type="none" w="sm" len="sm"/>
                    </a:lnB>
                    <a:solidFill>
                      <a:srgbClr val="D0E0E3"/>
                    </a:solidFill>
                  </a:tcPr>
                </a:tc>
                <a:tc>
                  <a:txBody>
                    <a:bodyPr/>
                    <a:lstStyle/>
                    <a:p>
                      <a:pPr marL="0" lvl="0" indent="0" algn="ctr" rtl="0">
                        <a:lnSpc>
                          <a:spcPct val="115000"/>
                        </a:lnSpc>
                        <a:spcBef>
                          <a:spcPts val="1000"/>
                        </a:spcBef>
                        <a:spcAft>
                          <a:spcPts val="0"/>
                        </a:spcAft>
                        <a:buNone/>
                      </a:pPr>
                      <a:r>
                        <a:rPr lang="en-US" b="1" dirty="0">
                          <a:latin typeface="Calibri"/>
                          <a:ea typeface="Calibri"/>
                          <a:cs typeface="Calibri"/>
                          <a:sym typeface="Calibri"/>
                        </a:rPr>
                        <a:t>CO-REGULATION</a:t>
                      </a:r>
                      <a:endParaRPr lang="en-US" dirty="0">
                        <a:latin typeface="Calibri"/>
                        <a:ea typeface="Calibri"/>
                        <a:cs typeface="Calibri"/>
                        <a:sym typeface="Calibri"/>
                      </a:endParaRPr>
                    </a:p>
                    <a:p>
                      <a:pPr marL="0" lvl="0" indent="0" algn="ctr" rtl="0">
                        <a:lnSpc>
                          <a:spcPct val="115000"/>
                        </a:lnSpc>
                        <a:spcBef>
                          <a:spcPts val="0"/>
                        </a:spcBef>
                        <a:spcAft>
                          <a:spcPts val="0"/>
                        </a:spcAft>
                        <a:buNone/>
                      </a:pPr>
                      <a:endParaRPr lang="en-US" dirty="0">
                        <a:latin typeface="Calibri"/>
                        <a:ea typeface="Calibri"/>
                        <a:cs typeface="Calibri"/>
                        <a:sym typeface="Calibri"/>
                      </a:endParaRPr>
                    </a:p>
                    <a:p>
                      <a:pPr marL="0" lvl="0" indent="0" algn="ctr" rtl="0">
                        <a:lnSpc>
                          <a:spcPct val="115000"/>
                        </a:lnSpc>
                        <a:spcBef>
                          <a:spcPts val="1000"/>
                        </a:spcBef>
                        <a:spcAft>
                          <a:spcPts val="1000"/>
                        </a:spcAft>
                        <a:buNone/>
                      </a:pPr>
                      <a:r>
                        <a:rPr lang="en-US" dirty="0">
                          <a:latin typeface="Calibri"/>
                          <a:ea typeface="Calibri"/>
                          <a:cs typeface="Calibri"/>
                          <a:sym typeface="Calibri"/>
                        </a:rPr>
                        <a:t>Relational discipline. A co-regulated brain and body feel calm and are in a state of relaxed alertness, which is shared through social relationships in the classroom. </a:t>
                      </a:r>
                      <a:endParaRPr dirty="0">
                        <a:latin typeface="Calibri"/>
                        <a:ea typeface="Calibri"/>
                        <a:cs typeface="Calibri"/>
                        <a:sym typeface="Calibri"/>
                      </a:endParaRPr>
                    </a:p>
                  </a:txBody>
                  <a:tcPr marL="114300" marR="114300" marT="114300" marB="114300">
                    <a:lnL w="57150" cap="flat" cmpd="sng">
                      <a:solidFill>
                        <a:srgbClr val="FFFFFF"/>
                      </a:solidFill>
                      <a:prstDash val="solid"/>
                      <a:round/>
                      <a:headEnd type="none" w="sm" len="sm"/>
                      <a:tailEnd type="none" w="sm" len="sm"/>
                    </a:lnL>
                    <a:lnR w="57150" cap="flat" cmpd="sng">
                      <a:solidFill>
                        <a:srgbClr val="FFFFFF"/>
                      </a:solidFill>
                      <a:prstDash val="solid"/>
                      <a:round/>
                      <a:headEnd type="none" w="sm" len="sm"/>
                      <a:tailEnd type="none" w="sm" len="sm"/>
                    </a:lnR>
                    <a:lnT w="57150" cap="flat" cmpd="sng">
                      <a:solidFill>
                        <a:srgbClr val="FFFFFF"/>
                      </a:solidFill>
                      <a:prstDash val="solid"/>
                      <a:round/>
                      <a:headEnd type="none" w="sm" len="sm"/>
                      <a:tailEnd type="none" w="sm" len="sm"/>
                    </a:lnT>
                    <a:lnB w="57150" cap="flat" cmpd="sng">
                      <a:solidFill>
                        <a:srgbClr val="FFFFFF"/>
                      </a:solidFill>
                      <a:prstDash val="solid"/>
                      <a:round/>
                      <a:headEnd type="none" w="sm" len="sm"/>
                      <a:tailEnd type="none" w="sm" len="sm"/>
                    </a:lnB>
                    <a:solidFill>
                      <a:srgbClr val="D0E0E3"/>
                    </a:solidFill>
                  </a:tcPr>
                </a:tc>
                <a:tc>
                  <a:txBody>
                    <a:bodyPr/>
                    <a:lstStyle/>
                    <a:p>
                      <a:pPr marL="0" lvl="0" indent="0" algn="ctr" rtl="0">
                        <a:lnSpc>
                          <a:spcPct val="115000"/>
                        </a:lnSpc>
                        <a:spcBef>
                          <a:spcPts val="0"/>
                        </a:spcBef>
                        <a:spcAft>
                          <a:spcPts val="0"/>
                        </a:spcAft>
                        <a:buNone/>
                      </a:pPr>
                      <a:r>
                        <a:rPr lang="en-US" b="1" dirty="0">
                          <a:latin typeface="Calibri"/>
                          <a:ea typeface="Calibri"/>
                          <a:cs typeface="Calibri"/>
                          <a:sym typeface="Calibri"/>
                        </a:rPr>
                        <a:t>ATTACHMENT </a:t>
                      </a:r>
                      <a:br>
                        <a:rPr lang="en-US" b="1" dirty="0">
                          <a:latin typeface="Calibri"/>
                          <a:ea typeface="Calibri"/>
                          <a:cs typeface="Calibri"/>
                          <a:sym typeface="Calibri"/>
                        </a:rPr>
                      </a:br>
                      <a:r>
                        <a:rPr lang="en-US" b="1" dirty="0">
                          <a:latin typeface="Calibri"/>
                          <a:ea typeface="Calibri"/>
                          <a:cs typeface="Calibri"/>
                          <a:sym typeface="Calibri"/>
                        </a:rPr>
                        <a:t>TOUCH POINTS</a:t>
                      </a:r>
                      <a:endParaRPr dirty="0">
                        <a:latin typeface="Calibri"/>
                        <a:ea typeface="Calibri"/>
                        <a:cs typeface="Calibri"/>
                        <a:sym typeface="Calibri"/>
                      </a:endParaRPr>
                    </a:p>
                    <a:p>
                      <a:pPr marL="0" lvl="0" indent="0" algn="ctr" rtl="0">
                        <a:lnSpc>
                          <a:spcPct val="115000"/>
                        </a:lnSpc>
                        <a:spcBef>
                          <a:spcPts val="1000"/>
                        </a:spcBef>
                        <a:spcAft>
                          <a:spcPts val="0"/>
                        </a:spcAft>
                        <a:buNone/>
                      </a:pPr>
                      <a:r>
                        <a:rPr lang="en-US" dirty="0">
                          <a:latin typeface="Calibri"/>
                          <a:ea typeface="Calibri"/>
                          <a:cs typeface="Calibri"/>
                          <a:sym typeface="Calibri"/>
                        </a:rPr>
                        <a:t>Deepening connections through emotionally available conversations between students and caregivers who are emotionally attuned.</a:t>
                      </a:r>
                    </a:p>
                  </a:txBody>
                  <a:tcPr marL="114300" marR="114300" marT="114300" marB="114300">
                    <a:lnL w="57150" cap="flat" cmpd="sng">
                      <a:solidFill>
                        <a:srgbClr val="FFFFFF"/>
                      </a:solidFill>
                      <a:prstDash val="solid"/>
                      <a:round/>
                      <a:headEnd type="none" w="sm" len="sm"/>
                      <a:tailEnd type="none" w="sm" len="sm"/>
                    </a:lnL>
                    <a:lnR w="57150" cap="flat" cmpd="sng">
                      <a:solidFill>
                        <a:srgbClr val="FFFFFF"/>
                      </a:solidFill>
                      <a:prstDash val="solid"/>
                      <a:round/>
                      <a:headEnd type="none" w="sm" len="sm"/>
                      <a:tailEnd type="none" w="sm" len="sm"/>
                    </a:lnR>
                    <a:lnT w="57150" cap="flat" cmpd="sng">
                      <a:solidFill>
                        <a:srgbClr val="FFFFFF"/>
                      </a:solidFill>
                      <a:prstDash val="solid"/>
                      <a:round/>
                      <a:headEnd type="none" w="sm" len="sm"/>
                      <a:tailEnd type="none" w="sm" len="sm"/>
                    </a:lnT>
                    <a:lnB w="57150" cap="flat" cmpd="sng">
                      <a:solidFill>
                        <a:srgbClr val="FFFFFF"/>
                      </a:solidFill>
                      <a:prstDash val="solid"/>
                      <a:round/>
                      <a:headEnd type="none" w="sm" len="sm"/>
                      <a:tailEnd type="none" w="sm" len="sm"/>
                    </a:lnB>
                    <a:solidFill>
                      <a:srgbClr val="D0E0E3"/>
                    </a:solidFill>
                  </a:tcPr>
                </a:tc>
                <a:tc>
                  <a:txBody>
                    <a:bodyPr/>
                    <a:lstStyle/>
                    <a:p>
                      <a:pPr marL="0" lvl="0" indent="0" algn="ctr" rtl="0">
                        <a:lnSpc>
                          <a:spcPct val="115000"/>
                        </a:lnSpc>
                        <a:spcBef>
                          <a:spcPts val="0"/>
                        </a:spcBef>
                        <a:spcAft>
                          <a:spcPts val="0"/>
                        </a:spcAft>
                        <a:buNone/>
                      </a:pPr>
                      <a:r>
                        <a:rPr lang="en-US" b="1" dirty="0">
                          <a:latin typeface="Calibri"/>
                          <a:ea typeface="Calibri"/>
                          <a:cs typeface="Calibri"/>
                          <a:sym typeface="Calibri"/>
                        </a:rPr>
                        <a:t>TEACHING </a:t>
                      </a:r>
                      <a:br>
                        <a:rPr lang="en-US" b="1" dirty="0">
                          <a:latin typeface="Calibri"/>
                          <a:ea typeface="Calibri"/>
                          <a:cs typeface="Calibri"/>
                          <a:sym typeface="Calibri"/>
                        </a:rPr>
                      </a:br>
                      <a:r>
                        <a:rPr lang="en-US" b="1" dirty="0">
                          <a:latin typeface="Calibri"/>
                          <a:ea typeface="Calibri"/>
                          <a:cs typeface="Calibri"/>
                          <a:sym typeface="Calibri"/>
                        </a:rPr>
                        <a:t>NEUROANATOMY</a:t>
                      </a:r>
                      <a:endParaRPr b="1" dirty="0">
                        <a:latin typeface="Calibri"/>
                        <a:ea typeface="Calibri"/>
                        <a:cs typeface="Calibri"/>
                        <a:sym typeface="Calibri"/>
                      </a:endParaRPr>
                    </a:p>
                    <a:p>
                      <a:pPr marL="0" lvl="0" indent="0" algn="ctr" rtl="0">
                        <a:lnSpc>
                          <a:spcPct val="115000"/>
                        </a:lnSpc>
                        <a:spcBef>
                          <a:spcPts val="1000"/>
                        </a:spcBef>
                        <a:spcAft>
                          <a:spcPts val="0"/>
                        </a:spcAft>
                        <a:buNone/>
                      </a:pPr>
                      <a:r>
                        <a:rPr lang="en-US" dirty="0">
                          <a:latin typeface="Calibri"/>
                          <a:ea typeface="Calibri"/>
                          <a:cs typeface="Calibri"/>
                          <a:sym typeface="Calibri"/>
                        </a:rPr>
                        <a:t>Understanding one’s own brain anatomy. When staff and students understand their own brain anatomy, it puts science beneath behaviors and changes responses to those behaviors.</a:t>
                      </a:r>
                    </a:p>
                  </a:txBody>
                  <a:tcPr marL="114300" marR="114300" marT="114300" marB="114300">
                    <a:lnL w="57150" cap="flat" cmpd="sng">
                      <a:solidFill>
                        <a:srgbClr val="FFFFFF"/>
                      </a:solidFill>
                      <a:prstDash val="solid"/>
                      <a:round/>
                      <a:headEnd type="none" w="sm" len="sm"/>
                      <a:tailEnd type="none" w="sm" len="sm"/>
                    </a:lnL>
                    <a:lnR w="57150" cap="flat" cmpd="sng">
                      <a:solidFill>
                        <a:srgbClr val="FFFFFF"/>
                      </a:solidFill>
                      <a:prstDash val="solid"/>
                      <a:round/>
                      <a:headEnd type="none" w="sm" len="sm"/>
                      <a:tailEnd type="none" w="sm" len="sm"/>
                    </a:lnR>
                    <a:lnT w="57150" cap="flat" cmpd="sng">
                      <a:solidFill>
                        <a:srgbClr val="FFFFFF"/>
                      </a:solidFill>
                      <a:prstDash val="solid"/>
                      <a:round/>
                      <a:headEnd type="none" w="sm" len="sm"/>
                      <a:tailEnd type="none" w="sm" len="sm"/>
                    </a:lnT>
                    <a:lnB w="57150" cap="flat" cmpd="sng">
                      <a:solidFill>
                        <a:srgbClr val="FFFFFF"/>
                      </a:solidFill>
                      <a:prstDash val="solid"/>
                      <a:round/>
                      <a:headEnd type="none" w="sm" len="sm"/>
                      <a:tailEnd type="none" w="sm" len="sm"/>
                    </a:lnB>
                    <a:solidFill>
                      <a:srgbClr val="D0E0E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9"/>
          <p:cNvSpPr txBox="1">
            <a:spLocks noGrp="1"/>
          </p:cNvSpPr>
          <p:nvPr>
            <p:ph type="title"/>
          </p:nvPr>
        </p:nvSpPr>
        <p:spPr>
          <a:xfrm>
            <a:off x="0" y="423746"/>
            <a:ext cx="9144000" cy="595006"/>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Clr>
                <a:schemeClr val="dk1"/>
              </a:buClr>
              <a:buSzPts val="1100"/>
              <a:buFont typeface="Arial"/>
              <a:buNone/>
            </a:pPr>
            <a:r>
              <a:rPr lang="en-US" sz="3500" dirty="0"/>
              <a:t>The Four Pillars of Trauma-Informed Teaching</a:t>
            </a:r>
            <a:endParaRPr sz="3500" dirty="0"/>
          </a:p>
        </p:txBody>
      </p:sp>
      <p:pic>
        <p:nvPicPr>
          <p:cNvPr id="2" name="Online Media 1" title="Applied Educational Neuroscience: Framework Overview">
            <a:hlinkClick r:id="" action="ppaction://media"/>
            <a:extLst>
              <a:ext uri="{FF2B5EF4-FFF2-40B4-BE49-F238E27FC236}">
                <a16:creationId xmlns:a16="http://schemas.microsoft.com/office/drawing/2014/main" id="{3C994BE5-A320-4B90-9BDD-2A239CB0621F}"/>
              </a:ext>
            </a:extLst>
          </p:cNvPr>
          <p:cNvPicPr>
            <a:picLocks noRot="1" noChangeAspect="1"/>
          </p:cNvPicPr>
          <p:nvPr>
            <a:videoFile r:link="rId1"/>
          </p:nvPr>
        </p:nvPicPr>
        <p:blipFill>
          <a:blip r:embed="rId4"/>
          <a:stretch>
            <a:fillRect/>
          </a:stretch>
        </p:blipFill>
        <p:spPr>
          <a:xfrm>
            <a:off x="2096323" y="1194823"/>
            <a:ext cx="4951351" cy="27975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68726E-F6E2-4223-9137-62BFC7387AA8}">
  <ds:schemaRefs>
    <ds:schemaRef ds:uri="http://schemas.openxmlformats.org/package/2006/metadata/core-properties"/>
    <ds:schemaRef ds:uri="http://schemas.microsoft.com/office/infopath/2007/PartnerControls"/>
    <ds:schemaRef ds:uri="http://purl.org/dc/elements/1.1/"/>
    <ds:schemaRef ds:uri="http://purl.org/dc/dcmitype/"/>
    <ds:schemaRef ds:uri="http://purl.org/dc/terms/"/>
    <ds:schemaRef ds:uri="http://schemas.microsoft.com/office/2006/documentManagement/types"/>
    <ds:schemaRef ds:uri="d06b737b-b789-4524-96b5-d3d460658ae2"/>
    <ds:schemaRef ds:uri="966e68ee-ec3c-4f12-bd4f-fedbbec8de0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F04AE57-2513-4F09-8035-F7B4B79A1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622E1B-2408-41E2-B4AE-F24FED5FF7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2374</TotalTime>
  <Words>986</Words>
  <Application>Microsoft Office PowerPoint</Application>
  <PresentationFormat>On-screen Show (16:9)</PresentationFormat>
  <Paragraphs>70</Paragraphs>
  <Slides>11</Slides>
  <Notes>11</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Georgia</vt:lpstr>
      <vt:lpstr>Calibri</vt:lpstr>
      <vt:lpstr>Constantia</vt:lpstr>
      <vt:lpstr>Arial</vt:lpstr>
      <vt:lpstr>LEARN theme</vt:lpstr>
      <vt:lpstr>LEARN theme</vt:lpstr>
      <vt:lpstr>PowerPoint Presentation</vt:lpstr>
      <vt:lpstr>A Classroom Framework  For Supporting  Student Well-being</vt:lpstr>
      <vt:lpstr>Essential Question</vt:lpstr>
      <vt:lpstr>Objectives</vt:lpstr>
      <vt:lpstr>Student Safety Reflection and Discussion</vt:lpstr>
      <vt:lpstr>Participant Notebook</vt:lpstr>
      <vt:lpstr>Share Out</vt:lpstr>
      <vt:lpstr>The Four Pillars of Trauma-Informed Teaching</vt:lpstr>
      <vt:lpstr>The Four Pillars of Trauma-Informed Teaching</vt:lpstr>
      <vt:lpstr>The Framework of Applied Educational Neuroscience</vt:lpstr>
      <vt:lpstr>How will you support student well-being  in your classroom?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Bracken, Pam</cp:lastModifiedBy>
  <cp:revision>8</cp:revision>
  <dcterms:modified xsi:type="dcterms:W3CDTF">2024-02-22T19:55:04Z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