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 id="2147483681" r:id="rId2"/>
  </p:sldMasterIdLst>
  <p:notesMasterIdLst>
    <p:notesMasterId r:id="rId14"/>
  </p:notesMasterIdLst>
  <p:sldIdLst>
    <p:sldId id="256" r:id="rId3"/>
    <p:sldId id="257" r:id="rId4"/>
    <p:sldId id="263" r:id="rId5"/>
    <p:sldId id="272" r:id="rId6"/>
    <p:sldId id="273" r:id="rId7"/>
    <p:sldId id="260" r:id="rId8"/>
    <p:sldId id="268" r:id="rId9"/>
    <p:sldId id="276" r:id="rId10"/>
    <p:sldId id="274" r:id="rId11"/>
    <p:sldId id="271" r:id="rId12"/>
    <p:sldId id="278" r:id="rId13"/>
  </p:sldIdLst>
  <p:sldSz cx="9144000" cy="5143500" type="screen16x9"/>
  <p:notesSz cx="6858000" cy="9144000"/>
  <p:defaultTextStyle>
    <a:defPPr>
      <a:defRPr lang="en-US"/>
    </a:defPPr>
    <a:lvl1pPr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1pPr>
    <a:lvl2pPr marL="4572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2pPr>
    <a:lvl3pPr marL="9144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3pPr>
    <a:lvl4pPr marL="13716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4pPr>
    <a:lvl5pPr marL="1828800" algn="l" rtl="0" eaLnBrk="0" fontAlgn="base" hangingPunct="0">
      <a:spcBef>
        <a:spcPct val="0"/>
      </a:spcBef>
      <a:spcAft>
        <a:spcPct val="0"/>
      </a:spcAft>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5pPr>
    <a:lvl6pPr marL="22860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6pPr>
    <a:lvl7pPr marL="27432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7pPr>
    <a:lvl8pPr marL="32004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8pPr>
    <a:lvl9pPr marL="3657600" algn="l" defTabSz="914400" rtl="0" eaLnBrk="1" latinLnBrk="0" hangingPunct="1">
      <a:defRPr sz="1400" kern="1200">
        <a:solidFill>
          <a:srgbClr val="000000"/>
        </a:solidFill>
        <a:latin typeface="Arial" panose="020B0604020202020204" pitchFamily="34" charset="0"/>
        <a:ea typeface="+mn-ea"/>
        <a:cs typeface="Arial" panose="020B0604020202020204" pitchFamily="34" charset="0"/>
        <a:sym typeface="Arial" panose="020B0604020202020204" pitchFamily="34"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1" autoAdjust="0"/>
    <p:restoredTop sz="90685" autoAdjust="0"/>
  </p:normalViewPr>
  <p:slideViewPr>
    <p:cSldViewPr snapToGrid="0">
      <p:cViewPr varScale="1">
        <p:scale>
          <a:sx n="143" d="100"/>
          <a:sy n="143" d="100"/>
        </p:scale>
        <p:origin x="438" y="11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Google Shape;3;n">
            <a:extLst>
              <a:ext uri="{FF2B5EF4-FFF2-40B4-BE49-F238E27FC236}">
                <a16:creationId xmlns:a16="http://schemas.microsoft.com/office/drawing/2014/main" id="{8624FC82-B5A2-5FA3-CBF3-BCBFA34F9D96}"/>
              </a:ext>
            </a:extLst>
          </p:cNvPr>
          <p:cNvSpPr>
            <a:spLocks noGrp="1" noRot="1" noChangeAspect="1"/>
          </p:cNvSpPr>
          <p:nvPr>
            <p:ph type="sldImg" idx="2"/>
          </p:nvPr>
        </p:nvSpPr>
        <p:spPr bwMode="auto">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w="9525" cap="flat" cmpd="sng">
            <a:solidFill>
              <a:srgbClr val="000000"/>
            </a:solidFill>
            <a:prstDash val="solid"/>
            <a:round/>
            <a:headEnd type="none" w="sm" len="sm"/>
            <a:tailEnd type="none" w="sm" len="sm"/>
          </a:ln>
          <a:extLst>
            <a:ext uri="{909E8E84-426E-40DD-AFC4-6F175D3DCCD1}">
              <a14:hiddenFill xmlns:a14="http://schemas.microsoft.com/office/drawing/2010/main">
                <a:solidFill>
                  <a:srgbClr val="FFFFFF"/>
                </a:solidFill>
              </a14:hiddenFill>
            </a:ext>
          </a:extLst>
        </p:spPr>
      </p:sp>
      <p:sp>
        <p:nvSpPr>
          <p:cNvPr id="19459" name="Google Shape;4;n">
            <a:extLst>
              <a:ext uri="{FF2B5EF4-FFF2-40B4-BE49-F238E27FC236}">
                <a16:creationId xmlns:a16="http://schemas.microsoft.com/office/drawing/2014/main" id="{8976970C-9707-70A8-F003-735290520F14}"/>
              </a:ext>
            </a:extLst>
          </p:cNvPr>
          <p:cNvSpPr txBox="1">
            <a:spLocks noGrp="1" noChangeArrowheads="1"/>
          </p:cNvSpPr>
          <p:nvPr>
            <p:ph type="body" idx="1"/>
          </p:nvPr>
        </p:nvSpPr>
        <p:spPr bwMode="auto">
          <a:xfrm>
            <a:off x="685800" y="4343400"/>
            <a:ext cx="5486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91425" rIns="91425" bIns="91425" numCol="1" anchor="t" anchorCtr="0" compatLnSpc="1">
            <a:prstTxWarp prst="textNoShape">
              <a:avLst/>
            </a:prstTxWarp>
          </a:bodyPr>
          <a:lstStyle/>
          <a:p>
            <a:pPr lvl="0"/>
            <a:endParaRPr lang="en-US" altLang="en-US">
              <a:sym typeface="Arial" panose="020B0604020202020204" pitchFamily="34" charset="0"/>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L="457200"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1pPr>
    <a:lvl2pPr marL="914400" lvl="1"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2pPr>
    <a:lvl3pPr marL="1371600" lvl="2"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3pPr>
    <a:lvl4pPr marL="1828800" lvl="3"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4pPr>
    <a:lvl5pPr marL="2286000" lvl="4" indent="-298450" algn="l" rtl="0" eaLnBrk="0" fontAlgn="base" hangingPunct="0">
      <a:spcBef>
        <a:spcPct val="0"/>
      </a:spcBef>
      <a:spcAft>
        <a:spcPct val="0"/>
      </a:spcAft>
      <a:buClr>
        <a:srgbClr val="000000"/>
      </a:buClr>
      <a:buFont typeface="Arial" panose="020B0604020202020204" pitchFamily="34" charset="0"/>
      <a:defRPr sz="1400">
        <a:solidFill>
          <a:srgbClr val="000000"/>
        </a:solidFill>
        <a:latin typeface="Arial"/>
        <a:ea typeface="Arial"/>
        <a:cs typeface="Arial"/>
        <a:sym typeface="Arial" panose="020B0604020202020204" pitchFamily="34" charset="0"/>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97"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docs.google.com/presentation/d/12Tx7rxEAU6bcDI8xMv_d5cDIlGK5yuGBfYMO7bGPviE/copy"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1505" name="Google Shape;38;p:notes">
            <a:extLst>
              <a:ext uri="{FF2B5EF4-FFF2-40B4-BE49-F238E27FC236}">
                <a16:creationId xmlns:a16="http://schemas.microsoft.com/office/drawing/2014/main" id="{9366B4A2-DBA3-CFE8-53CE-BFEE9562E40A}"/>
              </a:ext>
            </a:extLst>
          </p:cNvPr>
          <p:cNvSpPr>
            <a:spLocks noGrp="1" noRot="1" noChangeAspect="1" noTextEdit="1"/>
          </p:cNvSpPr>
          <p:nvPr>
            <p:ph type="sldImg" idx="2"/>
          </p:nvPr>
        </p:nvSpPr>
        <p:spPr>
          <a:noFill/>
          <a:ln>
            <a:headEnd/>
            <a:tailEnd/>
          </a:ln>
        </p:spPr>
      </p:sp>
      <p:sp>
        <p:nvSpPr>
          <p:cNvPr id="21506" name="Google Shape;39;p:notes">
            <a:extLst>
              <a:ext uri="{FF2B5EF4-FFF2-40B4-BE49-F238E27FC236}">
                <a16:creationId xmlns:a16="http://schemas.microsoft.com/office/drawing/2014/main" id="{3F2534ED-FEAD-412D-0543-27B7B303B0D9}"/>
              </a:ext>
            </a:extLst>
          </p:cNvPr>
          <p:cNvSpPr txBox="1">
            <a:spLocks noGrp="1" noChangeArrowheads="1"/>
          </p:cNvSpPr>
          <p:nvPr>
            <p:ph type="body" idx="1"/>
          </p:nvPr>
        </p:nvSpPr>
        <p:spPr/>
        <p:txBody>
          <a:bodyPr/>
          <a:lstStyle/>
          <a:p>
            <a:pPr marL="0" indent="0" eaLnBrk="1" hangingPunct="1">
              <a:buSzPts val="1100"/>
            </a:pPr>
            <a:endParaRPr lang="en-US" altLang="en-US" sz="110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000" dirty="0"/>
              <a:t>K20 Center. (n.d.). Chalk talk. Strategies. </a:t>
            </a:r>
            <a:r>
              <a:rPr lang="en-US" sz="1100" dirty="0">
                <a:hlinkClick r:id="rId3"/>
              </a:rPr>
              <a:t>K20 LEARN | Chalk Talk</a:t>
            </a:r>
            <a:endParaRPr lang="en-US" sz="1000" dirty="0"/>
          </a:p>
          <a:p>
            <a:pPr marL="0" lvl="0" indent="0" algn="l" rtl="0">
              <a:lnSpc>
                <a:spcPct val="100000"/>
              </a:lnSpc>
              <a:spcBef>
                <a:spcPts val="0"/>
              </a:spcBef>
              <a:spcAft>
                <a:spcPts val="0"/>
              </a:spcAft>
              <a:buClr>
                <a:schemeClr val="dk1"/>
              </a:buClr>
              <a:buSzPts val="1100"/>
              <a:buFont typeface="Arial"/>
              <a:buNone/>
            </a:pPr>
            <a:r>
              <a:rPr lang="en-US" sz="1000" dirty="0"/>
              <a:t>Introduce participants to the Chalk Talk strategy. As a whole group, begin a discussion using the Chalk Talk strategy with the four question prompts:</a:t>
            </a:r>
            <a:endParaRPr lang="en-US" dirty="0"/>
          </a:p>
          <a:p>
            <a:pPr marL="457200" lvl="0" indent="-228600" algn="l" rtl="0">
              <a:lnSpc>
                <a:spcPct val="100000"/>
              </a:lnSpc>
              <a:spcBef>
                <a:spcPts val="0"/>
              </a:spcBef>
              <a:spcAft>
                <a:spcPts val="0"/>
              </a:spcAft>
              <a:buSzPts val="1400"/>
              <a:buFont typeface="Arial"/>
              <a:buChar char="•"/>
            </a:pPr>
            <a:r>
              <a:rPr lang="en-US" sz="1400" dirty="0"/>
              <a:t>What are the benefits of students’ feeling safe in the classroom?</a:t>
            </a:r>
            <a:endParaRPr lang="en-US" dirty="0"/>
          </a:p>
          <a:p>
            <a:pPr marL="457200" lvl="0" indent="-228600" algn="l" rtl="0">
              <a:lnSpc>
                <a:spcPct val="100000"/>
              </a:lnSpc>
              <a:spcBef>
                <a:spcPts val="0"/>
              </a:spcBef>
              <a:spcAft>
                <a:spcPts val="0"/>
              </a:spcAft>
              <a:buSzPts val="1400"/>
              <a:buFont typeface="Arial"/>
              <a:buChar char="•"/>
            </a:pPr>
            <a:r>
              <a:rPr lang="en-US" sz="1400" dirty="0"/>
              <a:t>What experience have you had as a student in the classroom that made you feel safe?</a:t>
            </a:r>
            <a:endParaRPr lang="en-US" dirty="0"/>
          </a:p>
          <a:p>
            <a:pPr marL="457200" lvl="0" indent="-228600" algn="l" rtl="0">
              <a:lnSpc>
                <a:spcPct val="100000"/>
              </a:lnSpc>
              <a:spcBef>
                <a:spcPts val="0"/>
              </a:spcBef>
              <a:spcAft>
                <a:spcPts val="0"/>
              </a:spcAft>
              <a:buSzPts val="1400"/>
              <a:buFont typeface="Arial"/>
              <a:buChar char="•"/>
            </a:pPr>
            <a:r>
              <a:rPr lang="en-US" sz="1400" dirty="0"/>
              <a:t>What do you currently try to do to help your students feel safe? </a:t>
            </a:r>
            <a:endParaRPr lang="en-US" dirty="0"/>
          </a:p>
          <a:p>
            <a:pPr marL="457200" lvl="0" indent="-228600" algn="l" rtl="0">
              <a:lnSpc>
                <a:spcPct val="100000"/>
              </a:lnSpc>
              <a:spcBef>
                <a:spcPts val="0"/>
              </a:spcBef>
              <a:spcAft>
                <a:spcPts val="0"/>
              </a:spcAft>
              <a:buSzPts val="1400"/>
              <a:buFont typeface="Arial"/>
              <a:buChar char="•"/>
            </a:pPr>
            <a:r>
              <a:rPr lang="en-US" sz="1400" dirty="0"/>
              <a:t>Is providing a safe classroom different for a remote learning class?</a:t>
            </a:r>
            <a:endParaRPr lang="en-US" dirty="0"/>
          </a:p>
          <a:p>
            <a:pPr marL="0" lvl="0" indent="0" algn="l" rtl="0">
              <a:lnSpc>
                <a:spcPct val="100000"/>
              </a:lnSpc>
              <a:spcBef>
                <a:spcPts val="0"/>
              </a:spcBef>
              <a:spcAft>
                <a:spcPts val="0"/>
              </a:spcAft>
              <a:buClr>
                <a:schemeClr val="dk1"/>
              </a:buClr>
              <a:buSzPts val="1100"/>
              <a:buFont typeface="Arial"/>
              <a:buNone/>
            </a:pPr>
            <a:endParaRPr lang="en-US" sz="1000" dirty="0"/>
          </a:p>
          <a:p>
            <a:pPr marL="0" lvl="0" indent="0" algn="l" rtl="0">
              <a:lnSpc>
                <a:spcPct val="100000"/>
              </a:lnSpc>
              <a:spcBef>
                <a:spcPts val="0"/>
              </a:spcBef>
              <a:spcAft>
                <a:spcPts val="0"/>
              </a:spcAft>
              <a:buClr>
                <a:schemeClr val="dk1"/>
              </a:buClr>
              <a:buSzPts val="1100"/>
              <a:buFont typeface="Arial"/>
              <a:buNone/>
            </a:pPr>
            <a:r>
              <a:rPr lang="en-US" sz="1000" dirty="0"/>
              <a:t> Ask each participant to contribute by placing a sticky note with their responses to each question on its respective chart paper. You can also have participants contribute on a shared document if you prefer.</a:t>
            </a:r>
            <a:endParaRPr lang="en-US" dirty="0"/>
          </a:p>
          <a:p>
            <a:pPr marL="0" lvl="0" indent="0" algn="l" rtl="0">
              <a:lnSpc>
                <a:spcPct val="100000"/>
              </a:lnSpc>
              <a:spcBef>
                <a:spcPts val="0"/>
              </a:spcBef>
              <a:spcAft>
                <a:spcPts val="0"/>
              </a:spcAft>
              <a:buClr>
                <a:schemeClr val="dk1"/>
              </a:buClr>
              <a:buSzPts val="1100"/>
              <a:buFont typeface="Arial"/>
              <a:buNone/>
            </a:pPr>
            <a:endParaRPr lang="en-US" sz="1000" dirty="0"/>
          </a:p>
          <a:p>
            <a:pPr marL="0" marR="0" lvl="0" indent="0" algn="l" rtl="0">
              <a:lnSpc>
                <a:spcPct val="100000"/>
              </a:lnSpc>
              <a:spcBef>
                <a:spcPts val="0"/>
              </a:spcBef>
              <a:spcAft>
                <a:spcPts val="0"/>
              </a:spcAft>
              <a:buClr>
                <a:schemeClr val="dk1"/>
              </a:buClr>
              <a:buSzPts val="1100"/>
              <a:buFont typeface="Arial"/>
              <a:buNone/>
            </a:pPr>
            <a:r>
              <a:rPr lang="en-US" sz="1400" dirty="0"/>
              <a:t>Alternatively, you can create a copy of the following Google Slides link and share your copy with participants: </a:t>
            </a:r>
            <a:endParaRPr lang="en-US" dirty="0"/>
          </a:p>
          <a:p>
            <a:r>
              <a:rPr lang="en-US" sz="1400" u="sng" dirty="0">
                <a:solidFill>
                  <a:srgbClr val="000000"/>
                </a:solidFill>
                <a:effectLst/>
                <a:latin typeface="Arial"/>
                <a:ea typeface="Arial"/>
                <a:cs typeface="Arial"/>
                <a:sym typeface="Arial" panose="020B0604020202020204" pitchFamily="34" charset="0"/>
                <a:hlinkClick r:id="rId4"/>
              </a:rPr>
              <a:t>https://docs.google.com/presentation/d/12Tx7rxEAU6bcDI8xMv_d5cDIlGK5yuGBfYMO7bGPviE/copy</a:t>
            </a:r>
            <a:r>
              <a:rPr lang="en-US" sz="1400" dirty="0">
                <a:solidFill>
                  <a:srgbClr val="000000"/>
                </a:solidFill>
                <a:effectLst/>
                <a:latin typeface="Arial"/>
                <a:ea typeface="Arial"/>
                <a:cs typeface="Arial"/>
                <a:sym typeface="Arial" panose="020B0604020202020204" pitchFamily="34" charset="0"/>
              </a:rPr>
              <a:t> </a:t>
            </a:r>
          </a:p>
          <a:p>
            <a:pPr marL="0" marR="0" lvl="0" indent="0" algn="l" rtl="0">
              <a:lnSpc>
                <a:spcPct val="100000"/>
              </a:lnSpc>
              <a:spcBef>
                <a:spcPts val="0"/>
              </a:spcBef>
              <a:spcAft>
                <a:spcPts val="0"/>
              </a:spcAft>
              <a:buClr>
                <a:schemeClr val="dk1"/>
              </a:buClr>
              <a:buSzPts val="1100"/>
              <a:buFont typeface="Arial"/>
              <a:buNone/>
            </a:pPr>
            <a:endParaRPr lang="en-US" sz="1400" u="sng" dirty="0">
              <a:solidFill>
                <a:schemeClr val="hlink"/>
              </a:solidFill>
              <a:hlinkClick r:id="rId4"/>
            </a:endParaRPr>
          </a:p>
          <a:p>
            <a:pPr marL="0" marR="0" lvl="0" indent="0" algn="l" rtl="0">
              <a:lnSpc>
                <a:spcPct val="100000"/>
              </a:lnSpc>
              <a:spcBef>
                <a:spcPts val="0"/>
              </a:spcBef>
              <a:spcAft>
                <a:spcPts val="0"/>
              </a:spcAft>
              <a:buClr>
                <a:schemeClr val="dk1"/>
              </a:buClr>
              <a:buSzPts val="1100"/>
              <a:buFont typeface="Arial"/>
              <a:buNone/>
            </a:pPr>
            <a:r>
              <a:rPr lang="en-US" sz="1400" dirty="0"/>
              <a:t>After the discussion, highlight some key words and responses that elicit themes that align with the Pillars of the Applied Educational Neuroscience framework:</a:t>
            </a:r>
            <a:endParaRPr lang="en-US" sz="1000" dirty="0"/>
          </a:p>
          <a:p>
            <a:pPr marL="457200" lvl="0" indent="-228600" algn="l" rtl="0">
              <a:lnSpc>
                <a:spcPct val="100000"/>
              </a:lnSpc>
              <a:spcBef>
                <a:spcPts val="0"/>
              </a:spcBef>
              <a:spcAft>
                <a:spcPts val="0"/>
              </a:spcAft>
              <a:buSzPts val="1400"/>
              <a:buFont typeface="Arial"/>
              <a:buAutoNum type="arabicPeriod"/>
            </a:pPr>
            <a:r>
              <a:rPr lang="en-US" sz="1400" dirty="0"/>
              <a:t>The educator’s own moods and reactions to their environment (attachment/touch points)</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A co-regulated brain and body that feel calm and alert (co-regulation)</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Emotional attunement between students and caregivers (educator brain and body state)</a:t>
            </a:r>
            <a:endParaRPr lang="en-US" dirty="0"/>
          </a:p>
          <a:p>
            <a:pPr marL="457200" lvl="0" indent="-228600" algn="l" rtl="0">
              <a:lnSpc>
                <a:spcPct val="100000"/>
              </a:lnSpc>
              <a:spcBef>
                <a:spcPts val="0"/>
              </a:spcBef>
              <a:spcAft>
                <a:spcPts val="0"/>
              </a:spcAft>
              <a:buSzPts val="1400"/>
              <a:buFont typeface="Arial"/>
              <a:buAutoNum type="arabicPeriod"/>
            </a:pPr>
            <a:r>
              <a:rPr lang="en-US" sz="1400" dirty="0"/>
              <a:t>Understanding one’s own brain anatomy and mental behaviors (teaching neuroanatomy)</a:t>
            </a:r>
            <a:endParaRPr lang="en-US" dirty="0"/>
          </a:p>
          <a:p>
            <a:pPr marL="0" lvl="0" indent="0" algn="l" rtl="0">
              <a:lnSpc>
                <a:spcPct val="100000"/>
              </a:lnSpc>
              <a:spcBef>
                <a:spcPts val="0"/>
              </a:spcBef>
              <a:spcAft>
                <a:spcPts val="0"/>
              </a:spcAft>
              <a:buSzPts val="1400"/>
              <a:buNone/>
            </a:pPr>
            <a:endParaRPr lang="en-US" sz="1000" dirty="0"/>
          </a:p>
          <a:p>
            <a:endParaRPr lang="en-US" dirty="0"/>
          </a:p>
        </p:txBody>
      </p:sp>
    </p:spTree>
    <p:extLst>
      <p:ext uri="{BB962C8B-B14F-4D97-AF65-F5344CB8AC3E}">
        <p14:creationId xmlns:p14="http://schemas.microsoft.com/office/powerpoint/2010/main" val="15351067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sz="1400" dirty="0"/>
              <a:t>Invite participants to explore a curated bank of resources related to the Applied Educational Neuroscience framework. Distribute digital copies of the Participant Notebook using the link in this slide. </a:t>
            </a:r>
            <a:endParaRPr lang="en-US" dirty="0"/>
          </a:p>
          <a:p>
            <a:pPr marL="0" lvl="0" indent="0" algn="l" rtl="0">
              <a:lnSpc>
                <a:spcPct val="100000"/>
              </a:lnSpc>
              <a:spcBef>
                <a:spcPts val="0"/>
              </a:spcBef>
              <a:spcAft>
                <a:spcPts val="0"/>
              </a:spcAft>
              <a:buSzPts val="1400"/>
              <a:buNone/>
            </a:pPr>
            <a:endParaRPr lang="en-US" sz="1400" dirty="0"/>
          </a:p>
          <a:p>
            <a:pPr marL="0" lvl="0" indent="0" algn="l" rtl="0">
              <a:lnSpc>
                <a:spcPct val="100000"/>
              </a:lnSpc>
              <a:spcBef>
                <a:spcPts val="0"/>
              </a:spcBef>
              <a:spcAft>
                <a:spcPts val="0"/>
              </a:spcAft>
              <a:buSzPts val="1400"/>
              <a:buNone/>
            </a:pPr>
            <a:r>
              <a:rPr lang="en-US" sz="1400" dirty="0"/>
              <a:t>Provide 10-15 minutes for participants to explore the resources on pages 1-3 of the Participant Notebook. Next, ask participants to take notes in the Note Catcher space next to each resource about what they have explored. Let them know ahead of time that they will be asked to describe something they found that is helpful to them. Remind participants that they should be prepared to share with the whole group (or a small group if there are too many participants to share out).</a:t>
            </a:r>
            <a:endParaRPr lang="en-US" dirty="0"/>
          </a:p>
          <a:p>
            <a:endParaRPr lang="en-US" dirty="0"/>
          </a:p>
        </p:txBody>
      </p:sp>
    </p:spTree>
    <p:extLst>
      <p:ext uri="{BB962C8B-B14F-4D97-AF65-F5344CB8AC3E}">
        <p14:creationId xmlns:p14="http://schemas.microsoft.com/office/powerpoint/2010/main" val="634684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SzPts val="1400"/>
              <a:buNone/>
            </a:pPr>
            <a:r>
              <a:rPr lang="en-US" sz="1400" dirty="0"/>
              <a:t>Direct participants to the one-page overview of the Applied Educational Neuroscience framework on page 4 in their Participant Notebooks. Briefly introduce each pillar before watching the video on the next slide. </a:t>
            </a:r>
            <a:endParaRPr lang="en-US" dirty="0"/>
          </a:p>
          <a:p>
            <a:pPr marL="0" lvl="0" indent="0" algn="l" rtl="0">
              <a:lnSpc>
                <a:spcPct val="100000"/>
              </a:lnSpc>
              <a:spcBef>
                <a:spcPts val="0"/>
              </a:spcBef>
              <a:spcAft>
                <a:spcPts val="0"/>
              </a:spcAft>
              <a:buSzPts val="1400"/>
              <a:buNone/>
            </a:pPr>
            <a:endParaRPr lang="en-US" sz="1400" dirty="0"/>
          </a:p>
          <a:p>
            <a:endParaRPr lang="en-US" dirty="0"/>
          </a:p>
        </p:txBody>
      </p:sp>
    </p:spTree>
    <p:extLst>
      <p:ext uri="{BB962C8B-B14F-4D97-AF65-F5344CB8AC3E}">
        <p14:creationId xmlns:p14="http://schemas.microsoft.com/office/powerpoint/2010/main" val="2471014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rtl="0">
              <a:lnSpc>
                <a:spcPct val="100000"/>
              </a:lnSpc>
              <a:spcBef>
                <a:spcPts val="0"/>
              </a:spcBef>
              <a:spcAft>
                <a:spcPts val="0"/>
              </a:spcAft>
              <a:buClr>
                <a:schemeClr val="dk1"/>
              </a:buClr>
              <a:buSzPts val="1100"/>
              <a:buFont typeface="Arial"/>
              <a:buNone/>
            </a:pPr>
            <a:r>
              <a:rPr lang="en-US" sz="1400" dirty="0"/>
              <a:t>Direct participants to page 5 of the notebook and invite them to take notes as they watch the video. Ask participants to think about how resources from the Explore phase might fit into these categories. (1:50-5:58 is the most essential portion of this video to understanding the framework.)</a:t>
            </a:r>
          </a:p>
          <a:p>
            <a:pPr marL="0" lvl="0" indent="0" algn="l" rtl="0">
              <a:lnSpc>
                <a:spcPct val="100000"/>
              </a:lnSpc>
              <a:spcBef>
                <a:spcPts val="0"/>
              </a:spcBef>
              <a:spcAft>
                <a:spcPts val="0"/>
              </a:spcAft>
              <a:buClr>
                <a:schemeClr val="dk1"/>
              </a:buClr>
              <a:buSzPts val="1100"/>
              <a:buFont typeface="Arial"/>
              <a:buNone/>
            </a:pPr>
            <a:endParaRPr lang="en-US" sz="1400" dirty="0"/>
          </a:p>
        </p:txBody>
      </p:sp>
    </p:spTree>
    <p:extLst>
      <p:ext uri="{BB962C8B-B14F-4D97-AF65-F5344CB8AC3E}">
        <p14:creationId xmlns:p14="http://schemas.microsoft.com/office/powerpoint/2010/main" val="2866116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lnSpc>
                <a:spcPct val="100000"/>
              </a:lnSpc>
              <a:spcBef>
                <a:spcPts val="0"/>
              </a:spcBef>
              <a:spcAft>
                <a:spcPts val="0"/>
              </a:spcAft>
              <a:buClr>
                <a:schemeClr val="dk1"/>
              </a:buClr>
              <a:buSzPts val="1100"/>
              <a:buFont typeface="Arial"/>
              <a:buNone/>
            </a:pPr>
            <a:r>
              <a:rPr lang="en-US" sz="1400" dirty="0"/>
              <a:t>Ask participants to share teaching practices that could be adopted to support each pillar. At this point, consider editing this slide to add participants’ contributions to the chart as they share ideas about practices that would fit in each category of the framework. If you are facilitating face-to-face, you can also make a physical chart on an overhead projector or whiteboard space, hand-writing responses.</a:t>
            </a:r>
          </a:p>
          <a:p>
            <a:pPr marL="0" lvl="0" indent="0" algn="l" rtl="0">
              <a:lnSpc>
                <a:spcPct val="100000"/>
              </a:lnSpc>
              <a:spcBef>
                <a:spcPts val="0"/>
              </a:spcBef>
              <a:spcAft>
                <a:spcPts val="0"/>
              </a:spcAft>
              <a:buClr>
                <a:schemeClr val="dk1"/>
              </a:buClr>
              <a:buSzPts val="1100"/>
              <a:buFont typeface="Arial"/>
              <a:buNone/>
            </a:pPr>
            <a:endParaRPr lang="en-US" sz="1400" dirty="0"/>
          </a:p>
          <a:p>
            <a:pPr marL="0" lvl="0" indent="0" algn="l" rtl="0">
              <a:lnSpc>
                <a:spcPct val="100000"/>
              </a:lnSpc>
              <a:spcBef>
                <a:spcPts val="0"/>
              </a:spcBef>
              <a:spcAft>
                <a:spcPts val="0"/>
              </a:spcAft>
              <a:buClr>
                <a:schemeClr val="dk1"/>
              </a:buClr>
              <a:buSzPts val="1100"/>
              <a:buFont typeface="Arial"/>
              <a:buNone/>
            </a:pPr>
            <a:r>
              <a:rPr lang="en-US" sz="1400" dirty="0"/>
              <a:t>In a distance learning or virtual learning setting, you can have participants raise their hands in Zoom (or a similar video call client) or send their ideas in the chat channel. Be sure to copy these ideas into the chart. </a:t>
            </a:r>
            <a:endParaRPr lang="en-US" dirty="0"/>
          </a:p>
          <a:p>
            <a:endParaRPr lang="en-US" dirty="0"/>
          </a:p>
        </p:txBody>
      </p:sp>
    </p:spTree>
    <p:extLst>
      <p:ext uri="{BB962C8B-B14F-4D97-AF65-F5344CB8AC3E}">
        <p14:creationId xmlns:p14="http://schemas.microsoft.com/office/powerpoint/2010/main" val="27462681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D8329-02E8-E376-0ECB-674709AD60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E78A44-3760-9E12-927E-3CC3D06D11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938E3-9DB0-032E-68C6-6A311C59E86E}"/>
              </a:ext>
            </a:extLst>
          </p:cNvPr>
          <p:cNvSpPr>
            <a:spLocks noGrp="1"/>
          </p:cNvSpPr>
          <p:nvPr>
            <p:ph type="body" idx="1"/>
          </p:nvPr>
        </p:nvSpPr>
        <p:spPr/>
        <p:txBody>
          <a:bodyPr/>
          <a:lstStyle/>
          <a:p>
            <a:pPr marL="0" lvl="0" indent="0" algn="l" rtl="0">
              <a:lnSpc>
                <a:spcPct val="100000"/>
              </a:lnSpc>
              <a:spcBef>
                <a:spcPts val="0"/>
              </a:spcBef>
              <a:spcAft>
                <a:spcPts val="0"/>
              </a:spcAft>
              <a:buSzPts val="1400"/>
              <a:buNone/>
            </a:pPr>
            <a:endParaRPr lang="en-US" sz="800" dirty="0"/>
          </a:p>
          <a:p>
            <a:pPr marL="0" lvl="0" indent="0" algn="l" rtl="0">
              <a:lnSpc>
                <a:spcPct val="100000"/>
              </a:lnSpc>
              <a:spcBef>
                <a:spcPts val="0"/>
              </a:spcBef>
              <a:spcAft>
                <a:spcPts val="0"/>
              </a:spcAft>
              <a:buSzPts val="1400"/>
              <a:buNone/>
            </a:pPr>
            <a:r>
              <a:rPr lang="en-US" sz="800" dirty="0"/>
              <a:t>Have participants spend a few minutes making a goal for what they will take into their classrooms based on what they have learned. Direct them to the final page of their Participant Notebook. Walk through the question prompts with them and invite any questions before providing time for them to reflect individually. </a:t>
            </a:r>
            <a:endParaRPr lang="en-US" sz="1000" dirty="0"/>
          </a:p>
          <a:p>
            <a:pPr marL="0" lvl="0" indent="0" algn="l" rtl="0">
              <a:lnSpc>
                <a:spcPct val="100000"/>
              </a:lnSpc>
              <a:spcBef>
                <a:spcPts val="0"/>
              </a:spcBef>
              <a:spcAft>
                <a:spcPts val="0"/>
              </a:spcAft>
              <a:buSzPts val="1400"/>
              <a:buNone/>
            </a:pPr>
            <a:endParaRPr lang="en-US" sz="800" dirty="0"/>
          </a:p>
          <a:p>
            <a:pPr marL="457200" lvl="0" indent="-228600" algn="l" rtl="0">
              <a:lnSpc>
                <a:spcPct val="100000"/>
              </a:lnSpc>
              <a:spcBef>
                <a:spcPts val="0"/>
              </a:spcBef>
              <a:spcAft>
                <a:spcPts val="0"/>
              </a:spcAft>
              <a:buSzPts val="1400"/>
              <a:buFont typeface="Arial"/>
              <a:buChar char="•"/>
            </a:pPr>
            <a:r>
              <a:rPr lang="en-US" sz="1000" dirty="0"/>
              <a:t>What will you do to support student well-being in your classroom?</a:t>
            </a:r>
          </a:p>
          <a:p>
            <a:pPr marL="457200" lvl="0" indent="-228600" algn="l" rtl="0">
              <a:lnSpc>
                <a:spcPct val="100000"/>
              </a:lnSpc>
              <a:spcBef>
                <a:spcPts val="0"/>
              </a:spcBef>
              <a:spcAft>
                <a:spcPts val="0"/>
              </a:spcAft>
              <a:buSzPts val="1400"/>
              <a:buFont typeface="Arial"/>
              <a:buChar char="•"/>
            </a:pPr>
            <a:r>
              <a:rPr lang="en-US" sz="1000" dirty="0"/>
              <a:t>Why will this activity or strategy support student well-being? In what way does it connect to the framework?</a:t>
            </a:r>
          </a:p>
          <a:p>
            <a:pPr marL="457200" lvl="0" indent="-228600" algn="l" rtl="0">
              <a:lnSpc>
                <a:spcPct val="100000"/>
              </a:lnSpc>
              <a:spcBef>
                <a:spcPts val="0"/>
              </a:spcBef>
              <a:spcAft>
                <a:spcPts val="0"/>
              </a:spcAft>
              <a:buSzPts val="1400"/>
              <a:buFont typeface="Arial"/>
              <a:buChar char="•"/>
            </a:pPr>
            <a:r>
              <a:rPr lang="en-US" sz="1000" dirty="0"/>
              <a:t>How and when will you implement this goal? (During what part of your day, week, etc. will you be using this strategy?)</a:t>
            </a:r>
          </a:p>
          <a:p>
            <a:pPr marL="457200" lvl="0" indent="-228600" algn="l" rtl="0">
              <a:lnSpc>
                <a:spcPct val="100000"/>
              </a:lnSpc>
              <a:spcBef>
                <a:spcPts val="0"/>
              </a:spcBef>
              <a:spcAft>
                <a:spcPts val="0"/>
              </a:spcAft>
              <a:buSzPts val="1400"/>
              <a:buFont typeface="Arial"/>
              <a:buChar char="•"/>
            </a:pPr>
            <a:r>
              <a:rPr lang="en-US" sz="1000" dirty="0"/>
              <a:t>Who or what will you look to if you have difficulty?</a:t>
            </a:r>
          </a:p>
          <a:p>
            <a:pPr marL="0" lvl="0" indent="0" algn="l" rtl="0">
              <a:lnSpc>
                <a:spcPct val="100000"/>
              </a:lnSpc>
              <a:spcBef>
                <a:spcPts val="0"/>
              </a:spcBef>
              <a:spcAft>
                <a:spcPts val="0"/>
              </a:spcAft>
              <a:buSzPts val="1400"/>
              <a:buNone/>
            </a:pPr>
            <a:endParaRPr lang="en-US" sz="800" dirty="0"/>
          </a:p>
          <a:p>
            <a:pPr marL="0" lvl="0" indent="0" algn="l" rtl="0">
              <a:lnSpc>
                <a:spcPct val="100000"/>
              </a:lnSpc>
              <a:spcBef>
                <a:spcPts val="0"/>
              </a:spcBef>
              <a:spcAft>
                <a:spcPts val="0"/>
              </a:spcAft>
              <a:buSzPts val="1400"/>
              <a:buNone/>
            </a:pPr>
            <a:r>
              <a:rPr lang="en-US" sz="800" dirty="0"/>
              <a:t>If time permits, ask for volunteers who’d like to share their goal with the group.</a:t>
            </a:r>
          </a:p>
          <a:p>
            <a:pPr marL="0" lvl="0" indent="0" algn="l" rtl="0">
              <a:lnSpc>
                <a:spcPct val="100000"/>
              </a:lnSpc>
              <a:spcBef>
                <a:spcPts val="0"/>
              </a:spcBef>
              <a:spcAft>
                <a:spcPts val="0"/>
              </a:spcAft>
              <a:buSzPts val="1400"/>
              <a:buNone/>
            </a:pPr>
            <a:endParaRPr lang="en-US" sz="800" dirty="0"/>
          </a:p>
        </p:txBody>
      </p:sp>
    </p:spTree>
    <p:extLst>
      <p:ext uri="{BB962C8B-B14F-4D97-AF65-F5344CB8AC3E}">
        <p14:creationId xmlns:p14="http://schemas.microsoft.com/office/powerpoint/2010/main" val="38507460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1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4B20552E-7342-E84A-F371-1971A3F6C44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7" name="Google Shape;32;p8"/>
          <p:cNvSpPr txBox="1">
            <a:spLocks noGrp="1"/>
          </p:cNvSpPr>
          <p:nvPr>
            <p:ph type="title"/>
          </p:nvPr>
        </p:nvSpPr>
        <p:spPr>
          <a:xfrm>
            <a:off x="754050" y="4329575"/>
            <a:ext cx="7635900" cy="572700"/>
          </a:xfrm>
          <a:prstGeom prst="rect">
            <a:avLst/>
          </a:prstGeom>
          <a:noFill/>
          <a:ln>
            <a:noFill/>
          </a:ln>
        </p:spPr>
        <p:txBody>
          <a:bodyPr spcFirstLastPara="1" lIns="91425" tIns="91425" rIns="91425" bIns="91425" anchor="t">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a:t>Click to edit Master title style</a:t>
            </a:r>
            <a:endParaRPr dirty="0"/>
          </a:p>
        </p:txBody>
      </p:sp>
    </p:spTree>
    <p:extLst>
      <p:ext uri="{BB962C8B-B14F-4D97-AF65-F5344CB8AC3E}">
        <p14:creationId xmlns:p14="http://schemas.microsoft.com/office/powerpoint/2010/main" val="2969048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Google Shape;29;p7" title="k20center-logo-variations_K20 - Bug Color.png">
            <a:extLst>
              <a:ext uri="{FF2B5EF4-FFF2-40B4-BE49-F238E27FC236}">
                <a16:creationId xmlns:a16="http://schemas.microsoft.com/office/drawing/2014/main" id="{AD6EEF45-89C6-035A-7767-7ED289963CD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30238" y="274638"/>
            <a:ext cx="7886700" cy="993775"/>
          </a:xfrm>
        </p:spPr>
        <p:txBody>
          <a:bodyPr anchor="b"/>
          <a:lstStyle>
            <a:lvl1pPr>
              <a:defRPr>
                <a:solidFill>
                  <a:schemeClr val="accent3"/>
                </a:solidFill>
              </a:defRPr>
            </a:lvl1pPr>
          </a:lstStyle>
          <a:p>
            <a:r>
              <a:rPr lang="en-US"/>
              <a:t>Click to edit Master title style</a:t>
            </a:r>
            <a:endParaRPr lang="en-US" dirty="0"/>
          </a:p>
        </p:txBody>
      </p:sp>
      <p:sp>
        <p:nvSpPr>
          <p:cNvPr id="3" name="Text Placeholder 2"/>
          <p:cNvSpPr>
            <a:spLocks noGrp="1"/>
          </p:cNvSpPr>
          <p:nvPr>
            <p:ph type="body" idx="1"/>
          </p:nvPr>
        </p:nvSpPr>
        <p:spPr>
          <a:xfrm>
            <a:off x="630238" y="1260475"/>
            <a:ext cx="3868737" cy="619125"/>
          </a:xfrm>
          <a:prstGeom prst="rect">
            <a:avLst/>
          </a:prstGeom>
        </p:spPr>
        <p:txBody>
          <a:bodyPr anchor="b">
            <a:normAutofit/>
          </a:bodyPr>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1879600"/>
            <a:ext cx="3868737"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475"/>
            <a:ext cx="3887788" cy="619125"/>
          </a:xfrm>
          <a:prstGeom prst="rect">
            <a:avLst/>
          </a:prstGeom>
        </p:spPr>
        <p:txBody>
          <a:bodyPr anchor="b"/>
          <a:lstStyle>
            <a:lvl1pPr marL="0" indent="0">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1879600"/>
            <a:ext cx="3887788" cy="276225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7393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C972B790-E0EA-1D94-2E39-E91EBF32EFA9}"/>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Tree>
    <p:extLst>
      <p:ext uri="{BB962C8B-B14F-4D97-AF65-F5344CB8AC3E}">
        <p14:creationId xmlns:p14="http://schemas.microsoft.com/office/powerpoint/2010/main" val="1532824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Quot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Google Shape;13;p3" title="k20center-logo-variations_K20 Bug - White.png">
            <a:extLst>
              <a:ext uri="{FF2B5EF4-FFF2-40B4-BE49-F238E27FC236}">
                <a16:creationId xmlns:a16="http://schemas.microsoft.com/office/drawing/2014/main" id="{A98AC9D7-ABC9-ABD1-C36A-7174189F79D4}"/>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360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2718689"/>
            <a:ext cx="7886700" cy="1125538"/>
          </a:xfrm>
          <a:prstGeom prst="rect">
            <a:avLst/>
          </a:prstGeom>
        </p:spPr>
        <p:txBody>
          <a:bodyPr>
            <a:normAutofit/>
          </a:bodyPr>
          <a:lstStyle>
            <a:lvl1pPr marL="0" indent="0">
              <a:buNone/>
              <a:defRPr sz="26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4002958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Blue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120B5383-12EC-4263-1497-9698C0CF58F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895F1D04-4812-04B5-3299-BCB12F584B19}"/>
              </a:ext>
            </a:extLst>
          </p:cNvPr>
          <p:cNvSpPr/>
          <p:nvPr/>
        </p:nvSpPr>
        <p:spPr>
          <a:xfrm>
            <a:off x="4572000" y="0"/>
            <a:ext cx="4572000" cy="51435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0201FEDF-1B17-4939-DD49-DF358C79259B}"/>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272110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Red Background">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86F1E247-B682-7CCA-0967-E63908DD64C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4" name="Rectangle 3">
            <a:extLst>
              <a:ext uri="{FF2B5EF4-FFF2-40B4-BE49-F238E27FC236}">
                <a16:creationId xmlns:a16="http://schemas.microsoft.com/office/drawing/2014/main" id="{D492F45D-B2D5-2BE4-2F75-6C684136B567}"/>
              </a:ext>
            </a:extLst>
          </p:cNvPr>
          <p:cNvSpPr/>
          <p:nvPr/>
        </p:nvSpPr>
        <p:spPr>
          <a:xfrm>
            <a:off x="4572000" y="0"/>
            <a:ext cx="4572000" cy="51435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buClr>
                <a:srgbClr val="000000"/>
              </a:buClr>
              <a:buFont typeface="Arial"/>
              <a:buNone/>
              <a:defRPr/>
            </a:pPr>
            <a:endParaRPr lang="en-US" kern="0">
              <a:sym typeface="Arial"/>
            </a:endParaRPr>
          </a:p>
        </p:txBody>
      </p:sp>
      <p:pic>
        <p:nvPicPr>
          <p:cNvPr id="5" name="Google Shape;13;p3" title="k20center-logo-variations_K20 Bug - White.png">
            <a:extLst>
              <a:ext uri="{FF2B5EF4-FFF2-40B4-BE49-F238E27FC236}">
                <a16:creationId xmlns:a16="http://schemas.microsoft.com/office/drawing/2014/main" id="{80D6DD3C-71EE-3C73-DDA5-5CEF6C3263A1}"/>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3" name="Content Placeholder 2"/>
          <p:cNvSpPr>
            <a:spLocks noGrp="1"/>
          </p:cNvSpPr>
          <p:nvPr>
            <p:ph sz="half" idx="1"/>
          </p:nvPr>
        </p:nvSpPr>
        <p:spPr>
          <a:xfrm>
            <a:off x="351496" y="521401"/>
            <a:ext cx="3867150" cy="410069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3306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Google Shape;29;p7" title="k20center-logo-variations_K20 - Bug Color.png">
            <a:extLst>
              <a:ext uri="{FF2B5EF4-FFF2-40B4-BE49-F238E27FC236}">
                <a16:creationId xmlns:a16="http://schemas.microsoft.com/office/drawing/2014/main" id="{AF74F841-FC3F-3B0B-3269-2B1C811007C1}"/>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extLst>
      <p:ext uri="{BB962C8B-B14F-4D97-AF65-F5344CB8AC3E}">
        <p14:creationId xmlns:p14="http://schemas.microsoft.com/office/powerpoint/2010/main" val="14215865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0">
          <a:blip r:embed="rId2"/>
          <a:srcRect/>
          <a:stretch>
            <a:fillRect/>
          </a:stretch>
        </a:blipFill>
        <a:effectLst/>
      </p:bgPr>
    </p:bg>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4063379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623888" y="2807732"/>
            <a:ext cx="7885113" cy="1397000"/>
          </a:xfrm>
          <a:prstGeom prst="rect">
            <a:avLst/>
          </a:prstGeom>
        </p:spPr>
        <p:txBody>
          <a:bodyPr/>
          <a:lstStyle>
            <a:lvl1pPr marL="0" indent="0">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2432459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With Cover Imag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 name="Google Shape;13;p3" title="k20center-logo-variations_K20 Bug - White.png">
            <a:extLst>
              <a:ext uri="{FF2B5EF4-FFF2-40B4-BE49-F238E27FC236}">
                <a16:creationId xmlns:a16="http://schemas.microsoft.com/office/drawing/2014/main" id="{07A283A7-4BAE-5607-F552-FF9DE8E501F0}"/>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a:xfrm>
            <a:off x="3569666" y="559689"/>
            <a:ext cx="4940921" cy="2139950"/>
          </a:xfrm>
        </p:spPr>
        <p:txBody>
          <a:bodyPr anchor="b">
            <a:normAutofit/>
          </a:bodyPr>
          <a:lstStyle>
            <a:lvl1pPr>
              <a:lnSpc>
                <a:spcPct val="100000"/>
              </a:lnSpc>
              <a:defRPr sz="5000">
                <a:solidFill>
                  <a:schemeClr val="bg1"/>
                </a:solidFill>
              </a:defRPr>
            </a:lvl1pPr>
          </a:lstStyle>
          <a:p>
            <a:r>
              <a:rPr lang="en-US"/>
              <a:t>Click to edit Master title style</a:t>
            </a:r>
            <a:endParaRPr lang="en-US" dirty="0"/>
          </a:p>
        </p:txBody>
      </p:sp>
      <p:sp>
        <p:nvSpPr>
          <p:cNvPr id="9" name="Text Placeholder 8"/>
          <p:cNvSpPr>
            <a:spLocks noGrp="1"/>
          </p:cNvSpPr>
          <p:nvPr>
            <p:ph type="body" sz="quarter" idx="10"/>
          </p:nvPr>
        </p:nvSpPr>
        <p:spPr>
          <a:xfrm>
            <a:off x="3569073" y="2807732"/>
            <a:ext cx="4939927" cy="1397000"/>
          </a:xfrm>
          <a:prstGeom prst="rect">
            <a:avLst/>
          </a:prstGeom>
        </p:spPr>
        <p:txBody>
          <a:bodyPr/>
          <a:lstStyle>
            <a:lvl1pPr marL="0" indent="0">
              <a:lnSpc>
                <a:spcPct val="100000"/>
              </a:lnSpc>
              <a:buClr>
                <a:schemeClr val="bg1"/>
              </a:buClr>
              <a:buNone/>
              <a:defRPr>
                <a:solidFill>
                  <a:schemeClr val="bg1"/>
                </a:solidFill>
              </a:defRPr>
            </a:lvl1pPr>
            <a:lvl2pPr marL="365760" indent="0">
              <a:buClr>
                <a:schemeClr val="bg1"/>
              </a:buClr>
              <a:buNone/>
              <a:defRPr>
                <a:solidFill>
                  <a:schemeClr val="bg1"/>
                </a:solidFill>
              </a:defRPr>
            </a:lvl2pPr>
            <a:lvl3pPr marL="822960" indent="0">
              <a:buClr>
                <a:schemeClr val="bg1"/>
              </a:buClr>
              <a:buNone/>
              <a:defRPr>
                <a:solidFill>
                  <a:schemeClr val="bg1"/>
                </a:solidFill>
              </a:defRPr>
            </a:lvl3pPr>
            <a:lvl4pPr marL="1371600" indent="0">
              <a:buClr>
                <a:schemeClr val="bg1"/>
              </a:buClr>
              <a:buNone/>
              <a:defRPr>
                <a:solidFill>
                  <a:schemeClr val="bg1"/>
                </a:solidFill>
              </a:defRPr>
            </a:lvl4pPr>
            <a:lvl5pPr marL="1828800" indent="0">
              <a:buClr>
                <a:schemeClr val="bg1"/>
              </a:buClr>
              <a:buNone/>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004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ssential Question(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5D844917-401A-C607-900F-8340B4453A33}"/>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61757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bjective(s)">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Google Shape;13;p3" title="k20center-logo-variations_K20 Bug - White.png">
            <a:extLst>
              <a:ext uri="{FF2B5EF4-FFF2-40B4-BE49-F238E27FC236}">
                <a16:creationId xmlns:a16="http://schemas.microsoft.com/office/drawing/2014/main" id="{2190A501-5ACD-F178-69EF-6D3C6116E867}"/>
              </a:ext>
            </a:extLst>
          </p:cNvPr>
          <p:cNvPicPr preferRelativeResize="0"/>
          <p:nvPr/>
        </p:nvPicPr>
        <p:blipFill>
          <a:blip r:embed="rId3">
            <a:alphaModFix/>
          </a:blip>
          <a:stretch>
            <a:fillRect/>
          </a:stretch>
        </p:blipFill>
        <p:spPr>
          <a:xfrm>
            <a:off x="8428038" y="4451350"/>
            <a:ext cx="511175" cy="509588"/>
          </a:xfrm>
          <a:prstGeom prst="rect">
            <a:avLst/>
          </a:prstGeom>
          <a:noFill/>
          <a:ln>
            <a:noFill/>
          </a:ln>
        </p:spPr>
      </p:pic>
      <p:sp>
        <p:nvSpPr>
          <p:cNvPr id="4" name="Title 1"/>
          <p:cNvSpPr>
            <a:spLocks noGrp="1"/>
          </p:cNvSpPr>
          <p:nvPr>
            <p:ph type="title"/>
          </p:nvPr>
        </p:nvSpPr>
        <p:spPr>
          <a:xfrm>
            <a:off x="623888" y="559689"/>
            <a:ext cx="7886700" cy="2139950"/>
          </a:xfrm>
        </p:spPr>
        <p:txBody>
          <a:bodyPr anchor="b">
            <a:normAutofit/>
          </a:bodyPr>
          <a:lstStyle>
            <a:lvl1pPr>
              <a:defRPr sz="5000">
                <a:solidFill>
                  <a:schemeClr val="bg1"/>
                </a:solidFill>
              </a:defRPr>
            </a:lvl1pPr>
          </a:lstStyle>
          <a:p>
            <a:r>
              <a:rPr lang="en-US"/>
              <a:t>Click to edit Master title style</a:t>
            </a:r>
            <a:endParaRPr lang="en-US" dirty="0"/>
          </a:p>
        </p:txBody>
      </p:sp>
      <p:sp>
        <p:nvSpPr>
          <p:cNvPr id="5" name="Text Placeholder 8"/>
          <p:cNvSpPr>
            <a:spLocks noGrp="1"/>
          </p:cNvSpPr>
          <p:nvPr>
            <p:ph type="body" sz="quarter" idx="10"/>
          </p:nvPr>
        </p:nvSpPr>
        <p:spPr>
          <a:xfrm>
            <a:off x="623888" y="2807732"/>
            <a:ext cx="7885113" cy="1397000"/>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31420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1 Column">
    <p:spTree>
      <p:nvGrpSpPr>
        <p:cNvPr id="1" name=""/>
        <p:cNvGrpSpPr/>
        <p:nvPr/>
      </p:nvGrpSpPr>
      <p:grpSpPr>
        <a:xfrm>
          <a:off x="0" y="0"/>
          <a:ext cx="0" cy="0"/>
          <a:chOff x="0" y="0"/>
          <a:chExt cx="0" cy="0"/>
        </a:xfrm>
      </p:grpSpPr>
      <p:pic>
        <p:nvPicPr>
          <p:cNvPr id="3" name="Google Shape;29;p7" title="k20center-logo-variations_K20 - Bug Color.png">
            <a:extLst>
              <a:ext uri="{FF2B5EF4-FFF2-40B4-BE49-F238E27FC236}">
                <a16:creationId xmlns:a16="http://schemas.microsoft.com/office/drawing/2014/main" id="{7A36BC56-4BFB-F2FB-2704-1CEB5D4A557E}"/>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4" name="Content Placeholder 3"/>
          <p:cNvSpPr>
            <a:spLocks noGrp="1"/>
          </p:cNvSpPr>
          <p:nvPr>
            <p:ph sz="half" idx="2"/>
          </p:nvPr>
        </p:nvSpPr>
        <p:spPr>
          <a:xfrm>
            <a:off x="628649" y="1370013"/>
            <a:ext cx="7886699" cy="3262312"/>
          </a:xfrm>
          <a:prstGeom prst="rect">
            <a:avLst/>
          </a:prstGeom>
        </p:spPr>
        <p:txBody>
          <a:bodyPr/>
          <a:lstStyle>
            <a:lvl1pPr marL="228600" indent="-22860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228600">
              <a:lnSpc>
                <a:spcPct val="100000"/>
              </a:lnSpc>
              <a:buSzPct val="120000"/>
              <a:buFont typeface="Arial" panose="020B0604020202020204" pitchFamily="34" charset="0"/>
              <a:buChar char="•"/>
              <a:defRPr/>
            </a:lvl4pPr>
            <a:lvl5pPr marL="2057400" indent="-22860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55648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_Content - 1 Column">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D51A9934-4731-CF7D-01F8-8F8BC4047EED}"/>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1370013"/>
            <a:ext cx="788670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3130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Content - 2 column">
    <p:spTree>
      <p:nvGrpSpPr>
        <p:cNvPr id="1" name=""/>
        <p:cNvGrpSpPr/>
        <p:nvPr/>
      </p:nvGrpSpPr>
      <p:grpSpPr>
        <a:xfrm>
          <a:off x="0" y="0"/>
          <a:ext cx="0" cy="0"/>
          <a:chOff x="0" y="0"/>
          <a:chExt cx="0" cy="0"/>
        </a:xfrm>
      </p:grpSpPr>
      <p:pic>
        <p:nvPicPr>
          <p:cNvPr id="5" name="Google Shape;29;p7" title="k20center-logo-variations_K20 - Bug Color.png">
            <a:extLst>
              <a:ext uri="{FF2B5EF4-FFF2-40B4-BE49-F238E27FC236}">
                <a16:creationId xmlns:a16="http://schemas.microsoft.com/office/drawing/2014/main" id="{CC1A804E-1971-8E34-9464-0A90A0072EB2}"/>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70013"/>
            <a:ext cx="3867150" cy="3262312"/>
          </a:xfrm>
          <a:prstGeom prst="rect">
            <a:avLst/>
          </a:prstGeom>
        </p:spPr>
        <p:txBody>
          <a:bodyPr/>
          <a:lstStyle>
            <a:lvl1pPr marL="228600" indent="-320040">
              <a:buFont typeface="+mj-lt"/>
              <a:buAutoNum type="arabicPeriod"/>
              <a:defRPr/>
            </a:lvl1pPr>
            <a:lvl2pPr marL="685800" indent="-320040">
              <a:buFont typeface="+mj-lt"/>
              <a:buAutoNum type="alphaLcPeriod"/>
              <a:defRPr/>
            </a:lvl2pPr>
            <a:lvl3pPr marL="1143000" indent="-320040">
              <a:buFont typeface="+mj-lt"/>
              <a:buAutoNum type="romanLcPeriod"/>
              <a:defRPr/>
            </a:lvl3pPr>
            <a:lvl4pPr marL="1600200" indent="-320040">
              <a:lnSpc>
                <a:spcPct val="100000"/>
              </a:lnSpc>
              <a:buSzPct val="120000"/>
              <a:buFont typeface="Arial" panose="020B0604020202020204" pitchFamily="34" charset="0"/>
              <a:buChar char="•"/>
              <a:defRPr/>
            </a:lvl4pPr>
            <a:lvl5pPr marL="2057400" indent="-320040">
              <a:lnSpc>
                <a:spcPct val="100000"/>
              </a:lnSpc>
              <a:buFont typeface="Courier New" panose="02070309020205020404" pitchFamily="49" charset="0"/>
              <a:buChar char="o"/>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8060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structional Strategy">
    <p:spTree>
      <p:nvGrpSpPr>
        <p:cNvPr id="1" name=""/>
        <p:cNvGrpSpPr/>
        <p:nvPr/>
      </p:nvGrpSpPr>
      <p:grpSpPr>
        <a:xfrm>
          <a:off x="0" y="0"/>
          <a:ext cx="0" cy="0"/>
          <a:chOff x="0" y="0"/>
          <a:chExt cx="0" cy="0"/>
        </a:xfrm>
      </p:grpSpPr>
      <p:pic>
        <p:nvPicPr>
          <p:cNvPr id="4" name="Google Shape;29;p7" title="k20center-logo-variations_K20 - Bug Color.png">
            <a:extLst>
              <a:ext uri="{FF2B5EF4-FFF2-40B4-BE49-F238E27FC236}">
                <a16:creationId xmlns:a16="http://schemas.microsoft.com/office/drawing/2014/main" id="{5D168AF4-32E4-74C0-4A18-039BCF6D6B8B}"/>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
        <p:nvSpPr>
          <p:cNvPr id="2" name="Title 1"/>
          <p:cNvSpPr>
            <a:spLocks noGrp="1"/>
          </p:cNvSpPr>
          <p:nvPr>
            <p:ph type="title"/>
          </p:nvPr>
        </p:nvSpPr>
        <p:spPr/>
        <p:txBody>
          <a:bodyPr anchor="b"/>
          <a:lstStyle>
            <a:lvl1pPr>
              <a:defRPr>
                <a:solidFill>
                  <a:schemeClr val="accent3"/>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1370013"/>
            <a:ext cx="3867150" cy="326231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0085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92A09B7-DA10-1158-CAB4-8798C3E2F87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C7CF834B-CD39-B870-A33D-BB16E7C46C64}"/>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 </a:t>
            </a:r>
          </a:p>
          <a:p>
            <a:pPr lvl="1"/>
            <a:r>
              <a:rPr lang="en-US" altLang="en-US" dirty="0"/>
              <a:t>Second</a:t>
            </a:r>
          </a:p>
          <a:p>
            <a:pPr lvl="2"/>
            <a:r>
              <a:rPr lang="en-US" altLang="en-US" dirty="0"/>
              <a:t>Third level</a:t>
            </a:r>
          </a:p>
          <a:p>
            <a:pPr lvl="3"/>
            <a:r>
              <a:rPr lang="en-US" altLang="en-US" dirty="0"/>
              <a:t>Fourth level</a:t>
            </a:r>
          </a:p>
          <a:p>
            <a:pPr lvl="4"/>
            <a:r>
              <a:rPr lang="en-US" altLang="en-US" dirty="0"/>
              <a:t>Fifth level</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15"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 id="2147483712" r:id="rId15"/>
    <p:sldLayoutId id="2147483713" r:id="rId16"/>
    <p:sldLayoutId id="2147483714" r:id="rId17"/>
  </p:sldLayoutIdLst>
  <p:txStyles>
    <p:titleStyle>
      <a:lvl1pPr algn="l" rtl="0" eaLnBrk="1" fontAlgn="base" hangingPunct="1">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BC93EE6-7CCD-518F-84C9-A4397115C5F0}"/>
              </a:ext>
            </a:extLst>
          </p:cNvPr>
          <p:cNvSpPr>
            <a:spLocks noGrp="1" noChangeArrowheads="1"/>
          </p:cNvSpPr>
          <p:nvPr>
            <p:ph type="title"/>
          </p:nvPr>
        </p:nvSpPr>
        <p:spPr bwMode="auto">
          <a:xfrm>
            <a:off x="628650" y="274638"/>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DDC3D1B-4E0E-1D9F-CB2D-3C12C36432EE}"/>
              </a:ext>
            </a:extLst>
          </p:cNvPr>
          <p:cNvSpPr>
            <a:spLocks noGrp="1" noChangeArrowheads="1"/>
          </p:cNvSpPr>
          <p:nvPr>
            <p:ph type="body" idx="1"/>
          </p:nvPr>
        </p:nvSpPr>
        <p:spPr bwMode="auto">
          <a:xfrm>
            <a:off x="628650" y="1370013"/>
            <a:ext cx="78867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7" name="Google Shape;29;p7" title="k20center-logo-variations_K20 - Bug Color.png">
            <a:extLst>
              <a:ext uri="{FF2B5EF4-FFF2-40B4-BE49-F238E27FC236}">
                <a16:creationId xmlns:a16="http://schemas.microsoft.com/office/drawing/2014/main" id="{A6C23A54-FCC8-0F9D-1665-130E35DC754A}"/>
              </a:ext>
            </a:extLst>
          </p:cNvPr>
          <p:cNvPicPr preferRelativeResize="0"/>
          <p:nvPr/>
        </p:nvPicPr>
        <p:blipFill>
          <a:blip r:embed="rId2">
            <a:alphaModFix/>
          </a:blip>
          <a:stretch>
            <a:fillRect/>
          </a:stretch>
        </p:blipFill>
        <p:spPr>
          <a:xfrm>
            <a:off x="8428038" y="4451350"/>
            <a:ext cx="511175" cy="509588"/>
          </a:xfrm>
          <a:prstGeom prst="rect">
            <a:avLst/>
          </a:prstGeom>
          <a:noFill/>
          <a:ln>
            <a:noFill/>
          </a:ln>
        </p:spPr>
      </p:pic>
    </p:spTree>
  </p:cSld>
  <p:clrMap bg1="lt1" tx1="dk1" bg2="lt2" tx2="dk2" accent1="accent1" accent2="accent2" accent3="accent3" accent4="accent4" accent5="accent5" accent6="accent6" hlink="hlink" folHlink="folHlink"/>
  <p:txStyles>
    <p:titleStyle>
      <a:lvl1pPr algn="l" rtl="0" fontAlgn="base">
        <a:lnSpc>
          <a:spcPct val="90000"/>
        </a:lnSpc>
        <a:spcBef>
          <a:spcPct val="0"/>
        </a:spcBef>
        <a:spcAft>
          <a:spcPct val="0"/>
        </a:spcAft>
        <a:defRPr sz="3600" kern="1200">
          <a:solidFill>
            <a:schemeClr val="tx1"/>
          </a:solidFill>
          <a:latin typeface="Calibri" panose="020F0502020204030204" pitchFamily="34" charset="0"/>
          <a:ea typeface="+mj-ea"/>
          <a:cs typeface="Calibri" panose="020F0502020204030204" pitchFamily="34" charset="0"/>
        </a:defRPr>
      </a:lvl1pPr>
      <a:lvl2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fontAlgn="base">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p:titleStyle>
    <p:bodyStyle>
      <a:lvl1pPr marL="228600" indent="-393192" algn="l" rtl="0" fontAlgn="base">
        <a:spcBef>
          <a:spcPts val="520"/>
        </a:spcBef>
        <a:spcAft>
          <a:spcPct val="0"/>
        </a:spcAft>
        <a:buClr>
          <a:srgbClr val="971D20"/>
        </a:buClr>
        <a:buFont typeface="Aptos Display" panose="020B0004020202020204" pitchFamily="34" charset="0"/>
        <a:buAutoNum type="arabicPeriod"/>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fontAlgn="base">
        <a:spcBef>
          <a:spcPts val="400"/>
        </a:spcBef>
        <a:spcAft>
          <a:spcPct val="0"/>
        </a:spcAft>
        <a:buClr>
          <a:schemeClr val="accent1"/>
        </a:buClr>
        <a:buFont typeface="Aptos Display" panose="020B0004020202020204" pitchFamily="34" charset="0"/>
        <a:buAutoNum type="alphaLcPeriod"/>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fontAlgn="base">
        <a:spcBef>
          <a:spcPts val="340"/>
        </a:spcBef>
        <a:spcAft>
          <a:spcPct val="0"/>
        </a:spcAft>
        <a:buClr>
          <a:srgbClr val="E8BF3C"/>
        </a:buClr>
        <a:buFont typeface="Aptos Display" panose="020B0004020202020204" pitchFamily="34" charset="0"/>
        <a:buAutoNum type="romanLcPeriod"/>
        <a:defRPr sz="2600" kern="1200">
          <a:solidFill>
            <a:schemeClr val="tx1"/>
          </a:solidFill>
          <a:latin typeface="Calibri" panose="020F0502020204030204" pitchFamily="34" charset="0"/>
          <a:ea typeface="+mn-ea"/>
          <a:cs typeface="Calibri" panose="020F0502020204030204" pitchFamily="34" charset="0"/>
        </a:defRPr>
      </a:lvl3pPr>
      <a:lvl4pPr marL="1828800" indent="-319088" algn="l" rtl="0" fontAlgn="base">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fontAlgn="base">
        <a:spcBef>
          <a:spcPts val="270"/>
        </a:spcBef>
        <a:spcAft>
          <a:spcPct val="0"/>
        </a:spcAft>
        <a:buClr>
          <a:schemeClr val="accent1"/>
        </a:buClr>
        <a:buSzPct val="75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tinyurl.com/4fk76kx2"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ideo" Target="https://www.youtube.com/embed/gdDPRG5Necw?feature=oembed" TargetMode="External"/><Relationship Id="rId5" Type="http://schemas.openxmlformats.org/officeDocument/2006/relationships/image" Target="../media/image10.jpeg"/><Relationship Id="rId4" Type="http://schemas.openxmlformats.org/officeDocument/2006/relationships/hyperlink" Target="https://www.youtube.com/watch?v=gdDPRG5Nec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05593-3EA8-FF71-0D60-71D6C7B096DC}"/>
              </a:ext>
            </a:extLst>
          </p:cNvPr>
          <p:cNvSpPr>
            <a:spLocks noGrp="1"/>
          </p:cNvSpPr>
          <p:nvPr>
            <p:ph type="title"/>
          </p:nvPr>
        </p:nvSpPr>
        <p:spPr>
          <a:xfrm>
            <a:off x="628650" y="-74320"/>
            <a:ext cx="7886700" cy="993775"/>
          </a:xfrm>
        </p:spPr>
        <p:txBody>
          <a:bodyPr/>
          <a:lstStyle/>
          <a:p>
            <a:r>
              <a:rPr lang="en-US" sz="2800" dirty="0"/>
              <a:t>The Framework of Applied Educational Neuroscience</a:t>
            </a:r>
          </a:p>
        </p:txBody>
      </p:sp>
      <p:graphicFrame>
        <p:nvGraphicFramePr>
          <p:cNvPr id="6" name="Google Shape;131;p10">
            <a:extLst>
              <a:ext uri="{FF2B5EF4-FFF2-40B4-BE49-F238E27FC236}">
                <a16:creationId xmlns:a16="http://schemas.microsoft.com/office/drawing/2014/main" id="{023E24B4-B35D-8FE2-564D-C3ADECAC489D}"/>
              </a:ext>
            </a:extLst>
          </p:cNvPr>
          <p:cNvGraphicFramePr/>
          <p:nvPr>
            <p:extLst>
              <p:ext uri="{D42A27DB-BD31-4B8C-83A1-F6EECF244321}">
                <p14:modId xmlns:p14="http://schemas.microsoft.com/office/powerpoint/2010/main" val="1080248231"/>
              </p:ext>
            </p:extLst>
          </p:nvPr>
        </p:nvGraphicFramePr>
        <p:xfrm>
          <a:off x="765585" y="959635"/>
          <a:ext cx="7519412" cy="3744522"/>
        </p:xfrm>
        <a:graphic>
          <a:graphicData uri="http://schemas.openxmlformats.org/drawingml/2006/table">
            <a:tbl>
              <a:tblPr>
                <a:noFill/>
              </a:tblPr>
              <a:tblGrid>
                <a:gridCol w="3722563">
                  <a:extLst>
                    <a:ext uri="{9D8B030D-6E8A-4147-A177-3AD203B41FA5}">
                      <a16:colId xmlns:a16="http://schemas.microsoft.com/office/drawing/2014/main" val="20000"/>
                    </a:ext>
                  </a:extLst>
                </a:gridCol>
                <a:gridCol w="3796849">
                  <a:extLst>
                    <a:ext uri="{9D8B030D-6E8A-4147-A177-3AD203B41FA5}">
                      <a16:colId xmlns:a16="http://schemas.microsoft.com/office/drawing/2014/main" val="20001"/>
                    </a:ext>
                  </a:extLst>
                </a:gridCol>
              </a:tblGrid>
              <a:tr h="1872261">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Educator Brain State</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800" dirty="0">
                          <a:latin typeface="Calibri"/>
                          <a:ea typeface="Calibri"/>
                          <a:cs typeface="Calibri"/>
                          <a:sym typeface="Calibri"/>
                        </a:rPr>
                        <a:t>...</a:t>
                      </a:r>
                      <a:endParaRPr sz="1400" u="none" strike="noStrike" cap="none" dirty="0">
                        <a:latin typeface="Calibri"/>
                        <a:ea typeface="Calibri"/>
                        <a:cs typeface="Calibri"/>
                        <a:sym typeface="Calibri"/>
                      </a:endParaRPr>
                    </a:p>
                  </a:txBody>
                  <a:tcPr marL="94028" marR="94028" marT="94028" marB="94028"/>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Co-Regulation</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extLst>
                  <a:ext uri="{0D108BD9-81ED-4DB2-BD59-A6C34878D82A}">
                    <a16:rowId xmlns:a16="http://schemas.microsoft.com/office/drawing/2014/main" val="10000"/>
                  </a:ext>
                </a:extLst>
              </a:tr>
              <a:tr h="1872261">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Attachment/Touch Points</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tc>
                  <a:txBody>
                    <a:bodyPr/>
                    <a:lstStyle/>
                    <a:p>
                      <a:pPr marL="0" marR="0" lvl="0" indent="0" algn="l" rtl="0">
                        <a:lnSpc>
                          <a:spcPct val="100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Teaching Neuroanatomy</a:t>
                      </a:r>
                      <a:endParaRPr sz="1400" b="1" u="none" strike="noStrike" cap="none" dirty="0">
                        <a:latin typeface="Calibri"/>
                        <a:ea typeface="Calibri"/>
                        <a:cs typeface="Calibri"/>
                        <a:sym typeface="Calibri"/>
                      </a:endParaRPr>
                    </a:p>
                    <a:p>
                      <a:pPr marL="457200" marR="0" lvl="0" indent="-317500" algn="l" rtl="0">
                        <a:lnSpc>
                          <a:spcPct val="100000"/>
                        </a:lnSpc>
                        <a:spcBef>
                          <a:spcPts val="0"/>
                        </a:spcBef>
                        <a:spcAft>
                          <a:spcPts val="0"/>
                        </a:spcAft>
                        <a:buClr>
                          <a:srgbClr val="980000"/>
                        </a:buClr>
                        <a:buSzPts val="1400"/>
                        <a:buFont typeface="Arial"/>
                        <a:buChar char="●"/>
                      </a:pPr>
                      <a:r>
                        <a:rPr lang="en-US" sz="1400" u="none" strike="noStrike" cap="none" dirty="0">
                          <a:solidFill>
                            <a:schemeClr val="dk1"/>
                          </a:solidFill>
                          <a:latin typeface="Calibri"/>
                          <a:ea typeface="Calibri"/>
                          <a:cs typeface="Calibri"/>
                          <a:sym typeface="Calibri"/>
                        </a:rPr>
                        <a:t>...</a:t>
                      </a:r>
                      <a:endParaRPr sz="140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endParaRPr sz="1400" b="1" u="none" strike="noStrike" cap="none" dirty="0">
                        <a:latin typeface="Calibri"/>
                        <a:ea typeface="Calibri"/>
                        <a:cs typeface="Calibri"/>
                        <a:sym typeface="Calibri"/>
                      </a:endParaRPr>
                    </a:p>
                  </a:txBody>
                  <a:tcPr marL="94028" marR="94028" marT="94028" marB="94028"/>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64689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E8509-2CFC-A320-167B-E0046E8B24AA}"/>
            </a:ext>
          </a:extLst>
        </p:cNvPr>
        <p:cNvGrpSpPr/>
        <p:nvPr/>
      </p:nvGrpSpPr>
      <p:grpSpPr>
        <a:xfrm>
          <a:off x="0" y="0"/>
          <a:ext cx="0" cy="0"/>
          <a:chOff x="0" y="0"/>
          <a:chExt cx="0" cy="0"/>
        </a:xfrm>
      </p:grpSpPr>
      <p:sp>
        <p:nvSpPr>
          <p:cNvPr id="5" name="Title 1">
            <a:extLst>
              <a:ext uri="{FF2B5EF4-FFF2-40B4-BE49-F238E27FC236}">
                <a16:creationId xmlns:a16="http://schemas.microsoft.com/office/drawing/2014/main" id="{64B34512-39A1-3E39-C48C-9C54919516A4}"/>
              </a:ext>
            </a:extLst>
          </p:cNvPr>
          <p:cNvSpPr txBox="1">
            <a:spLocks/>
          </p:cNvSpPr>
          <p:nvPr/>
        </p:nvSpPr>
        <p:spPr bwMode="auto">
          <a:xfrm>
            <a:off x="567798" y="717837"/>
            <a:ext cx="788670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b" anchorCtr="0" compatLnSpc="1">
            <a:prstTxWarp prst="textNoShape">
              <a:avLst/>
            </a:prstTxWarp>
            <a:normAutofit lnSpcReduction="10000"/>
          </a:bodyPr>
          <a:lstStyle>
            <a:lvl1pPr algn="l" rtl="0" eaLnBrk="1" fontAlgn="base" hangingPunct="1">
              <a:lnSpc>
                <a:spcPct val="90000"/>
              </a:lnSpc>
              <a:spcBef>
                <a:spcPct val="0"/>
              </a:spcBef>
              <a:spcAft>
                <a:spcPct val="0"/>
              </a:spcAft>
              <a:defRPr sz="3600" kern="1200">
                <a:solidFill>
                  <a:schemeClr val="accent3"/>
                </a:solidFill>
                <a:latin typeface="Calibri" panose="020F0502020204030204" pitchFamily="34" charset="0"/>
                <a:ea typeface="+mj-ea"/>
                <a:cs typeface="Calibri" panose="020F0502020204030204" pitchFamily="34" charset="0"/>
              </a:defRPr>
            </a:lvl1pPr>
            <a:lvl2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2pPr>
            <a:lvl3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3pPr>
            <a:lvl4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4pPr>
            <a:lvl5pPr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5pPr>
            <a:lvl6pPr marL="4572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6pPr>
            <a:lvl7pPr marL="9144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7pPr>
            <a:lvl8pPr marL="13716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8pPr>
            <a:lvl9pPr marL="1828800" algn="l" rtl="0" eaLnBrk="1" fontAlgn="base" hangingPunct="1">
              <a:lnSpc>
                <a:spcPct val="90000"/>
              </a:lnSpc>
              <a:spcBef>
                <a:spcPct val="0"/>
              </a:spcBef>
              <a:spcAft>
                <a:spcPct val="0"/>
              </a:spcAft>
              <a:defRPr sz="3600">
                <a:solidFill>
                  <a:schemeClr val="tx1"/>
                </a:solidFill>
                <a:latin typeface="Calibri" panose="020F0502020204030204" pitchFamily="34" charset="0"/>
                <a:cs typeface="Calibri" panose="020F0502020204030204" pitchFamily="34" charset="0"/>
              </a:defRPr>
            </a:lvl9pPr>
          </a:lstStyle>
          <a:p>
            <a:pPr algn="ctr" fontAlgn="auto">
              <a:spcAft>
                <a:spcPts val="0"/>
              </a:spcAft>
              <a:defRPr/>
            </a:pPr>
            <a:r>
              <a:rPr lang="en-US" dirty="0"/>
              <a:t>How will you support student well-being in your classroom?</a:t>
            </a:r>
          </a:p>
        </p:txBody>
      </p:sp>
      <p:sp>
        <p:nvSpPr>
          <p:cNvPr id="25602" name="Content Placeholder 2">
            <a:extLst>
              <a:ext uri="{FF2B5EF4-FFF2-40B4-BE49-F238E27FC236}">
                <a16:creationId xmlns:a16="http://schemas.microsoft.com/office/drawing/2014/main" id="{6989AD35-CC31-41C0-F580-AF6F5838F103}"/>
              </a:ext>
            </a:extLst>
          </p:cNvPr>
          <p:cNvSpPr>
            <a:spLocks noGrp="1" noChangeArrowheads="1"/>
          </p:cNvSpPr>
          <p:nvPr>
            <p:ph idx="4294967295"/>
          </p:nvPr>
        </p:nvSpPr>
        <p:spPr>
          <a:xfrm>
            <a:off x="1785819" y="1835292"/>
            <a:ext cx="5572361" cy="1069464"/>
          </a:xfrm>
        </p:spPr>
        <p:txBody>
          <a:bodyPr/>
          <a:lstStyle/>
          <a:p>
            <a:pPr marL="64008" indent="0" algn="ctr">
              <a:buNone/>
            </a:pPr>
            <a:r>
              <a:rPr lang="en-US" altLang="en-US" dirty="0"/>
              <a:t>Make a plan using the prompts in your Participant Notebook. </a:t>
            </a:r>
          </a:p>
        </p:txBody>
      </p:sp>
    </p:spTree>
    <p:extLst>
      <p:ext uri="{BB962C8B-B14F-4D97-AF65-F5344CB8AC3E}">
        <p14:creationId xmlns:p14="http://schemas.microsoft.com/office/powerpoint/2010/main" val="3134283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D39454A6-31F6-9DC3-BE75-39D080090E23}"/>
              </a:ext>
            </a:extLst>
          </p:cNvPr>
          <p:cNvSpPr>
            <a:spLocks noGrp="1" noChangeArrowheads="1"/>
          </p:cNvSpPr>
          <p:nvPr>
            <p:ph type="title"/>
          </p:nvPr>
        </p:nvSpPr>
        <p:spPr>
          <a:xfrm>
            <a:off x="623888" y="1927141"/>
            <a:ext cx="7886700" cy="2139950"/>
          </a:xfrm>
        </p:spPr>
        <p:txBody>
          <a:bodyPr>
            <a:noAutofit/>
          </a:bodyPr>
          <a:lstStyle/>
          <a:p>
            <a:r>
              <a:rPr lang="en-US" dirty="0"/>
              <a:t>A Classroom Framework </a:t>
            </a:r>
            <a:br>
              <a:rPr lang="en-US" dirty="0"/>
            </a:br>
            <a:r>
              <a:rPr lang="en-US" dirty="0"/>
              <a:t>For Supporting </a:t>
            </a:r>
            <a:br>
              <a:rPr lang="en-US" dirty="0"/>
            </a:br>
            <a:r>
              <a:rPr lang="en-US" dirty="0"/>
              <a:t>Student Well-being</a:t>
            </a: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7A133F9F-8BD4-BFCE-947E-74745460EF13}"/>
              </a:ext>
            </a:extLst>
          </p:cNvPr>
          <p:cNvSpPr>
            <a:spLocks noGrp="1" noChangeArrowheads="1"/>
          </p:cNvSpPr>
          <p:nvPr>
            <p:ph type="title"/>
          </p:nvPr>
        </p:nvSpPr>
        <p:spPr>
          <a:xfrm>
            <a:off x="623888" y="75723"/>
            <a:ext cx="7886700" cy="2139950"/>
          </a:xfrm>
        </p:spPr>
        <p:txBody>
          <a:bodyPr/>
          <a:lstStyle/>
          <a:p>
            <a:r>
              <a:rPr lang="en-US" altLang="en-US" dirty="0"/>
              <a:t>Essential Question</a:t>
            </a:r>
          </a:p>
        </p:txBody>
      </p:sp>
      <p:sp>
        <p:nvSpPr>
          <p:cNvPr id="5" name="Text Placeholder 4">
            <a:extLst>
              <a:ext uri="{FF2B5EF4-FFF2-40B4-BE49-F238E27FC236}">
                <a16:creationId xmlns:a16="http://schemas.microsoft.com/office/drawing/2014/main" id="{4928C0DD-EBA7-945F-414B-0577DA3BB329}"/>
              </a:ext>
            </a:extLst>
          </p:cNvPr>
          <p:cNvSpPr>
            <a:spLocks noGrp="1"/>
          </p:cNvSpPr>
          <p:nvPr>
            <p:ph type="body" sz="quarter" idx="10"/>
          </p:nvPr>
        </p:nvSpPr>
        <p:spPr>
          <a:xfrm>
            <a:off x="623888" y="2323623"/>
            <a:ext cx="7885112" cy="1397000"/>
          </a:xfrm>
        </p:spPr>
        <p:txBody>
          <a:bodyPr rtlCol="0">
            <a:noAutofit/>
          </a:bodyPr>
          <a:lstStyle/>
          <a:p>
            <a:pPr marL="0" indent="0" fontAlgn="auto">
              <a:spcAft>
                <a:spcPts val="0"/>
              </a:spcAft>
              <a:buNone/>
              <a:defRPr/>
            </a:pPr>
            <a:r>
              <a:rPr lang="en-US" dirty="0"/>
              <a:t>What are the benefits of students’ feeling safe in </a:t>
            </a:r>
            <a:br>
              <a:rPr lang="en-US" dirty="0"/>
            </a:br>
            <a:r>
              <a:rPr lang="en-US" dirty="0"/>
              <a:t>the classroom?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FC0FF-3940-B2B3-C7B9-774CF3BA370E}"/>
            </a:ext>
          </a:extLst>
        </p:cNvPr>
        <p:cNvGrpSpPr/>
        <p:nvPr/>
      </p:nvGrpSpPr>
      <p:grpSpPr>
        <a:xfrm>
          <a:off x="0" y="0"/>
          <a:ext cx="0" cy="0"/>
          <a:chOff x="0" y="0"/>
          <a:chExt cx="0" cy="0"/>
        </a:xfrm>
      </p:grpSpPr>
      <p:sp>
        <p:nvSpPr>
          <p:cNvPr id="24577" name="Title 3">
            <a:extLst>
              <a:ext uri="{FF2B5EF4-FFF2-40B4-BE49-F238E27FC236}">
                <a16:creationId xmlns:a16="http://schemas.microsoft.com/office/drawing/2014/main" id="{52BBE1F2-FC0C-1E69-2116-5BA39B5CB89B}"/>
              </a:ext>
            </a:extLst>
          </p:cNvPr>
          <p:cNvSpPr>
            <a:spLocks noGrp="1" noChangeArrowheads="1"/>
          </p:cNvSpPr>
          <p:nvPr>
            <p:ph type="title"/>
          </p:nvPr>
        </p:nvSpPr>
        <p:spPr>
          <a:xfrm>
            <a:off x="623888" y="75723"/>
            <a:ext cx="7886700" cy="2139950"/>
          </a:xfrm>
        </p:spPr>
        <p:txBody>
          <a:bodyPr/>
          <a:lstStyle/>
          <a:p>
            <a:r>
              <a:rPr lang="en-US" altLang="en-US" dirty="0"/>
              <a:t>Learning Objectives</a:t>
            </a:r>
          </a:p>
        </p:txBody>
      </p:sp>
      <p:sp>
        <p:nvSpPr>
          <p:cNvPr id="5" name="Text Placeholder 4">
            <a:extLst>
              <a:ext uri="{FF2B5EF4-FFF2-40B4-BE49-F238E27FC236}">
                <a16:creationId xmlns:a16="http://schemas.microsoft.com/office/drawing/2014/main" id="{475A8131-1E44-7CED-A4CC-B750E4E192E6}"/>
              </a:ext>
            </a:extLst>
          </p:cNvPr>
          <p:cNvSpPr>
            <a:spLocks noGrp="1"/>
          </p:cNvSpPr>
          <p:nvPr>
            <p:ph type="body" sz="quarter" idx="10"/>
          </p:nvPr>
        </p:nvSpPr>
        <p:spPr>
          <a:xfrm>
            <a:off x="623888" y="2323623"/>
            <a:ext cx="7885112" cy="1397000"/>
          </a:xfrm>
        </p:spPr>
        <p:txBody>
          <a:bodyPr rtlCol="0">
            <a:noAutofit/>
          </a:bodyPr>
          <a:lstStyle/>
          <a:p>
            <a:pPr fontAlgn="auto">
              <a:spcAft>
                <a:spcPts val="0"/>
              </a:spcAft>
              <a:buFont typeface="Arial" panose="020B0604020202020204" pitchFamily="34" charset="0"/>
              <a:buChar char="•"/>
              <a:defRPr/>
            </a:pPr>
            <a:r>
              <a:rPr lang="en-US" dirty="0"/>
              <a:t>Analyze how the teaching Applied Educational Neuroscience framework can transform practice into more trauma-informed classroom strategies.</a:t>
            </a:r>
          </a:p>
          <a:p>
            <a:pPr fontAlgn="auto">
              <a:spcAft>
                <a:spcPts val="0"/>
              </a:spcAft>
              <a:buFont typeface="Arial" panose="020B0604020202020204" pitchFamily="34" charset="0"/>
              <a:buChar char="•"/>
              <a:defRPr/>
            </a:pPr>
            <a:r>
              <a:rPr lang="en-US" dirty="0"/>
              <a:t>Reflect on how to integrate the framework into the classroom.</a:t>
            </a:r>
          </a:p>
          <a:p>
            <a:pPr marL="457200" indent="-457200" fontAlgn="auto">
              <a:spcAft>
                <a:spcPts val="0"/>
              </a:spcAft>
              <a:defRPr/>
            </a:pPr>
            <a:endParaRPr lang="en-US" dirty="0"/>
          </a:p>
        </p:txBody>
      </p:sp>
    </p:spTree>
    <p:extLst>
      <p:ext uri="{BB962C8B-B14F-4D97-AF65-F5344CB8AC3E}">
        <p14:creationId xmlns:p14="http://schemas.microsoft.com/office/powerpoint/2010/main" val="719724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EBE0C-20DB-C4A1-F8EE-4429A3EFD5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75A299-B817-7E4E-CA7F-28A152E4D4E8}"/>
              </a:ext>
            </a:extLst>
          </p:cNvPr>
          <p:cNvSpPr>
            <a:spLocks noGrp="1"/>
          </p:cNvSpPr>
          <p:nvPr>
            <p:ph type="title"/>
          </p:nvPr>
        </p:nvSpPr>
        <p:spPr/>
        <p:txBody>
          <a:bodyPr rtlCol="0">
            <a:normAutofit/>
          </a:bodyPr>
          <a:lstStyle/>
          <a:p>
            <a:pPr fontAlgn="auto">
              <a:spcAft>
                <a:spcPts val="0"/>
              </a:spcAft>
              <a:defRPr/>
            </a:pPr>
            <a:r>
              <a:rPr lang="en-US" dirty="0"/>
              <a:t>Student Safety Reflection and Discussion</a:t>
            </a:r>
          </a:p>
        </p:txBody>
      </p:sp>
      <p:sp>
        <p:nvSpPr>
          <p:cNvPr id="25602" name="Content Placeholder 2">
            <a:extLst>
              <a:ext uri="{FF2B5EF4-FFF2-40B4-BE49-F238E27FC236}">
                <a16:creationId xmlns:a16="http://schemas.microsoft.com/office/drawing/2014/main" id="{7042C25E-C3E0-2AFE-ED5D-B87BB5388983}"/>
              </a:ext>
            </a:extLst>
          </p:cNvPr>
          <p:cNvSpPr>
            <a:spLocks noGrp="1" noChangeArrowheads="1"/>
          </p:cNvSpPr>
          <p:nvPr>
            <p:ph idx="4294967295"/>
          </p:nvPr>
        </p:nvSpPr>
        <p:spPr>
          <a:xfrm>
            <a:off x="628650" y="1370013"/>
            <a:ext cx="4198607" cy="3262312"/>
          </a:xfrm>
        </p:spPr>
        <p:txBody>
          <a:bodyPr/>
          <a:lstStyle/>
          <a:p>
            <a:pPr marL="64008" indent="0">
              <a:buNone/>
            </a:pPr>
            <a:r>
              <a:rPr lang="en-US" altLang="en-US" dirty="0"/>
              <a:t>Visit the four posters and answers each of the questions on one of the provided sticky notes.</a:t>
            </a:r>
          </a:p>
        </p:txBody>
      </p:sp>
      <p:sp>
        <p:nvSpPr>
          <p:cNvPr id="3" name="Google Shape;96;p5">
            <a:extLst>
              <a:ext uri="{FF2B5EF4-FFF2-40B4-BE49-F238E27FC236}">
                <a16:creationId xmlns:a16="http://schemas.microsoft.com/office/drawing/2014/main" id="{3700FBAB-7489-B3A3-9063-C79B3CB695A7}"/>
              </a:ext>
            </a:extLst>
          </p:cNvPr>
          <p:cNvSpPr txBox="1"/>
          <p:nvPr/>
        </p:nvSpPr>
        <p:spPr>
          <a:xfrm rot="-272529">
            <a:off x="4632068" y="1987080"/>
            <a:ext cx="2043674" cy="1598056"/>
          </a:xfrm>
          <a:prstGeom prst="rect">
            <a:avLst/>
          </a:prstGeom>
          <a:solidFill>
            <a:srgbClr val="FFF2CC"/>
          </a:solidFill>
          <a:ln>
            <a:noFill/>
          </a:ln>
          <a:effectLst>
            <a:outerShdw blurRad="57150" dist="19050" dir="5400000" algn="bl" rotWithShape="0">
              <a:srgbClr val="000000">
                <a:alpha val="49803"/>
              </a:srgbClr>
            </a:outerShdw>
          </a:effectLst>
        </p:spPr>
        <p:txBody>
          <a:bodyPr spcFirstLastPara="1" wrap="square" lIns="45700" tIns="45700" rIns="45700" bIns="45700" anchor="t" anchorCtr="0">
            <a:noAutofit/>
          </a:bodyPr>
          <a:lstStyle/>
          <a:p>
            <a:pPr marL="0" marR="0" lvl="0" indent="0" algn="l" rtl="0">
              <a:lnSpc>
                <a:spcPct val="100000"/>
              </a:lnSpc>
              <a:spcBef>
                <a:spcPts val="520"/>
              </a:spcBef>
              <a:spcAft>
                <a:spcPts val="0"/>
              </a:spcAft>
              <a:buClr>
                <a:srgbClr val="000000"/>
              </a:buClr>
              <a:buSzPts val="1000"/>
              <a:buFont typeface="Arial"/>
              <a:buNone/>
            </a:pPr>
            <a:endParaRPr sz="1000" b="0" i="0" u="none" strike="noStrike" cap="none">
              <a:solidFill>
                <a:srgbClr val="434343"/>
              </a:solidFill>
              <a:latin typeface="Calibri"/>
              <a:ea typeface="Calibri"/>
              <a:cs typeface="Calibri"/>
              <a:sym typeface="Calibri"/>
            </a:endParaRPr>
          </a:p>
        </p:txBody>
      </p:sp>
      <p:sp>
        <p:nvSpPr>
          <p:cNvPr id="4" name="Google Shape;97;p5">
            <a:extLst>
              <a:ext uri="{FF2B5EF4-FFF2-40B4-BE49-F238E27FC236}">
                <a16:creationId xmlns:a16="http://schemas.microsoft.com/office/drawing/2014/main" id="{CDD11184-156E-9F92-4237-B3DCF24AD48D}"/>
              </a:ext>
            </a:extLst>
          </p:cNvPr>
          <p:cNvSpPr txBox="1"/>
          <p:nvPr/>
        </p:nvSpPr>
        <p:spPr>
          <a:xfrm rot="809346">
            <a:off x="6446622" y="1572958"/>
            <a:ext cx="1925243" cy="1565800"/>
          </a:xfrm>
          <a:prstGeom prst="rect">
            <a:avLst/>
          </a:prstGeom>
          <a:solidFill>
            <a:srgbClr val="FFF2CC"/>
          </a:solidFill>
          <a:ln>
            <a:noFill/>
          </a:ln>
          <a:effectLst>
            <a:outerShdw blurRad="57150" dist="19050" dir="5400000" algn="bl" rotWithShape="0">
              <a:srgbClr val="000000">
                <a:alpha val="49803"/>
              </a:srgbClr>
            </a:outerShdw>
          </a:effectLst>
        </p:spPr>
        <p:txBody>
          <a:bodyPr spcFirstLastPara="1" wrap="square" lIns="45700" tIns="45700" rIns="45700" bIns="45700" anchor="t" anchorCtr="0">
            <a:noAutofit/>
          </a:bodyPr>
          <a:lstStyle/>
          <a:p>
            <a:pPr marL="0" marR="0" lvl="0" indent="0" algn="l" rtl="0">
              <a:lnSpc>
                <a:spcPct val="100000"/>
              </a:lnSpc>
              <a:spcBef>
                <a:spcPts val="520"/>
              </a:spcBef>
              <a:spcAft>
                <a:spcPts val="0"/>
              </a:spcAft>
              <a:buClr>
                <a:srgbClr val="000000"/>
              </a:buClr>
              <a:buSzPts val="1000"/>
              <a:buFont typeface="Arial"/>
              <a:buNone/>
            </a:pPr>
            <a:endParaRPr sz="1000" b="0" i="0" u="none" strike="noStrike" cap="none" dirty="0">
              <a:solidFill>
                <a:srgbClr val="434343"/>
              </a:solidFill>
              <a:latin typeface="Calibri"/>
              <a:ea typeface="Calibri"/>
              <a:cs typeface="Calibri"/>
              <a:sym typeface="Calibri"/>
            </a:endParaRPr>
          </a:p>
        </p:txBody>
      </p:sp>
    </p:spTree>
    <p:extLst>
      <p:ext uri="{BB962C8B-B14F-4D97-AF65-F5344CB8AC3E}">
        <p14:creationId xmlns:p14="http://schemas.microsoft.com/office/powerpoint/2010/main" val="394589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11CD8-D9BB-BC4B-FD94-B6149C8A5AC7}"/>
              </a:ext>
            </a:extLst>
          </p:cNvPr>
          <p:cNvSpPr>
            <a:spLocks noGrp="1"/>
          </p:cNvSpPr>
          <p:nvPr>
            <p:ph type="title"/>
          </p:nvPr>
        </p:nvSpPr>
        <p:spPr/>
        <p:txBody>
          <a:bodyPr rtlCol="0">
            <a:normAutofit/>
          </a:bodyPr>
          <a:lstStyle/>
          <a:p>
            <a:pPr fontAlgn="auto">
              <a:spcAft>
                <a:spcPts val="0"/>
              </a:spcAft>
              <a:defRPr/>
            </a:pPr>
            <a:r>
              <a:rPr lang="en-US" dirty="0"/>
              <a:t>Participant Notebook</a:t>
            </a:r>
          </a:p>
        </p:txBody>
      </p:sp>
      <p:sp>
        <p:nvSpPr>
          <p:cNvPr id="25602" name="Content Placeholder 2">
            <a:extLst>
              <a:ext uri="{FF2B5EF4-FFF2-40B4-BE49-F238E27FC236}">
                <a16:creationId xmlns:a16="http://schemas.microsoft.com/office/drawing/2014/main" id="{67D3FB85-4C05-9AF8-0E54-BE7EB078D8F0}"/>
              </a:ext>
            </a:extLst>
          </p:cNvPr>
          <p:cNvSpPr>
            <a:spLocks noGrp="1" noChangeArrowheads="1"/>
          </p:cNvSpPr>
          <p:nvPr>
            <p:ph idx="4294967295"/>
          </p:nvPr>
        </p:nvSpPr>
        <p:spPr>
          <a:xfrm>
            <a:off x="628649" y="1370013"/>
            <a:ext cx="4486689" cy="3262312"/>
          </a:xfrm>
        </p:spPr>
        <p:txBody>
          <a:bodyPr/>
          <a:lstStyle/>
          <a:p>
            <a:pPr marL="64008" indent="0">
              <a:buNone/>
            </a:pPr>
            <a:r>
              <a:rPr lang="en-US" sz="2800" u="sng" dirty="0">
                <a:solidFill>
                  <a:schemeClr val="hlink"/>
                </a:solidFill>
                <a:hlinkClick r:id="rId3"/>
              </a:rPr>
              <a:t>https://tinyurl.com/4fk76kx2</a:t>
            </a:r>
            <a:endParaRPr lang="en-US" sz="2800" u="sng" dirty="0">
              <a:solidFill>
                <a:schemeClr val="hlink"/>
              </a:solidFill>
            </a:endParaRPr>
          </a:p>
          <a:p>
            <a:pPr marL="64008" indent="0">
              <a:buNone/>
            </a:pPr>
            <a:r>
              <a:rPr lang="en-US" altLang="en-US" dirty="0"/>
              <a:t>Browse the resources in </a:t>
            </a:r>
            <a:br>
              <a:rPr lang="en-US" altLang="en-US" dirty="0"/>
            </a:br>
            <a:r>
              <a:rPr lang="en-US" altLang="en-US" dirty="0"/>
              <a:t>the table.</a:t>
            </a:r>
          </a:p>
          <a:p>
            <a:pPr marL="578358" indent="-514350">
              <a:buFont typeface="+mj-lt"/>
              <a:buAutoNum type="arabicPeriod"/>
            </a:pPr>
            <a:r>
              <a:rPr lang="en-US" altLang="en-US" dirty="0"/>
              <a:t>Take notes.</a:t>
            </a:r>
          </a:p>
          <a:p>
            <a:pPr marL="578358" indent="-514350">
              <a:buFont typeface="+mj-lt"/>
              <a:buAutoNum type="arabicPeriod"/>
            </a:pPr>
            <a:r>
              <a:rPr lang="en-US" altLang="en-US" dirty="0"/>
              <a:t>Share your discoveries with the group. </a:t>
            </a:r>
          </a:p>
        </p:txBody>
      </p:sp>
      <p:pic>
        <p:nvPicPr>
          <p:cNvPr id="4" name="Google Shape;105;p6">
            <a:extLst>
              <a:ext uri="{FF2B5EF4-FFF2-40B4-BE49-F238E27FC236}">
                <a16:creationId xmlns:a16="http://schemas.microsoft.com/office/drawing/2014/main" id="{BD884F56-DB91-8DC6-226A-ADE176B5D5D2}"/>
              </a:ext>
            </a:extLst>
          </p:cNvPr>
          <p:cNvPicPr preferRelativeResize="0"/>
          <p:nvPr/>
        </p:nvPicPr>
        <p:blipFill rotWithShape="1">
          <a:blip r:embed="rId4">
            <a:alphaModFix/>
          </a:blip>
          <a:srcRect/>
          <a:stretch/>
        </p:blipFill>
        <p:spPr>
          <a:xfrm>
            <a:off x="5105361" y="1345095"/>
            <a:ext cx="3880738" cy="2769705"/>
          </a:xfrm>
          <a:prstGeom prst="rect">
            <a:avLst/>
          </a:prstGeom>
          <a:noFill/>
          <a:ln>
            <a:noFill/>
          </a:ln>
          <a:effectLst>
            <a:outerShdw blurRad="57150" dist="19050" dir="5400000" algn="bl" rotWithShape="0">
              <a:srgbClr val="000000">
                <a:alpha val="49803"/>
              </a:srgbClr>
            </a:outerShdw>
          </a:effectLst>
        </p:spPr>
      </p:pic>
      <p:pic>
        <p:nvPicPr>
          <p:cNvPr id="5" name="Picture 4">
            <a:extLst>
              <a:ext uri="{FF2B5EF4-FFF2-40B4-BE49-F238E27FC236}">
                <a16:creationId xmlns:a16="http://schemas.microsoft.com/office/drawing/2014/main" id="{C3282C0D-27A8-3FDB-8F23-A453E6F36DAA}"/>
              </a:ext>
            </a:extLst>
          </p:cNvPr>
          <p:cNvPicPr>
            <a:picLocks noChangeAspect="1"/>
          </p:cNvPicPr>
          <p:nvPr/>
        </p:nvPicPr>
        <p:blipFill>
          <a:blip r:embed="rId5"/>
          <a:stretch>
            <a:fillRect/>
          </a:stretch>
        </p:blipFill>
        <p:spPr>
          <a:xfrm>
            <a:off x="5115338" y="1421322"/>
            <a:ext cx="3854946" cy="246599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33BAE-1DF4-B7E6-7446-204B8152F7AE}"/>
              </a:ext>
            </a:extLst>
          </p:cNvPr>
          <p:cNvSpPr>
            <a:spLocks noGrp="1"/>
          </p:cNvSpPr>
          <p:nvPr>
            <p:ph type="title"/>
          </p:nvPr>
        </p:nvSpPr>
        <p:spPr/>
        <p:txBody>
          <a:bodyPr rtlCol="0">
            <a:normAutofit/>
          </a:bodyPr>
          <a:lstStyle/>
          <a:p>
            <a:pPr fontAlgn="auto">
              <a:spcAft>
                <a:spcPts val="0"/>
              </a:spcAft>
              <a:defRPr/>
            </a:pPr>
            <a:r>
              <a:rPr lang="en-US" dirty="0"/>
              <a:t>Share Out </a:t>
            </a:r>
          </a:p>
        </p:txBody>
      </p:sp>
      <p:pic>
        <p:nvPicPr>
          <p:cNvPr id="4" name="Google Shape;110;p7">
            <a:extLst>
              <a:ext uri="{FF2B5EF4-FFF2-40B4-BE49-F238E27FC236}">
                <a16:creationId xmlns:a16="http://schemas.microsoft.com/office/drawing/2014/main" id="{3F3AF23B-29AB-88EE-65BD-D3FDDE498EBE}"/>
              </a:ext>
            </a:extLst>
          </p:cNvPr>
          <p:cNvPicPr preferRelativeResize="0"/>
          <p:nvPr/>
        </p:nvPicPr>
        <p:blipFill rotWithShape="1">
          <a:blip r:embed="rId2">
            <a:alphaModFix/>
          </a:blip>
          <a:srcRect/>
          <a:stretch/>
        </p:blipFill>
        <p:spPr>
          <a:xfrm>
            <a:off x="710021" y="1268413"/>
            <a:ext cx="4832406" cy="3448915"/>
          </a:xfrm>
          <a:prstGeom prst="rect">
            <a:avLst/>
          </a:prstGeom>
          <a:noFill/>
          <a:ln>
            <a:noFill/>
          </a:ln>
          <a:effectLst>
            <a:outerShdw blurRad="57150" dist="19050" dir="5400000" algn="bl" rotWithShape="0">
              <a:srgbClr val="000000">
                <a:alpha val="49803"/>
              </a:srgbClr>
            </a:outerShdw>
          </a:effectLst>
        </p:spPr>
      </p:pic>
      <p:sp>
        <p:nvSpPr>
          <p:cNvPr id="5" name="Google Shape;112;p7">
            <a:extLst>
              <a:ext uri="{FF2B5EF4-FFF2-40B4-BE49-F238E27FC236}">
                <a16:creationId xmlns:a16="http://schemas.microsoft.com/office/drawing/2014/main" id="{B9E6BA49-3738-8D33-D15B-2F50DC99FA5B}"/>
              </a:ext>
            </a:extLst>
          </p:cNvPr>
          <p:cNvSpPr txBox="1">
            <a:spLocks/>
          </p:cNvSpPr>
          <p:nvPr/>
        </p:nvSpPr>
        <p:spPr>
          <a:xfrm>
            <a:off x="5753687" y="1586468"/>
            <a:ext cx="2811948" cy="2103443"/>
          </a:xfrm>
          <a:prstGeom prst="rect">
            <a:avLst/>
          </a:prstGeom>
          <a:solidFill>
            <a:srgbClr val="980000"/>
          </a:solidFill>
          <a:ln>
            <a:noFill/>
          </a:ln>
        </p:spPr>
        <p:txBody>
          <a:bodyPr spcFirstLastPara="1" wrap="square" lIns="182875" tIns="0" rIns="182875" bIns="0" anchor="ctr" anchorCtr="0">
            <a:noAutofit/>
          </a:bodyPr>
          <a:lstStyle>
            <a:lvl1pPr marL="457200" indent="-393192" algn="l" rtl="0" eaLnBrk="1" fontAlgn="base" hangingPunct="1">
              <a:spcBef>
                <a:spcPts val="520"/>
              </a:spcBef>
              <a:spcAft>
                <a:spcPct val="0"/>
              </a:spcAft>
              <a:buClr>
                <a:srgbClr val="971D20"/>
              </a:buClr>
              <a:buSzPct val="100000"/>
              <a:buFont typeface="System Font Regular"/>
              <a:buChar char="●"/>
              <a:defRPr sz="2600" kern="1200">
                <a:solidFill>
                  <a:schemeClr val="tx1"/>
                </a:solidFill>
                <a:latin typeface="Calibri" panose="020F0502020204030204" pitchFamily="34" charset="0"/>
                <a:ea typeface="+mn-ea"/>
                <a:cs typeface="Calibri" panose="020F0502020204030204" pitchFamily="34" charset="0"/>
              </a:defRPr>
            </a:lvl1pPr>
            <a:lvl2pPr marL="914400" indent="-356616" algn="l" rtl="0" eaLnBrk="1" fontAlgn="base" hangingPunct="1">
              <a:spcBef>
                <a:spcPts val="400"/>
              </a:spcBef>
              <a:spcAft>
                <a:spcPct val="0"/>
              </a:spcAft>
              <a:buClr>
                <a:schemeClr val="accent1"/>
              </a:buClr>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2pPr>
            <a:lvl3pPr marL="1371600" indent="-338328" algn="l" rtl="0" eaLnBrk="1" fontAlgn="base" hangingPunct="1">
              <a:spcBef>
                <a:spcPts val="340"/>
              </a:spcBef>
              <a:spcAft>
                <a:spcPct val="0"/>
              </a:spcAft>
              <a:buClr>
                <a:srgbClr val="E8BF3C"/>
              </a:buClr>
              <a:buFont typeface="Wingdings" pitchFamily="2" charset="2"/>
              <a:buChar char="§"/>
              <a:defRPr sz="2600" kern="1200">
                <a:solidFill>
                  <a:schemeClr val="tx1"/>
                </a:solidFill>
                <a:latin typeface="Calibri" panose="020F0502020204030204" pitchFamily="34" charset="0"/>
                <a:ea typeface="+mn-ea"/>
                <a:cs typeface="Calibri" panose="020F0502020204030204" pitchFamily="34" charset="0"/>
              </a:defRPr>
            </a:lvl3pPr>
            <a:lvl4pPr marL="1828800" indent="-320040" algn="l" rtl="0" eaLnBrk="1" fontAlgn="base" hangingPunct="1">
              <a:lnSpc>
                <a:spcPct val="90000"/>
              </a:lnSpc>
              <a:spcBef>
                <a:spcPts val="300"/>
              </a:spcBef>
              <a:spcAft>
                <a:spcPct val="0"/>
              </a:spcAft>
              <a:buClr>
                <a:srgbClr val="971D20"/>
              </a:buClr>
              <a:buFont typeface="Arial" panose="020B0604020202020204" pitchFamily="34" charset="0"/>
              <a:buChar char="•"/>
              <a:defRPr sz="2600" kern="1200">
                <a:solidFill>
                  <a:schemeClr val="tx1"/>
                </a:solidFill>
                <a:latin typeface="Calibri" panose="020F0502020204030204" pitchFamily="34" charset="0"/>
                <a:ea typeface="+mn-ea"/>
                <a:cs typeface="Calibri" panose="020F0502020204030204" pitchFamily="34" charset="0"/>
              </a:defRPr>
            </a:lvl4pPr>
            <a:lvl5pPr marL="2286000" indent="-310896" algn="l" rtl="0" eaLnBrk="1" fontAlgn="base" hangingPunct="1">
              <a:lnSpc>
                <a:spcPct val="90000"/>
              </a:lnSpc>
              <a:spcBef>
                <a:spcPts val="270"/>
              </a:spcBef>
              <a:spcAft>
                <a:spcPct val="0"/>
              </a:spcAft>
              <a:buClr>
                <a:schemeClr val="accent1"/>
              </a:buClr>
              <a:buSzPct val="80000"/>
              <a:buFont typeface="Courier New" panose="02070309020205020404" pitchFamily="49" charset="0"/>
              <a:buChar char="o"/>
              <a:defRPr sz="26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0"/>
              </a:spcAft>
              <a:buSzPts val="2600"/>
              <a:buFont typeface="System Font Regular"/>
              <a:buNone/>
            </a:pPr>
            <a:r>
              <a:rPr lang="en-US" sz="2400" dirty="0">
                <a:solidFill>
                  <a:srgbClr val="FFFFFF"/>
                </a:solidFill>
              </a:rPr>
              <a:t>Take notes in the right column as others share what they found from the resources.</a:t>
            </a:r>
          </a:p>
        </p:txBody>
      </p:sp>
      <p:pic>
        <p:nvPicPr>
          <p:cNvPr id="3" name="Picture 2">
            <a:extLst>
              <a:ext uri="{FF2B5EF4-FFF2-40B4-BE49-F238E27FC236}">
                <a16:creationId xmlns:a16="http://schemas.microsoft.com/office/drawing/2014/main" id="{876C869C-8000-0746-3359-B548DF6E1383}"/>
              </a:ext>
            </a:extLst>
          </p:cNvPr>
          <p:cNvPicPr>
            <a:picLocks noChangeAspect="1"/>
          </p:cNvPicPr>
          <p:nvPr/>
        </p:nvPicPr>
        <p:blipFill>
          <a:blip r:embed="rId3"/>
          <a:stretch>
            <a:fillRect/>
          </a:stretch>
        </p:blipFill>
        <p:spPr>
          <a:xfrm>
            <a:off x="738809" y="1497758"/>
            <a:ext cx="4760843" cy="3045490"/>
          </a:xfrm>
          <a:prstGeom prst="rect">
            <a:avLst/>
          </a:prstGeom>
        </p:spPr>
      </p:pic>
      <p:cxnSp>
        <p:nvCxnSpPr>
          <p:cNvPr id="6" name="Google Shape;113;p7">
            <a:extLst>
              <a:ext uri="{FF2B5EF4-FFF2-40B4-BE49-F238E27FC236}">
                <a16:creationId xmlns:a16="http://schemas.microsoft.com/office/drawing/2014/main" id="{2A3DDE44-04B8-A602-BF20-262A877C9337}"/>
              </a:ext>
            </a:extLst>
          </p:cNvPr>
          <p:cNvCxnSpPr>
            <a:cxnSpLocks/>
          </p:cNvCxnSpPr>
          <p:nvPr/>
        </p:nvCxnSpPr>
        <p:spPr>
          <a:xfrm flipH="1">
            <a:off x="4459327" y="3644537"/>
            <a:ext cx="1375500" cy="461100"/>
          </a:xfrm>
          <a:prstGeom prst="straightConnector1">
            <a:avLst/>
          </a:prstGeom>
          <a:noFill/>
          <a:ln w="76200" cap="flat" cmpd="sng">
            <a:solidFill>
              <a:srgbClr val="980000"/>
            </a:solidFill>
            <a:prstDash val="solid"/>
            <a:round/>
            <a:headEnd type="none" w="sm" len="sm"/>
            <a:tailEnd type="triangl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94876-397D-0E7E-9388-51F0144460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13414C-72B0-A2BB-53B2-8DA3E0EE4D47}"/>
              </a:ext>
            </a:extLst>
          </p:cNvPr>
          <p:cNvSpPr>
            <a:spLocks noGrp="1"/>
          </p:cNvSpPr>
          <p:nvPr>
            <p:ph type="title"/>
          </p:nvPr>
        </p:nvSpPr>
        <p:spPr/>
        <p:txBody>
          <a:bodyPr rtlCol="0">
            <a:normAutofit fontScale="90000"/>
          </a:bodyPr>
          <a:lstStyle/>
          <a:p>
            <a:pPr fontAlgn="auto">
              <a:spcAft>
                <a:spcPts val="0"/>
              </a:spcAft>
              <a:defRPr/>
            </a:pPr>
            <a:r>
              <a:rPr lang="en-US" dirty="0"/>
              <a:t>The Four Pillars of Trauma-Informed Teaching</a:t>
            </a:r>
          </a:p>
        </p:txBody>
      </p:sp>
      <p:graphicFrame>
        <p:nvGraphicFramePr>
          <p:cNvPr id="7" name="Google Shape;119;p8">
            <a:extLst>
              <a:ext uri="{FF2B5EF4-FFF2-40B4-BE49-F238E27FC236}">
                <a16:creationId xmlns:a16="http://schemas.microsoft.com/office/drawing/2014/main" id="{859D28BE-CC78-68A9-A751-E0C3401F854B}"/>
              </a:ext>
            </a:extLst>
          </p:cNvPr>
          <p:cNvGraphicFramePr/>
          <p:nvPr>
            <p:extLst>
              <p:ext uri="{D42A27DB-BD31-4B8C-83A1-F6EECF244321}">
                <p14:modId xmlns:p14="http://schemas.microsoft.com/office/powerpoint/2010/main" val="232387067"/>
              </p:ext>
            </p:extLst>
          </p:nvPr>
        </p:nvGraphicFramePr>
        <p:xfrm>
          <a:off x="574034" y="1294855"/>
          <a:ext cx="7995900" cy="3040190"/>
        </p:xfrm>
        <a:graphic>
          <a:graphicData uri="http://schemas.openxmlformats.org/drawingml/2006/table">
            <a:tbl>
              <a:tblPr>
                <a:noFill/>
              </a:tblPr>
              <a:tblGrid>
                <a:gridCol w="1998975">
                  <a:extLst>
                    <a:ext uri="{9D8B030D-6E8A-4147-A177-3AD203B41FA5}">
                      <a16:colId xmlns:a16="http://schemas.microsoft.com/office/drawing/2014/main" val="20000"/>
                    </a:ext>
                  </a:extLst>
                </a:gridCol>
                <a:gridCol w="1998975">
                  <a:extLst>
                    <a:ext uri="{9D8B030D-6E8A-4147-A177-3AD203B41FA5}">
                      <a16:colId xmlns:a16="http://schemas.microsoft.com/office/drawing/2014/main" val="20001"/>
                    </a:ext>
                  </a:extLst>
                </a:gridCol>
                <a:gridCol w="1998975">
                  <a:extLst>
                    <a:ext uri="{9D8B030D-6E8A-4147-A177-3AD203B41FA5}">
                      <a16:colId xmlns:a16="http://schemas.microsoft.com/office/drawing/2014/main" val="20002"/>
                    </a:ext>
                  </a:extLst>
                </a:gridCol>
                <a:gridCol w="1998975">
                  <a:extLst>
                    <a:ext uri="{9D8B030D-6E8A-4147-A177-3AD203B41FA5}">
                      <a16:colId xmlns:a16="http://schemas.microsoft.com/office/drawing/2014/main" val="20003"/>
                    </a:ext>
                  </a:extLst>
                </a:gridCol>
              </a:tblGrid>
              <a:tr h="2057175">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EDUCATOR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BRAIN STATE</a:t>
                      </a: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The educator’s own moods and reactions to their environment. Being aware of our brain states as educators and being self-disciplined with our own responses. </a:t>
                      </a:r>
                      <a:endParaRPr lang="en-US"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CO-REGULATION</a:t>
                      </a:r>
                      <a:endParaRPr sz="1400" u="none" strike="noStrike" cap="none" dirty="0">
                        <a:latin typeface="Calibri"/>
                        <a:ea typeface="Calibri"/>
                        <a:cs typeface="Calibri"/>
                        <a:sym typeface="Calibri"/>
                      </a:endParaRPr>
                    </a:p>
                    <a:p>
                      <a:pPr marL="0" marR="0" lvl="0" indent="0" algn="ctr" rtl="0">
                        <a:lnSpc>
                          <a:spcPct val="115000"/>
                        </a:lnSpc>
                        <a:spcBef>
                          <a:spcPts val="0"/>
                        </a:spcBef>
                        <a:spcAft>
                          <a:spcPts val="0"/>
                        </a:spcAft>
                        <a:buClr>
                          <a:srgbClr val="000000"/>
                        </a:buClr>
                        <a:buSzPts val="1400"/>
                        <a:buFont typeface="Arial"/>
                        <a:buNone/>
                      </a:pPr>
                      <a:endParaRPr sz="1400"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Relational discipline. A co-regulated brain and body feel calm and are in a state of relaxed alertness, which is shared through social relationships in the classroom. </a:t>
                      </a:r>
                      <a:endParaRPr sz="1400" u="none" strike="noStrike" cap="none" dirty="0">
                        <a:latin typeface="Calibri"/>
                        <a:ea typeface="Calibri"/>
                        <a:cs typeface="Calibri"/>
                        <a:sym typeface="Calibri"/>
                      </a:endParaRPr>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ATTACHMENT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TOUCH POINTS</a:t>
                      </a:r>
                      <a:endParaRPr sz="1400"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Deepening connections through emotionally available conversations between students and caregivers who are emotionally attuned.</a:t>
                      </a:r>
                      <a:endParaRPr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tc>
                  <a:txBody>
                    <a:bodyPr/>
                    <a:lstStyle/>
                    <a:p>
                      <a:pPr marL="0" marR="0" lvl="0" indent="0" algn="ctr" rtl="0">
                        <a:lnSpc>
                          <a:spcPct val="115000"/>
                        </a:lnSpc>
                        <a:spcBef>
                          <a:spcPts val="0"/>
                        </a:spcBef>
                        <a:spcAft>
                          <a:spcPts val="0"/>
                        </a:spcAft>
                        <a:buClr>
                          <a:srgbClr val="000000"/>
                        </a:buClr>
                        <a:buSzPts val="1400"/>
                        <a:buFont typeface="Arial"/>
                        <a:buNone/>
                      </a:pPr>
                      <a:r>
                        <a:rPr lang="en-US" sz="1400" b="1" u="none" strike="noStrike" cap="none" dirty="0">
                          <a:latin typeface="Calibri"/>
                          <a:ea typeface="Calibri"/>
                          <a:cs typeface="Calibri"/>
                          <a:sym typeface="Calibri"/>
                        </a:rPr>
                        <a:t>TEACHING </a:t>
                      </a:r>
                      <a:br>
                        <a:rPr lang="en-US" sz="1400" b="1" u="none" strike="noStrike" cap="none" dirty="0">
                          <a:latin typeface="Calibri"/>
                          <a:ea typeface="Calibri"/>
                          <a:cs typeface="Calibri"/>
                          <a:sym typeface="Calibri"/>
                        </a:rPr>
                      </a:br>
                      <a:r>
                        <a:rPr lang="en-US" sz="1400" b="1" u="none" strike="noStrike" cap="none" dirty="0">
                          <a:latin typeface="Calibri"/>
                          <a:ea typeface="Calibri"/>
                          <a:cs typeface="Calibri"/>
                          <a:sym typeface="Calibri"/>
                        </a:rPr>
                        <a:t>NEUROANATOMY</a:t>
                      </a:r>
                      <a:endParaRPr sz="1400" b="1" u="none" strike="noStrike" cap="none" dirty="0">
                        <a:latin typeface="Calibri"/>
                        <a:ea typeface="Calibri"/>
                        <a:cs typeface="Calibri"/>
                        <a:sym typeface="Calibri"/>
                      </a:endParaRPr>
                    </a:p>
                    <a:p>
                      <a:pPr marL="0" marR="0" lvl="0" indent="0" algn="ctr" rtl="0">
                        <a:lnSpc>
                          <a:spcPct val="115000"/>
                        </a:lnSpc>
                        <a:spcBef>
                          <a:spcPts val="1000"/>
                        </a:spcBef>
                        <a:spcAft>
                          <a:spcPts val="0"/>
                        </a:spcAft>
                        <a:buClr>
                          <a:srgbClr val="000000"/>
                        </a:buClr>
                        <a:buSzPts val="1400"/>
                        <a:buFont typeface="Arial"/>
                        <a:buNone/>
                      </a:pPr>
                      <a:r>
                        <a:rPr lang="en-US" sz="1400" u="none" strike="noStrike" cap="none" dirty="0">
                          <a:latin typeface="Calibri"/>
                          <a:ea typeface="Calibri"/>
                          <a:cs typeface="Calibri"/>
                          <a:sym typeface="Calibri"/>
                        </a:rPr>
                        <a:t>Understanding one’s own brain anatomy. When staff and students understand their own brain anatomy, it puts science beneath behaviors and changes responses to those behaviors.</a:t>
                      </a:r>
                      <a:endParaRPr dirty="0"/>
                    </a:p>
                  </a:txBody>
                  <a:tcPr marL="114300" marR="114300" marT="114300" marB="114300">
                    <a:lnL w="57150" cap="flat" cmpd="sng">
                      <a:solidFill>
                        <a:srgbClr val="FFFFFF"/>
                      </a:solidFill>
                      <a:prstDash val="solid"/>
                      <a:round/>
                      <a:headEnd type="none" w="sm" len="sm"/>
                      <a:tailEnd type="none" w="sm" len="sm"/>
                    </a:lnL>
                    <a:lnR w="57150" cap="flat" cmpd="sng">
                      <a:solidFill>
                        <a:srgbClr val="FFFFFF"/>
                      </a:solidFill>
                      <a:prstDash val="solid"/>
                      <a:round/>
                      <a:headEnd type="none" w="sm" len="sm"/>
                      <a:tailEnd type="none" w="sm" len="sm"/>
                    </a:lnR>
                    <a:lnT w="57150" cap="flat" cmpd="sng">
                      <a:solidFill>
                        <a:srgbClr val="FFFFFF"/>
                      </a:solidFill>
                      <a:prstDash val="solid"/>
                      <a:round/>
                      <a:headEnd type="none" w="sm" len="sm"/>
                      <a:tailEnd type="none" w="sm" len="sm"/>
                    </a:lnT>
                    <a:lnB w="57150" cap="flat" cmpd="sng">
                      <a:solidFill>
                        <a:srgbClr val="FFFFFF"/>
                      </a:solidFill>
                      <a:prstDash val="solid"/>
                      <a:round/>
                      <a:headEnd type="none" w="sm" len="sm"/>
                      <a:tailEnd type="none" w="sm" len="sm"/>
                    </a:lnB>
                    <a:solidFill>
                      <a:schemeClr val="accent1">
                        <a:lumMod val="20000"/>
                        <a:lumOff val="8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25292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32C4-851B-62BE-8284-28472214D0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E265D6-5779-27D6-EA7E-3FA438C59AE5}"/>
              </a:ext>
            </a:extLst>
          </p:cNvPr>
          <p:cNvSpPr>
            <a:spLocks noGrp="1"/>
          </p:cNvSpPr>
          <p:nvPr>
            <p:ph type="title"/>
          </p:nvPr>
        </p:nvSpPr>
        <p:spPr/>
        <p:txBody>
          <a:bodyPr rtlCol="0">
            <a:normAutofit fontScale="90000"/>
          </a:bodyPr>
          <a:lstStyle/>
          <a:p>
            <a:pPr fontAlgn="auto">
              <a:spcAft>
                <a:spcPts val="0"/>
              </a:spcAft>
              <a:defRPr/>
            </a:pPr>
            <a:r>
              <a:rPr lang="en-US" dirty="0"/>
              <a:t>The Four Pillars of Trauma-Informed Teaching</a:t>
            </a:r>
          </a:p>
        </p:txBody>
      </p:sp>
      <p:sp>
        <p:nvSpPr>
          <p:cNvPr id="26626" name="Content Placeholder 2">
            <a:extLst>
              <a:ext uri="{FF2B5EF4-FFF2-40B4-BE49-F238E27FC236}">
                <a16:creationId xmlns:a16="http://schemas.microsoft.com/office/drawing/2014/main" id="{E7A42A02-5F55-E990-1129-3172E3D50513}"/>
              </a:ext>
            </a:extLst>
          </p:cNvPr>
          <p:cNvSpPr>
            <a:spLocks noGrp="1" noChangeArrowheads="1"/>
          </p:cNvSpPr>
          <p:nvPr>
            <p:ph sz="half" idx="2"/>
          </p:nvPr>
        </p:nvSpPr>
        <p:spPr>
          <a:xfrm>
            <a:off x="2889506" y="4701560"/>
            <a:ext cx="3364985" cy="334604"/>
          </a:xfrm>
        </p:spPr>
        <p:txBody>
          <a:bodyPr/>
          <a:lstStyle/>
          <a:p>
            <a:pPr marL="0" indent="0">
              <a:buNone/>
            </a:pPr>
            <a:r>
              <a:rPr lang="en-US" altLang="en-US" sz="1800" dirty="0">
                <a:hlinkClick r:id="rId4"/>
              </a:rPr>
              <a:t>Applied Educational Neuroscience</a:t>
            </a:r>
            <a:endParaRPr lang="en-US" altLang="en-US" sz="1800" dirty="0"/>
          </a:p>
        </p:txBody>
      </p:sp>
      <p:pic>
        <p:nvPicPr>
          <p:cNvPr id="3" name="Online Media 2" title="Applied Educational Neuroscience: Framework Overview">
            <a:hlinkClick r:id="" action="ppaction://media"/>
            <a:extLst>
              <a:ext uri="{FF2B5EF4-FFF2-40B4-BE49-F238E27FC236}">
                <a16:creationId xmlns:a16="http://schemas.microsoft.com/office/drawing/2014/main" id="{7A4C758A-F33D-8B1A-C82C-7BDF42F9F51D}"/>
              </a:ext>
            </a:extLst>
          </p:cNvPr>
          <p:cNvPicPr>
            <a:picLocks noRot="1" noChangeAspect="1"/>
          </p:cNvPicPr>
          <p:nvPr>
            <a:videoFile r:link="rId1"/>
          </p:nvPr>
        </p:nvPicPr>
        <p:blipFill>
          <a:blip r:embed="rId5"/>
          <a:stretch>
            <a:fillRect/>
          </a:stretch>
        </p:blipFill>
        <p:spPr>
          <a:xfrm>
            <a:off x="1578390" y="1268413"/>
            <a:ext cx="5987219" cy="3382491"/>
          </a:xfrm>
          <a:prstGeom prst="rect">
            <a:avLst/>
          </a:prstGeom>
        </p:spPr>
      </p:pic>
    </p:spTree>
    <p:extLst>
      <p:ext uri="{BB962C8B-B14F-4D97-AF65-F5344CB8AC3E}">
        <p14:creationId xmlns:p14="http://schemas.microsoft.com/office/powerpoint/2010/main" val="316961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theme/theme1.xml><?xml version="1.0" encoding="utf-8"?>
<a:theme xmlns:a="http://schemas.openxmlformats.org/drawingml/2006/main" name="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02DC2DEC-ED14-46D2-92D2-CE7973B77C9B}"/>
    </a:ext>
  </a:extLst>
</a:theme>
</file>

<file path=ppt/theme/theme2.xml><?xml version="1.0" encoding="utf-8"?>
<a:theme xmlns:a="http://schemas.openxmlformats.org/drawingml/2006/main" name="1_Custom Design">
  <a:themeElements>
    <a:clrScheme name="LEARN 2025">
      <a:dk1>
        <a:srgbClr val="000000"/>
      </a:dk1>
      <a:lt1>
        <a:srgbClr val="FFFFFF"/>
      </a:lt1>
      <a:dk2>
        <a:srgbClr val="595959"/>
      </a:dk2>
      <a:lt2>
        <a:srgbClr val="EEEEEE"/>
      </a:lt2>
      <a:accent1>
        <a:srgbClr val="285782"/>
      </a:accent1>
      <a:accent2>
        <a:srgbClr val="008CC9"/>
      </a:accent2>
      <a:accent3>
        <a:srgbClr val="971D20"/>
      </a:accent3>
      <a:accent4>
        <a:srgbClr val="E8BF3C"/>
      </a:accent4>
      <a:accent5>
        <a:srgbClr val="D30F7F"/>
      </a:accent5>
      <a:accent6>
        <a:srgbClr val="FFFFFF"/>
      </a:accent6>
      <a:hlink>
        <a:srgbClr val="288AC3"/>
      </a:hlink>
      <a:folHlink>
        <a:srgbClr val="288AC3"/>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7CD69D3D-9E24-4AE7-A6A6-95472C009F98}" vid="{92F950AD-31EE-4ABC-AB96-5F978758D647}"/>
    </a:ext>
  </a:ext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Slides (25)—Template</Template>
  <TotalTime>159</TotalTime>
  <Words>1007</Words>
  <Application>Microsoft Office PowerPoint</Application>
  <PresentationFormat>On-screen Show (16:9)</PresentationFormat>
  <Paragraphs>72</Paragraphs>
  <Slides>11</Slides>
  <Notes>7</Notes>
  <HiddenSlides>0</HiddenSlides>
  <MMClips>1</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11</vt:i4>
      </vt:variant>
    </vt:vector>
  </HeadingPairs>
  <TitlesOfParts>
    <vt:vector size="19" baseType="lpstr">
      <vt:lpstr>Aptos Display</vt:lpstr>
      <vt:lpstr>Arial</vt:lpstr>
      <vt:lpstr>Calibri</vt:lpstr>
      <vt:lpstr>Courier New</vt:lpstr>
      <vt:lpstr>System Font Regular</vt:lpstr>
      <vt:lpstr>Wingdings</vt:lpstr>
      <vt:lpstr>Custom Design</vt:lpstr>
      <vt:lpstr>1_Custom Design</vt:lpstr>
      <vt:lpstr>PowerPoint Presentation</vt:lpstr>
      <vt:lpstr>A Classroom Framework  For Supporting  Student Well-being</vt:lpstr>
      <vt:lpstr>Essential Question</vt:lpstr>
      <vt:lpstr>Learning Objectives</vt:lpstr>
      <vt:lpstr>Student Safety Reflection and Discussion</vt:lpstr>
      <vt:lpstr>Participant Notebook</vt:lpstr>
      <vt:lpstr>Share Out </vt:lpstr>
      <vt:lpstr>The Four Pillars of Trauma-Informed Teaching</vt:lpstr>
      <vt:lpstr>The Four Pillars of Trauma-Informed Teaching</vt:lpstr>
      <vt:lpstr>The Framework of Applied Educational Neuroscience</vt:lpstr>
      <vt:lpstr>PowerPoint Presentation</vt:lpstr>
    </vt:vector>
  </TitlesOfParts>
  <Manager/>
  <Company>University of Oklahoma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Well Being</dc:title>
  <dc:subject/>
  <dc:creator>Lieu, Mary</dc:creator>
  <cp:keywords/>
  <dc:description/>
  <cp:lastModifiedBy>McLeod Porter, Delma</cp:lastModifiedBy>
  <cp:revision>7</cp:revision>
  <dcterms:created xsi:type="dcterms:W3CDTF">2026-02-24T22:11:19Z</dcterms:created>
  <dcterms:modified xsi:type="dcterms:W3CDTF">2026-06-25T12:57:06Z</dcterms:modified>
  <cp:category/>
</cp:coreProperties>
</file>