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Constantia" panose="02030602050306030303" pitchFamily="18" charset="0"/>
      <p:regular r:id="rId16"/>
      <p:bold r:id="rId17"/>
      <p:italic r:id="rId18"/>
      <p:boldItalic r:id="rId19"/>
    </p:embeddedFont>
    <p:embeddedFont>
      <p:font typeface="Georgia" panose="02040502050405020303" pitchFamily="18" charset="0"/>
      <p:regular r:id="rId20"/>
      <p:bold r:id="rId21"/>
      <p:italic r:id="rId22"/>
      <p:boldItalic r:id="rId23"/>
    </p:embeddedFont>
    <p:embeddedFont>
      <p:font typeface="Quattrocento Sans" panose="020B05020500000200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APFIkfxz9MYKsKz39MUZG1M1G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CB684-8A83-124D-9A17-FF43D62CB647}" v="1" dt="2024-09-09T17:35:27.9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0884" autoAdjust="0"/>
  </p:normalViewPr>
  <p:slideViewPr>
    <p:cSldViewPr snapToGrid="0">
      <p:cViewPr varScale="1">
        <p:scale>
          <a:sx n="118" d="100"/>
          <a:sy n="118" d="100"/>
        </p:scale>
        <p:origin x="20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customschemas.google.com/relationships/presentationmetadata" Target="metadata"/><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google.com/presentation/d/1E1b29XcGBJk8c9chY3n5S6g8NJ2x2J5sWKeb80kNL8s/cop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docs.google.com/document/d/1Io4kQ9bmP-grkMsoO4KkYbatzAdwiPulS9-sEqdSjl4/copy"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infogram.com/1p93kkn3k233e6i71l17lgxzlmc3q7g5xxz?liv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c270ea3b3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c270ea3b3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Link to H5P Card </a:t>
            </a:r>
            <a:r>
              <a:rPr lang="en-US" dirty="0" err="1"/>
              <a:t>Sort:</a:t>
            </a:r>
            <a:r>
              <a:rPr lang="en-US" sz="1800" b="0" i="0" u="sng" strike="noStrike" dirty="0" err="1">
                <a:solidFill>
                  <a:srgbClr val="1155CC"/>
                </a:solidFill>
                <a:effectLst/>
                <a:latin typeface="Arial" panose="020B0604020202020204" pitchFamily="34" charset="0"/>
                <a:hlinkClick r:id="rId3"/>
              </a:rPr>
              <a:t>https</a:t>
            </a:r>
            <a:r>
              <a:rPr lang="en-US" sz="1800" b="0" i="0" u="sng" strike="noStrike" dirty="0">
                <a:solidFill>
                  <a:srgbClr val="1155CC"/>
                </a:solidFill>
                <a:effectLst/>
                <a:latin typeface="Arial" panose="020B0604020202020204" pitchFamily="34" charset="0"/>
                <a:hlinkClick r:id="rId3"/>
              </a:rPr>
              <a:t>://docs.google.com/presentation/d/1E1b29XcGBJk8c9chY3n5S6g8NJ2x2J5sWKeb80kNL8s/copy</a:t>
            </a:r>
            <a:r>
              <a:rPr lang="en-US" dirty="0"/>
              <a:t> 7-8 min</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c270ea3b36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c270ea3b36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https://docs.google.com/document/d/1Io4kQ9bmP-grkMsoO4KkYbatzAdwiPulS9-sEqdSjl4/copy</a:t>
            </a:r>
            <a:r>
              <a:rPr lang="en-US" dirty="0"/>
              <a:t>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c270ea3b36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c270ea3b36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c270ea3b3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c270ea3b3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c270ea3b36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c270ea3b36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270ea3b3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270ea3b3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Or participants can add the color to their name </a:t>
            </a:r>
            <a:r>
              <a:rPr lang="en-US"/>
              <a:t>in zoom. </a:t>
            </a:r>
            <a:r>
              <a:rPr lang="en-US" dirty="0"/>
              <a:t>Yellow goes first, sharing what they know. Red goes next with questions, then green follows up with things they can add.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c270ea3b36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c270ea3b3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6" name="Google Shape;12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dirty="0"/>
              <a:t>Hand out the infographic sheet.</a:t>
            </a:r>
            <a:endParaRPr b="0" i="0" dirty="0">
              <a:latin typeface="Quattrocento Sans"/>
              <a:ea typeface="Quattrocento Sans"/>
              <a:cs typeface="Quattrocento Sans"/>
              <a:sym typeface="Quattrocento Sans"/>
            </a:endParaRPr>
          </a:p>
          <a:p>
            <a:pPr marL="0" lvl="0" indent="0" algn="l" rtl="0">
              <a:lnSpc>
                <a:spcPct val="100000"/>
              </a:lnSpc>
              <a:spcBef>
                <a:spcPts val="0"/>
              </a:spcBef>
              <a:spcAft>
                <a:spcPts val="0"/>
              </a:spcAft>
              <a:buClr>
                <a:schemeClr val="dk1"/>
              </a:buClr>
              <a:buSzPts val="1100"/>
              <a:buFont typeface="Arial"/>
              <a:buNone/>
            </a:pPr>
            <a:r>
              <a:rPr lang="en-US" u="sng" dirty="0">
                <a:solidFill>
                  <a:schemeClr val="hlink"/>
                </a:solidFill>
                <a:hlinkClick r:id="rId3"/>
              </a:rPr>
              <a:t>https://infogram.com/1p93kkn3k233e6i71l17lgxzlmc3q7g5xxz?live</a:t>
            </a:r>
            <a:r>
              <a:rPr lang="en-US" dirty="0"/>
              <a:t> (link to infographic)</a:t>
            </a:r>
            <a:endParaRPr dirty="0"/>
          </a:p>
          <a:p>
            <a:pPr marL="0" lvl="0" indent="0" algn="l" rtl="0">
              <a:lnSpc>
                <a:spcPct val="100000"/>
              </a:lnSpc>
              <a:spcBef>
                <a:spcPts val="0"/>
              </a:spcBef>
              <a:spcAft>
                <a:spcPts val="0"/>
              </a:spcAft>
              <a:buSzPts val="1400"/>
              <a:buNone/>
            </a:pPr>
            <a:endParaRPr dirty="0"/>
          </a:p>
        </p:txBody>
      </p:sp>
      <p:sp>
        <p:nvSpPr>
          <p:cNvPr id="132" name="Google Shape;13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gc270ea3b36_0_9"/>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gc270ea3b36_0_42"/>
          <p:cNvSpPr txBox="1">
            <a:spLocks noGrp="1"/>
          </p:cNvSpPr>
          <p:nvPr>
            <p:ph type="body" idx="1"/>
          </p:nvPr>
        </p:nvSpPr>
        <p:spPr>
          <a:xfrm>
            <a:off x="3575050" y="1428750"/>
            <a:ext cx="5111700" cy="325770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gc270ea3b36_0_42"/>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gc270ea3b36_0_42"/>
          <p:cNvSpPr txBox="1">
            <a:spLocks noGrp="1"/>
          </p:cNvSpPr>
          <p:nvPr>
            <p:ph type="body" idx="2"/>
          </p:nvPr>
        </p:nvSpPr>
        <p:spPr>
          <a:xfrm>
            <a:off x="457200" y="1428750"/>
            <a:ext cx="3124200" cy="325770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5" name="Google Shape;45;gc270ea3b36_0_4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gc270ea3b36_0_47"/>
          <p:cNvSpPr txBox="1">
            <a:spLocks noGrp="1"/>
          </p:cNvSpPr>
          <p:nvPr>
            <p:ph type="title"/>
          </p:nvPr>
        </p:nvSpPr>
        <p:spPr>
          <a:xfrm>
            <a:off x="457200" y="205978"/>
            <a:ext cx="8229600" cy="857400"/>
          </a:xfrm>
          <a:prstGeom prst="rect">
            <a:avLst/>
          </a:prstGeom>
          <a:noFill/>
          <a:ln>
            <a:noFill/>
          </a:ln>
        </p:spPr>
        <p:txBody>
          <a:bodyPr spcFirstLastPara="1" wrap="square" lIns="91400" tIns="91400" rIns="91400" bIns="91400" anchor="ctr" anchorCtr="0">
            <a:noAutofit/>
          </a:bodyPr>
          <a:lstStyle>
            <a:lvl1pPr lvl="0" algn="l">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gc270ea3b36_0_47"/>
          <p:cNvSpPr txBox="1">
            <a:spLocks noGrp="1"/>
          </p:cNvSpPr>
          <p:nvPr>
            <p:ph type="body" idx="1"/>
          </p:nvPr>
        </p:nvSpPr>
        <p:spPr>
          <a:xfrm>
            <a:off x="457200" y="1200150"/>
            <a:ext cx="3994500" cy="3725700"/>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sp>
        <p:nvSpPr>
          <p:cNvPr id="49" name="Google Shape;49;gc270ea3b36_0_47"/>
          <p:cNvSpPr txBox="1">
            <a:spLocks noGrp="1"/>
          </p:cNvSpPr>
          <p:nvPr>
            <p:ph type="body" idx="2"/>
          </p:nvPr>
        </p:nvSpPr>
        <p:spPr>
          <a:xfrm>
            <a:off x="4692274" y="1200150"/>
            <a:ext cx="3994500" cy="3725700"/>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pic>
        <p:nvPicPr>
          <p:cNvPr id="50" name="Google Shape;50;gc270ea3b36_0_4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gc270ea3b36_0_5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gc270ea3b36_0_5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5" name="Google Shape;55;gc270ea3b36_0_5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gc270ea3b36_0_5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gc270ea3b36_0_5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9" name="Google Shape;59;gc270ea3b36_0_5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gc270ea3b36_0_6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gc270ea3b36_0_6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63" name="Google Shape;63;gc270ea3b36_0_6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gc270ea3b36_0_65"/>
          <p:cNvSpPr txBox="1">
            <a:spLocks noGrp="1"/>
          </p:cNvSpPr>
          <p:nvPr>
            <p:ph type="title"/>
          </p:nvPr>
        </p:nvSpPr>
        <p:spPr>
          <a:xfrm>
            <a:off x="311700" y="445025"/>
            <a:ext cx="8520600" cy="572700"/>
          </a:xfrm>
          <a:prstGeom prst="rect">
            <a:avLst/>
          </a:prstGeom>
        </p:spPr>
        <p:txBody>
          <a:bodyPr spcFirstLastPara="1" wrap="square" lIns="0" tIns="45700" rIns="0" bIns="0" anchor="b"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gc270ea3b36_0_65"/>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393700" rtl="0">
              <a:spcBef>
                <a:spcPts val="520"/>
              </a:spcBef>
              <a:spcAft>
                <a:spcPts val="0"/>
              </a:spcAft>
              <a:buSzPts val="2600"/>
              <a:buChar char="•"/>
              <a:defRPr/>
            </a:lvl1pPr>
            <a:lvl2pPr marL="914400" lvl="1" indent="-325755" rtl="0">
              <a:spcBef>
                <a:spcPts val="360"/>
              </a:spcBef>
              <a:spcAft>
                <a:spcPts val="0"/>
              </a:spcAft>
              <a:buSzPts val="1530"/>
              <a:buChar char="⚫"/>
              <a:defRPr/>
            </a:lvl2pPr>
            <a:lvl3pPr marL="1371600" lvl="2" indent="-298608" rtl="0">
              <a:spcBef>
                <a:spcPts val="315"/>
              </a:spcBef>
              <a:spcAft>
                <a:spcPts val="0"/>
              </a:spcAft>
              <a:buSzPts val="1103"/>
              <a:buChar char="⚫"/>
              <a:defRPr/>
            </a:lvl3pPr>
            <a:lvl4pPr marL="1828800" lvl="3" indent="-290512" rtl="0">
              <a:spcBef>
                <a:spcPts val="300"/>
              </a:spcBef>
              <a:spcAft>
                <a:spcPts val="0"/>
              </a:spcAft>
              <a:buSzPts val="975"/>
              <a:buChar char="⚫"/>
              <a:defRPr/>
            </a:lvl4pPr>
            <a:lvl5pPr marL="2286000" lvl="4" indent="-290512" rtl="0">
              <a:spcBef>
                <a:spcPts val="300"/>
              </a:spcBef>
              <a:spcAft>
                <a:spcPts val="0"/>
              </a:spcAft>
              <a:buSzPts val="975"/>
              <a:buChar char="⚫"/>
              <a:defRPr/>
            </a:lvl5pPr>
            <a:lvl6pPr marL="2743200" lvl="5" indent="-297179" rtl="0">
              <a:spcBef>
                <a:spcPts val="270"/>
              </a:spcBef>
              <a:spcAft>
                <a:spcPts val="0"/>
              </a:spcAft>
              <a:buSzPts val="1080"/>
              <a:buChar char="⚫"/>
              <a:defRPr/>
            </a:lvl6pPr>
            <a:lvl7pPr marL="3200400" lvl="6" indent="-289560" rtl="0">
              <a:spcBef>
                <a:spcPts val="240"/>
              </a:spcBef>
              <a:spcAft>
                <a:spcPts val="0"/>
              </a:spcAft>
              <a:buSzPts val="960"/>
              <a:buChar char="⚫"/>
              <a:defRPr/>
            </a:lvl7pPr>
            <a:lvl8pPr marL="3657600" lvl="7" indent="-304800" rtl="0">
              <a:spcBef>
                <a:spcPts val="240"/>
              </a:spcBef>
              <a:spcAft>
                <a:spcPts val="0"/>
              </a:spcAft>
              <a:buSzPts val="1200"/>
              <a:buChar char="•"/>
              <a:defRPr/>
            </a:lvl8pPr>
            <a:lvl9pPr marL="4114800" lvl="8" indent="-295275" rtl="0">
              <a:spcBef>
                <a:spcPts val="210"/>
              </a:spcBef>
              <a:spcAft>
                <a:spcPts val="0"/>
              </a:spcAft>
              <a:buSzPts val="1050"/>
              <a:buChar char="•"/>
              <a:defRPr/>
            </a:lvl9pPr>
          </a:lstStyle>
          <a:p>
            <a:endParaRPr/>
          </a:p>
        </p:txBody>
      </p:sp>
      <p:sp>
        <p:nvSpPr>
          <p:cNvPr id="67" name="Google Shape;67;gc270ea3b36_0_6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68"/>
        <p:cNvGrpSpPr/>
        <p:nvPr/>
      </p:nvGrpSpPr>
      <p:grpSpPr>
        <a:xfrm>
          <a:off x="0" y="0"/>
          <a:ext cx="0" cy="0"/>
          <a:chOff x="0" y="0"/>
          <a:chExt cx="0" cy="0"/>
        </a:xfrm>
      </p:grpSpPr>
      <p:pic>
        <p:nvPicPr>
          <p:cNvPr id="69" name="Google Shape;69;gc270ea3b36_0_6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0" name="Google Shape;70;gc270ea3b36_0_6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1" name="Google Shape;71;gc270ea3b36_0_69"/>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2" name="Google Shape;72;gc270ea3b36_0_69"/>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73"/>
        <p:cNvGrpSpPr/>
        <p:nvPr/>
      </p:nvGrpSpPr>
      <p:grpSpPr>
        <a:xfrm>
          <a:off x="0" y="0"/>
          <a:ext cx="0" cy="0"/>
          <a:chOff x="0" y="0"/>
          <a:chExt cx="0" cy="0"/>
        </a:xfrm>
      </p:grpSpPr>
      <p:sp>
        <p:nvSpPr>
          <p:cNvPr id="74" name="Google Shape;74;gc270ea3b36_0_74"/>
          <p:cNvSpPr/>
          <p:nvPr/>
        </p:nvSpPr>
        <p:spPr>
          <a:xfrm>
            <a:off x="1721476" y="1313644"/>
            <a:ext cx="5700900" cy="3206700"/>
          </a:xfrm>
          <a:prstGeom prst="snip2DiagRect">
            <a:avLst>
              <a:gd name="adj1" fmla="val 0"/>
              <a:gd name="adj2"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5" name="Google Shape;75;gc270ea3b36_0_7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6" name="Google Shape;76;gc270ea3b36_0_7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gc270ea3b36_0_74"/>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8" name="Google Shape;78;gc270ea3b36_0_74"/>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79" name="Google Shape;79;gc270ea3b36_0_74"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Content 1">
  <p:cSld name="Title and Content">
    <p:spTree>
      <p:nvGrpSpPr>
        <p:cNvPr id="1" name="Shape 80"/>
        <p:cNvGrpSpPr/>
        <p:nvPr/>
      </p:nvGrpSpPr>
      <p:grpSpPr>
        <a:xfrm>
          <a:off x="0" y="0"/>
          <a:ext cx="0" cy="0"/>
          <a:chOff x="0" y="0"/>
          <a:chExt cx="0" cy="0"/>
        </a:xfrm>
      </p:grpSpPr>
      <p:sp>
        <p:nvSpPr>
          <p:cNvPr id="81" name="Google Shape;81;gc270ea3b36_0_81"/>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lnSpc>
                <a:spcPct val="100000"/>
              </a:lnSpc>
              <a:spcBef>
                <a:spcPts val="520"/>
              </a:spcBef>
              <a:spcAft>
                <a:spcPts val="0"/>
              </a:spcAft>
              <a:buClr>
                <a:schemeClr val="accent4"/>
              </a:buClr>
              <a:buSzPts val="2600"/>
              <a:buFont typeface="Arial"/>
              <a:buChar char="•"/>
              <a:defRPr sz="2600"/>
            </a:lvl1pPr>
            <a:lvl2pPr marL="914400" lvl="1" indent="-355600" algn="l" rtl="0">
              <a:lnSpc>
                <a:spcPct val="100000"/>
              </a:lnSpc>
              <a:spcBef>
                <a:spcPts val="400"/>
              </a:spcBef>
              <a:spcAft>
                <a:spcPts val="0"/>
              </a:spcAft>
              <a:buSzPts val="2000"/>
              <a:buFont typeface="Arial"/>
              <a:buChar char="•"/>
              <a:defRPr sz="2000"/>
            </a:lvl2pPr>
            <a:lvl3pPr marL="1371600" lvl="2" indent="-336550" algn="l" rtl="0">
              <a:lnSpc>
                <a:spcPct val="100000"/>
              </a:lnSpc>
              <a:spcBef>
                <a:spcPts val="340"/>
              </a:spcBef>
              <a:spcAft>
                <a:spcPts val="0"/>
              </a:spcAft>
              <a:buSzPts val="1700"/>
              <a:buFont typeface="Arial"/>
              <a:buChar char="•"/>
              <a:defRPr sz="1700"/>
            </a:lvl3pPr>
            <a:lvl4pPr marL="1828800" lvl="3" indent="-323850" algn="l" rtl="0">
              <a:lnSpc>
                <a:spcPct val="100000"/>
              </a:lnSpc>
              <a:spcBef>
                <a:spcPts val="300"/>
              </a:spcBef>
              <a:spcAft>
                <a:spcPts val="0"/>
              </a:spcAft>
              <a:buSzPts val="1500"/>
              <a:buFont typeface="Arial"/>
              <a:buChar char="•"/>
              <a:defRPr/>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82" name="Google Shape;82;gc270ea3b36_0_8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gc270ea3b36_0_8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10"/>
        <p:cNvGrpSpPr/>
        <p:nvPr/>
      </p:nvGrpSpPr>
      <p:grpSpPr>
        <a:xfrm>
          <a:off x="0" y="0"/>
          <a:ext cx="0" cy="0"/>
          <a:chOff x="0" y="0"/>
          <a:chExt cx="0" cy="0"/>
        </a:xfrm>
      </p:grpSpPr>
      <p:pic>
        <p:nvPicPr>
          <p:cNvPr id="11" name="Google Shape;11;gc270ea3b36_0_1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
        <p:cNvGrpSpPr/>
        <p:nvPr/>
      </p:nvGrpSpPr>
      <p:grpSpPr>
        <a:xfrm>
          <a:off x="0" y="0"/>
          <a:ext cx="0" cy="0"/>
          <a:chOff x="0" y="0"/>
          <a:chExt cx="0" cy="0"/>
        </a:xfrm>
      </p:grpSpPr>
      <p:sp>
        <p:nvSpPr>
          <p:cNvPr id="13" name="Google Shape;13;gc270ea3b36_0_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gc270ea3b36_0_1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5" name="Google Shape;15;gc270ea3b36_0_1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 name="Google Shape;16;gc270ea3b36_0_13"/>
          <p:cNvSpPr txBox="1">
            <a:spLocks noGrp="1"/>
          </p:cNvSpPr>
          <p:nvPr>
            <p:ph type="body" idx="3"/>
          </p:nvPr>
        </p:nvSpPr>
        <p:spPr>
          <a:xfrm>
            <a:off x="457200" y="1885950"/>
            <a:ext cx="4040100" cy="288420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7" name="Google Shape;17;gc270ea3b36_0_13"/>
          <p:cNvSpPr txBox="1">
            <a:spLocks noGrp="1"/>
          </p:cNvSpPr>
          <p:nvPr>
            <p:ph type="body" idx="4"/>
          </p:nvPr>
        </p:nvSpPr>
        <p:spPr>
          <a:xfrm>
            <a:off x="4645027" y="1885950"/>
            <a:ext cx="4041900" cy="288420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8" name="Google Shape;18;gc270ea3b36_0_1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9"/>
        <p:cNvGrpSpPr/>
        <p:nvPr/>
      </p:nvGrpSpPr>
      <p:grpSpPr>
        <a:xfrm>
          <a:off x="0" y="0"/>
          <a:ext cx="0" cy="0"/>
          <a:chOff x="0" y="0"/>
          <a:chExt cx="0" cy="0"/>
        </a:xfrm>
      </p:grpSpPr>
      <p:sp>
        <p:nvSpPr>
          <p:cNvPr id="20" name="Google Shape;20;gc270ea3b36_0_20"/>
          <p:cNvSpPr txBox="1">
            <a:spLocks noGrp="1"/>
          </p:cNvSpPr>
          <p:nvPr>
            <p:ph type="ctrTitle"/>
          </p:nvPr>
        </p:nvSpPr>
        <p:spPr>
          <a:xfrm>
            <a:off x="533400" y="1028700"/>
            <a:ext cx="7851600"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gc270ea3b36_0_20"/>
          <p:cNvSpPr txBox="1">
            <a:spLocks noGrp="1"/>
          </p:cNvSpPr>
          <p:nvPr>
            <p:ph type="subTitle" idx="1"/>
          </p:nvPr>
        </p:nvSpPr>
        <p:spPr>
          <a:xfrm>
            <a:off x="533400" y="2421402"/>
            <a:ext cx="7854600" cy="1314300"/>
          </a:xfrm>
          <a:prstGeom prst="rect">
            <a:avLst/>
          </a:prstGeom>
          <a:noFill/>
          <a:ln>
            <a:noFill/>
          </a:ln>
        </p:spPr>
        <p:txBody>
          <a:bodyPr spcFirstLastPara="1" wrap="square" lIns="0" tIns="45700" rIns="18275" bIns="45700" anchor="t" anchorCtr="0">
            <a:noAutofit/>
          </a:bodyPr>
          <a:lstStyle>
            <a:lvl1pPr marR="34288"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22" name="Google Shape;22;gc270ea3b36_0_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gc270ea3b36_0_24"/>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gc270ea3b36_0_24"/>
          <p:cNvSpPr txBox="1">
            <a:spLocks noGrp="1"/>
          </p:cNvSpPr>
          <p:nvPr>
            <p:ph type="body" idx="1"/>
          </p:nvPr>
        </p:nvSpPr>
        <p:spPr>
          <a:xfrm>
            <a:off x="457200" y="1391875"/>
            <a:ext cx="8229600" cy="3006000"/>
          </a:xfrm>
          <a:prstGeom prst="rect">
            <a:avLst/>
          </a:prstGeom>
          <a:noFill/>
          <a:ln>
            <a:noFill/>
          </a:ln>
        </p:spPr>
        <p:txBody>
          <a:bodyPr spcFirstLastPara="1" wrap="square" lIns="91425" tIns="45700" rIns="91425" bIns="45700" anchor="t" anchorCtr="0">
            <a:noAutofit/>
          </a:bodyPr>
          <a:lstStyle>
            <a:lvl1pPr marL="457200" lvl="0" indent="-393700" algn="l">
              <a:lnSpc>
                <a:spcPct val="115000"/>
              </a:lnSpc>
              <a:spcBef>
                <a:spcPts val="0"/>
              </a:spcBef>
              <a:spcAft>
                <a:spcPts val="0"/>
              </a:spcAft>
              <a:buClr>
                <a:schemeClr val="accent4"/>
              </a:buClr>
              <a:buSzPts val="2600"/>
              <a:buFont typeface="Arial"/>
              <a:buChar char="●"/>
              <a:defRPr sz="2400"/>
            </a:lvl1pPr>
            <a:lvl2pPr marL="914400" lvl="1" indent="-234950" algn="l">
              <a:lnSpc>
                <a:spcPct val="115000"/>
              </a:lnSpc>
              <a:spcBef>
                <a:spcPts val="0"/>
              </a:spcBef>
              <a:spcAft>
                <a:spcPts val="0"/>
              </a:spcAft>
              <a:buSzPts val="100"/>
              <a:buChar char="●"/>
              <a:defRPr sz="2400"/>
            </a:lvl2pPr>
            <a:lvl3pPr marL="1371600" lvl="2" indent="-308610" algn="l">
              <a:spcBef>
                <a:spcPts val="360"/>
              </a:spcBef>
              <a:spcAft>
                <a:spcPts val="0"/>
              </a:spcAft>
              <a:buSzPts val="1260"/>
              <a:buChar char="●"/>
              <a:defRPr sz="2600"/>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6" name="Google Shape;26;gc270ea3b36_0_2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7"/>
        <p:cNvGrpSpPr/>
        <p:nvPr/>
      </p:nvGrpSpPr>
      <p:grpSpPr>
        <a:xfrm>
          <a:off x="0" y="0"/>
          <a:ext cx="0" cy="0"/>
          <a:chOff x="0" y="0"/>
          <a:chExt cx="0" cy="0"/>
        </a:xfrm>
      </p:grpSpPr>
      <p:sp>
        <p:nvSpPr>
          <p:cNvPr id="28" name="Google Shape;28;gc270ea3b36_0_28"/>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gc270ea3b36_0_28"/>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228600" algn="l">
              <a:spcBef>
                <a:spcPts val="520"/>
              </a:spcBef>
              <a:spcAft>
                <a:spcPts val="0"/>
              </a:spcAft>
              <a:buSzPts val="2600"/>
              <a:buNone/>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0" name="Google Shape;30;gc270ea3b36_0_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gc270ea3b36_0_32"/>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gc270ea3b36_0_32"/>
          <p:cNvSpPr txBox="1">
            <a:spLocks noGrp="1"/>
          </p:cNvSpPr>
          <p:nvPr>
            <p:ph type="body" idx="1"/>
          </p:nvPr>
        </p:nvSpPr>
        <p:spPr>
          <a:xfrm>
            <a:off x="457200" y="1440064"/>
            <a:ext cx="4038600" cy="33261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04800" algn="l">
              <a:spcBef>
                <a:spcPts val="360"/>
              </a:spcBef>
              <a:spcAft>
                <a:spcPts val="0"/>
              </a:spcAft>
              <a:buSzPts val="120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4" name="Google Shape;34;gc270ea3b36_0_32"/>
          <p:cNvSpPr txBox="1">
            <a:spLocks noGrp="1"/>
          </p:cNvSpPr>
          <p:nvPr>
            <p:ph type="body" idx="2"/>
          </p:nvPr>
        </p:nvSpPr>
        <p:spPr>
          <a:xfrm>
            <a:off x="4648200" y="1440064"/>
            <a:ext cx="4038600" cy="33261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298450" algn="l">
              <a:spcBef>
                <a:spcPts val="360"/>
              </a:spcBef>
              <a:spcAft>
                <a:spcPts val="0"/>
              </a:spcAft>
              <a:buSzPts val="110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5" name="Google Shape;35;gc270ea3b36_0_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gc270ea3b36_0_37"/>
          <p:cNvSpPr txBox="1">
            <a:spLocks noGrp="1"/>
          </p:cNvSpPr>
          <p:nvPr>
            <p:ph type="title"/>
          </p:nvPr>
        </p:nvSpPr>
        <p:spPr>
          <a:xfrm>
            <a:off x="457200" y="528066"/>
            <a:ext cx="8305800" cy="85740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8" name="Google Shape;38;gc270ea3b36_0_3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gc270ea3b36_0_4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gc270ea3b36_0_6"/>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gc270ea3b36_0_6"/>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presentation/d/1E1b29XcGBJk8c9chY3n5S6g8NJ2x2J5sWKeb80kNL8s/copy"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s://learn.k20center.ou.edu/strategy/117"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AsHWqXSvbPE"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c270ea3b36_0_105"/>
          <p:cNvSpPr txBox="1">
            <a:spLocks noGrp="1"/>
          </p:cNvSpPr>
          <p:nvPr>
            <p:ph type="title"/>
          </p:nvPr>
        </p:nvSpPr>
        <p:spPr>
          <a:xfrm>
            <a:off x="457200" y="528066"/>
            <a:ext cx="6674126"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H5P: Benefits, Challenges, and Troubleshooting</a:t>
            </a:r>
            <a:endParaRPr dirty="0"/>
          </a:p>
        </p:txBody>
      </p:sp>
      <p:sp>
        <p:nvSpPr>
          <p:cNvPr id="142" name="Google Shape;142;gc270ea3b36_0_105"/>
          <p:cNvSpPr txBox="1">
            <a:spLocks noGrp="1"/>
          </p:cNvSpPr>
          <p:nvPr>
            <p:ph type="body" idx="1"/>
          </p:nvPr>
        </p:nvSpPr>
        <p:spPr>
          <a:prstGeom prst="rect">
            <a:avLst/>
          </a:prstGeom>
        </p:spPr>
        <p:txBody>
          <a:bodyPr spcFirstLastPara="1" wrap="square" lIns="91425" tIns="45700" rIns="91425" bIns="45700" anchor="t" anchorCtr="0">
            <a:noAutofit/>
          </a:bodyPr>
          <a:lstStyle/>
          <a:p>
            <a:pPr lvl="0" algn="l" rtl="0">
              <a:spcBef>
                <a:spcPts val="0"/>
              </a:spcBef>
              <a:spcAft>
                <a:spcPts val="0"/>
              </a:spcAft>
              <a:buSzPts val="2600"/>
              <a:buFont typeface="Arial" panose="020B0604020202020204" pitchFamily="34" charset="0"/>
              <a:buChar char="•"/>
            </a:pPr>
            <a:r>
              <a:rPr lang="en-US" dirty="0"/>
              <a:t>For each section on the infographic, list benefits, challenges, and potential troubleshooting in the </a:t>
            </a:r>
            <a:r>
              <a:rPr lang="en-US" dirty="0">
                <a:hlinkClick r:id="rId3"/>
              </a:rPr>
              <a:t>Level Up H5P Card Sort</a:t>
            </a:r>
            <a:r>
              <a:rPr lang="en-US" dirty="0"/>
              <a:t> slide. Show your potential solutions to the proposed challenges by placing a sticky note in the appropriate section.  </a:t>
            </a:r>
            <a:endParaRPr dirty="0"/>
          </a:p>
          <a:p>
            <a:pPr marL="457200" lvl="0" indent="0" algn="l" rtl="0">
              <a:spcBef>
                <a:spcPts val="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6"/>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20"/>
              </a:spcBef>
              <a:spcAft>
                <a:spcPts val="0"/>
              </a:spcAft>
              <a:buSzPts val="2600"/>
              <a:buNone/>
            </a:pPr>
            <a:r>
              <a:rPr lang="en-US" dirty="0"/>
              <a:t>Please share out the benefits, challenges, and potential troubleshooting you put on </a:t>
            </a:r>
            <a:r>
              <a:rPr lang="en-US"/>
              <a:t>your Level Up H5P Card Sort slide.</a:t>
            </a:r>
            <a:endParaRPr dirty="0"/>
          </a:p>
        </p:txBody>
      </p:sp>
      <p:sp>
        <p:nvSpPr>
          <p:cNvPr id="149" name="Google Shape;149;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Share Out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c270ea3b36_0_112"/>
          <p:cNvSpPr txBox="1">
            <a:spLocks noGrp="1"/>
          </p:cNvSpPr>
          <p:nvPr>
            <p:ph type="title"/>
          </p:nvPr>
        </p:nvSpPr>
        <p:spPr>
          <a:xfrm>
            <a:off x="457200" y="265016"/>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Connecting Esports to your Content</a:t>
            </a:r>
            <a:endParaRPr/>
          </a:p>
        </p:txBody>
      </p:sp>
      <p:sp>
        <p:nvSpPr>
          <p:cNvPr id="155" name="Google Shape;155;gc270ea3b36_0_112"/>
          <p:cNvSpPr txBox="1">
            <a:spLocks noGrp="1"/>
          </p:cNvSpPr>
          <p:nvPr>
            <p:ph type="body" idx="1"/>
          </p:nvPr>
        </p:nvSpPr>
        <p:spPr>
          <a:xfrm>
            <a:off x="457200" y="1391875"/>
            <a:ext cx="8229600" cy="3006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In this </a:t>
            </a:r>
            <a:r>
              <a:rPr lang="en-US" u="sng" dirty="0">
                <a:solidFill>
                  <a:schemeClr val="hlink"/>
                </a:solidFill>
                <a:hlinkClick r:id="rId3"/>
              </a:rPr>
              <a:t>3-2-1</a:t>
            </a:r>
            <a:r>
              <a:rPr lang="en-US" dirty="0"/>
              <a:t> activity, respond to the questions below:</a:t>
            </a:r>
            <a:endParaRPr dirty="0"/>
          </a:p>
          <a:p>
            <a:pPr marL="457200" lvl="0" indent="-393700" algn="l" rtl="0">
              <a:spcBef>
                <a:spcPts val="0"/>
              </a:spcBef>
              <a:spcAft>
                <a:spcPts val="0"/>
              </a:spcAft>
              <a:buSzPts val="2600"/>
              <a:buChar char="●"/>
            </a:pPr>
            <a:r>
              <a:rPr lang="en-US" dirty="0"/>
              <a:t>What are three (3) things that are important to know in your content area?</a:t>
            </a:r>
            <a:endParaRPr dirty="0"/>
          </a:p>
          <a:p>
            <a:pPr marL="457200" lvl="0" indent="-393700" algn="l" rtl="0">
              <a:spcBef>
                <a:spcPts val="0"/>
              </a:spcBef>
              <a:spcAft>
                <a:spcPts val="0"/>
              </a:spcAft>
              <a:buSzPts val="2600"/>
              <a:buChar char="●"/>
            </a:pPr>
            <a:r>
              <a:rPr lang="en-US" dirty="0"/>
              <a:t>What are two (2) things you see in esports that might support what you listed above?</a:t>
            </a:r>
            <a:endParaRPr dirty="0"/>
          </a:p>
          <a:p>
            <a:pPr marL="457200" lvl="0" indent="-393700" algn="l" rtl="0">
              <a:spcBef>
                <a:spcPts val="0"/>
              </a:spcBef>
              <a:spcAft>
                <a:spcPts val="0"/>
              </a:spcAft>
              <a:buSzPts val="2600"/>
              <a:buChar char="●"/>
            </a:pPr>
            <a:r>
              <a:rPr lang="en-US" dirty="0"/>
              <a:t>What is one (1) way you can you support this in your content?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c270ea3b36_0_117"/>
          <p:cNvSpPr txBox="1">
            <a:spLocks noGrp="1"/>
          </p:cNvSpPr>
          <p:nvPr>
            <p:ph type="title"/>
          </p:nvPr>
        </p:nvSpPr>
        <p:spPr>
          <a:xfrm>
            <a:off x="457200" y="252491"/>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Wrapping Up</a:t>
            </a:r>
            <a:endParaRPr/>
          </a:p>
        </p:txBody>
      </p:sp>
      <p:sp>
        <p:nvSpPr>
          <p:cNvPr id="161" name="Google Shape;161;gc270ea3b36_0_117"/>
          <p:cNvSpPr txBox="1">
            <a:spLocks noGrp="1"/>
          </p:cNvSpPr>
          <p:nvPr>
            <p:ph type="body" idx="1"/>
          </p:nvPr>
        </p:nvSpPr>
        <p:spPr>
          <a:xfrm>
            <a:off x="457200" y="1391875"/>
            <a:ext cx="8229600" cy="3006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Think about a student or group of students in your school that a Level Up program could benefit. </a:t>
            </a:r>
            <a:br>
              <a:rPr lang="en-US"/>
            </a:br>
            <a:br>
              <a:rPr lang="en-US"/>
            </a:br>
            <a:r>
              <a:rPr lang="en-US"/>
              <a:t>In the chat, respond to:</a:t>
            </a:r>
            <a:endParaRPr/>
          </a:p>
          <a:p>
            <a:pPr marL="457200" lvl="0" indent="-393700" algn="l" rtl="0">
              <a:spcBef>
                <a:spcPts val="0"/>
              </a:spcBef>
              <a:spcAft>
                <a:spcPts val="0"/>
              </a:spcAft>
              <a:buSzPts val="2600"/>
              <a:buChar char="●"/>
            </a:pPr>
            <a:r>
              <a:rPr lang="en-US"/>
              <a:t>What is one aspect of esports that you think will benefit this student/students the most?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ctrTitle"/>
          </p:nvPr>
        </p:nvSpPr>
        <p:spPr>
          <a:xfrm>
            <a:off x="646200" y="262925"/>
            <a:ext cx="7851600" cy="5064000"/>
          </a:xfrm>
          <a:prstGeom prst="rect">
            <a:avLst/>
          </a:prstGeom>
          <a:noFill/>
          <a:ln>
            <a:noFill/>
          </a:ln>
        </p:spPr>
        <p:txBody>
          <a:bodyPr spcFirstLastPara="1" wrap="square" lIns="0" tIns="0" rIns="18275" bIns="0" anchor="b" anchorCtr="0">
            <a:spAutoFit/>
          </a:bodyPr>
          <a:lstStyle/>
          <a:p>
            <a:pPr marL="0" lvl="0" indent="0" algn="l" rtl="0">
              <a:lnSpc>
                <a:spcPct val="100000"/>
              </a:lnSpc>
              <a:spcBef>
                <a:spcPts val="0"/>
              </a:spcBef>
              <a:spcAft>
                <a:spcPts val="0"/>
              </a:spcAft>
              <a:buClr>
                <a:schemeClr val="lt1"/>
              </a:buClr>
              <a:buSzPts val="5000"/>
              <a:buFont typeface="Calibri"/>
              <a:buNone/>
            </a:pPr>
            <a:endParaRPr/>
          </a:p>
          <a:p>
            <a:pPr marL="0" lvl="0" indent="0" algn="l" rtl="0">
              <a:lnSpc>
                <a:spcPct val="100000"/>
              </a:lnSpc>
              <a:spcBef>
                <a:spcPts val="0"/>
              </a:spcBef>
              <a:spcAft>
                <a:spcPts val="0"/>
              </a:spcAft>
              <a:buClr>
                <a:schemeClr val="lt1"/>
              </a:buClr>
              <a:buSzPts val="5000"/>
              <a:buFont typeface="Calibri"/>
              <a:buNone/>
            </a:pPr>
            <a:r>
              <a:rPr lang="en-US"/>
              <a:t>Level Up for College and Career Readiness</a:t>
            </a:r>
            <a:endParaRPr/>
          </a:p>
          <a:p>
            <a:pPr marL="0" lvl="0" indent="0" algn="l" rtl="0">
              <a:lnSpc>
                <a:spcPct val="100000"/>
              </a:lnSpc>
              <a:spcBef>
                <a:spcPts val="0"/>
              </a:spcBef>
              <a:spcAft>
                <a:spcPts val="0"/>
              </a:spcAft>
              <a:buClr>
                <a:schemeClr val="lt1"/>
              </a:buClr>
              <a:buSzPts val="5000"/>
              <a:buFont typeface="Calibri"/>
              <a:buNone/>
            </a:pPr>
            <a:endParaRPr/>
          </a:p>
          <a:p>
            <a:pPr marL="0" lvl="0" indent="0" algn="l" rtl="0">
              <a:spcBef>
                <a:spcPts val="0"/>
              </a:spcBef>
              <a:spcAft>
                <a:spcPts val="0"/>
              </a:spcAft>
              <a:buClr>
                <a:schemeClr val="lt1"/>
              </a:buClr>
              <a:buSzPts val="5000"/>
              <a:buFont typeface="Calibri"/>
              <a:buNone/>
            </a:pPr>
            <a:endParaRPr sz="2900"/>
          </a:p>
          <a:p>
            <a:pPr marL="0" lvl="0" indent="0" algn="l" rtl="0">
              <a:lnSpc>
                <a:spcPct val="100000"/>
              </a:lnSpc>
              <a:spcBef>
                <a:spcPts val="0"/>
              </a:spcBef>
              <a:spcAft>
                <a:spcPts val="0"/>
              </a:spcAft>
              <a:buClr>
                <a:schemeClr val="lt1"/>
              </a:buClr>
              <a:buSzPts val="5000"/>
              <a:buFont typeface="Calibri"/>
              <a:buNone/>
            </a:pPr>
            <a:endParaRPr/>
          </a:p>
          <a:p>
            <a:pPr marL="0" lvl="0" indent="0" algn="l" rtl="0">
              <a:lnSpc>
                <a:spcPct val="100000"/>
              </a:lnSpc>
              <a:spcBef>
                <a:spcPts val="0"/>
              </a:spcBef>
              <a:spcAft>
                <a:spcPts val="0"/>
              </a:spcAft>
              <a:buClr>
                <a:schemeClr val="lt1"/>
              </a:buClr>
              <a:buSzPts val="5000"/>
              <a:buFont typeface="Calibri"/>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98" name="Google Shape;98;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0" marR="34288" lvl="0" indent="0" algn="l" rtl="0">
              <a:lnSpc>
                <a:spcPct val="100000"/>
              </a:lnSpc>
              <a:spcBef>
                <a:spcPts val="0"/>
              </a:spcBef>
              <a:spcAft>
                <a:spcPts val="0"/>
              </a:spcAft>
              <a:buClr>
                <a:schemeClr val="dk1"/>
              </a:buClr>
              <a:buSzPts val="2600"/>
              <a:buFont typeface="Arial"/>
              <a:buNone/>
            </a:pPr>
            <a:endParaRPr dirty="0">
              <a:solidFill>
                <a:srgbClr val="BED7D3"/>
              </a:solidFill>
            </a:endParaRPr>
          </a:p>
          <a:p>
            <a:pPr marL="55563" lvl="0" indent="0" algn="l" rtl="0">
              <a:lnSpc>
                <a:spcPct val="100000"/>
              </a:lnSpc>
              <a:spcBef>
                <a:spcPts val="0"/>
              </a:spcBef>
              <a:spcAft>
                <a:spcPts val="0"/>
              </a:spcAft>
              <a:buSzPts val="2600"/>
              <a:buNone/>
            </a:pPr>
            <a:r>
              <a:rPr lang="en-US" dirty="0"/>
              <a:t>How can Level Up esports promote a college- and career-going culture in your school?</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c270ea3b36_0_85"/>
          <p:cNvSpPr txBox="1">
            <a:spLocks noGrp="1"/>
          </p:cNvSpPr>
          <p:nvPr>
            <p:ph type="title"/>
          </p:nvPr>
        </p:nvSpPr>
        <p:spPr>
          <a:xfrm>
            <a:off x="457200" y="315116"/>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Who Could Benefit?</a:t>
            </a:r>
            <a:endParaRPr/>
          </a:p>
        </p:txBody>
      </p:sp>
      <p:sp>
        <p:nvSpPr>
          <p:cNvPr id="104" name="Google Shape;104;gc270ea3b36_0_85"/>
          <p:cNvSpPr txBox="1">
            <a:spLocks noGrp="1"/>
          </p:cNvSpPr>
          <p:nvPr>
            <p:ph type="body" idx="1"/>
          </p:nvPr>
        </p:nvSpPr>
        <p:spPr>
          <a:xfrm>
            <a:off x="457200" y="1391875"/>
            <a:ext cx="8229600" cy="3006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Respond to the questions below in the chat.</a:t>
            </a:r>
          </a:p>
          <a:p>
            <a:pPr marL="0" lvl="0" indent="0" algn="l" rtl="0">
              <a:spcBef>
                <a:spcPts val="0"/>
              </a:spcBef>
              <a:spcAft>
                <a:spcPts val="0"/>
              </a:spcAft>
              <a:buNone/>
            </a:pPr>
            <a:endParaRPr dirty="0"/>
          </a:p>
          <a:p>
            <a:pPr marL="457200" lvl="0" indent="-393700" algn="l" rtl="0">
              <a:spcBef>
                <a:spcPts val="0"/>
              </a:spcBef>
              <a:spcAft>
                <a:spcPts val="0"/>
              </a:spcAft>
              <a:buSzPts val="2600"/>
              <a:buChar char="●"/>
            </a:pPr>
            <a:r>
              <a:rPr lang="en-US" dirty="0"/>
              <a:t>What percent of students (at your site) do you think are not involved in any extracurricular activities? </a:t>
            </a:r>
            <a:endParaRPr dirty="0"/>
          </a:p>
          <a:p>
            <a:pPr marL="0" lvl="0" indent="0" algn="l" rtl="0">
              <a:spcBef>
                <a:spcPts val="0"/>
              </a:spcBef>
              <a:spcAft>
                <a:spcPts val="0"/>
              </a:spcAft>
              <a:buNone/>
            </a:pPr>
            <a:endParaRPr dirty="0"/>
          </a:p>
          <a:p>
            <a:pPr marL="457200" lvl="0" indent="-393700" algn="l" rtl="0">
              <a:spcBef>
                <a:spcPts val="0"/>
              </a:spcBef>
              <a:spcAft>
                <a:spcPts val="0"/>
              </a:spcAft>
              <a:buSzPts val="2600"/>
              <a:buChar char="●"/>
            </a:pPr>
            <a:r>
              <a:rPr lang="en-US" dirty="0"/>
              <a:t> What percentage of your students play electronic games?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c270ea3b36_0_97"/>
          <p:cNvSpPr txBox="1">
            <a:spLocks noGrp="1"/>
          </p:cNvSpPr>
          <p:nvPr>
            <p:ph type="title"/>
          </p:nvPr>
        </p:nvSpPr>
        <p:spPr>
          <a:xfrm>
            <a:off x="457200" y="344391"/>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Who is a “Gamer?”</a:t>
            </a:r>
            <a:endParaRPr dirty="0"/>
          </a:p>
        </p:txBody>
      </p:sp>
      <p:sp>
        <p:nvSpPr>
          <p:cNvPr id="110" name="Google Shape;110;gc270ea3b36_0_97"/>
          <p:cNvSpPr txBox="1">
            <a:spLocks noGrp="1"/>
          </p:cNvSpPr>
          <p:nvPr>
            <p:ph type="body" idx="1"/>
          </p:nvPr>
        </p:nvSpPr>
        <p:spPr>
          <a:xfrm>
            <a:off x="457200" y="1391875"/>
            <a:ext cx="7402800" cy="3006000"/>
          </a:xfrm>
          <a:prstGeom prst="rect">
            <a:avLst/>
          </a:prstGeom>
        </p:spPr>
        <p:txBody>
          <a:bodyPr spcFirstLastPara="1" wrap="square" lIns="91425" tIns="45700" rIns="91425" bIns="45700" anchor="t" anchorCtr="0">
            <a:noAutofit/>
          </a:bodyPr>
          <a:lstStyle/>
          <a:p>
            <a:pPr marL="457200" lvl="0" indent="-393700" algn="l" rtl="0">
              <a:spcBef>
                <a:spcPts val="0"/>
              </a:spcBef>
              <a:spcAft>
                <a:spcPts val="0"/>
              </a:spcAft>
              <a:buSzPts val="2600"/>
              <a:buChar char="●"/>
            </a:pPr>
            <a:r>
              <a:rPr lang="en-US"/>
              <a:t>Half of men and a comparable number of women say they have played video games on a computer, TV, game console, or portable device like a cellphone. </a:t>
            </a:r>
            <a:endParaRPr/>
          </a:p>
          <a:p>
            <a:pPr marL="457200" lvl="0" indent="-393700" algn="l" rtl="0">
              <a:spcBef>
                <a:spcPts val="0"/>
              </a:spcBef>
              <a:spcAft>
                <a:spcPts val="0"/>
              </a:spcAft>
              <a:buSzPts val="2600"/>
              <a:buChar char="●"/>
            </a:pPr>
            <a:r>
              <a:rPr lang="en-US"/>
              <a:t>However, men are more than twice as likely as women to identify as “gamers.” Some 50% of men and 48% of women play video games, while 15% of men and 6% of women say the term “gamer” describes them well.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c270ea3b36_0_1"/>
          <p:cNvSpPr txBox="1">
            <a:spLocks noGrp="1"/>
          </p:cNvSpPr>
          <p:nvPr>
            <p:ph type="title"/>
          </p:nvPr>
        </p:nvSpPr>
        <p:spPr>
          <a:xfrm>
            <a:off x="251237" y="389545"/>
            <a:ext cx="8430900" cy="5115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Stoplight Strategy</a:t>
            </a:r>
            <a:endParaRPr/>
          </a:p>
        </p:txBody>
      </p:sp>
      <p:sp>
        <p:nvSpPr>
          <p:cNvPr id="116" name="Google Shape;116;gc270ea3b36_0_1"/>
          <p:cNvSpPr txBox="1">
            <a:spLocks noGrp="1"/>
          </p:cNvSpPr>
          <p:nvPr>
            <p:ph type="body" idx="1"/>
          </p:nvPr>
        </p:nvSpPr>
        <p:spPr>
          <a:xfrm>
            <a:off x="251237" y="995070"/>
            <a:ext cx="8753100" cy="372612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Based on your knowledge of esports and how it can promote a college- and career-going culture, set your Zoom background to either red, yellow, or green. </a:t>
            </a:r>
            <a:endParaRPr dirty="0"/>
          </a:p>
          <a:p>
            <a:pPr marL="457200" lvl="0" indent="0" algn="l" rtl="0">
              <a:spcBef>
                <a:spcPts val="0"/>
              </a:spcBef>
              <a:spcAft>
                <a:spcPts val="0"/>
              </a:spcAft>
              <a:buNone/>
            </a:pPr>
            <a:endParaRPr dirty="0"/>
          </a:p>
          <a:p>
            <a:pPr marL="0" lvl="0" indent="0" algn="l" rtl="0">
              <a:spcBef>
                <a:spcPts val="0"/>
              </a:spcBef>
              <a:spcAft>
                <a:spcPts val="0"/>
              </a:spcAft>
              <a:buNone/>
            </a:pPr>
            <a:r>
              <a:rPr lang="en-US" sz="2700" b="1" dirty="0">
                <a:solidFill>
                  <a:srgbClr val="991B1E"/>
                </a:solidFill>
              </a:rPr>
              <a:t>Red</a:t>
            </a:r>
            <a:r>
              <a:rPr lang="en-US" sz="2700" dirty="0"/>
              <a:t> = I know almost nothing about esports.</a:t>
            </a:r>
            <a:endParaRPr sz="2700" dirty="0"/>
          </a:p>
          <a:p>
            <a:pPr marL="0" lvl="0" indent="0" algn="l" rtl="0">
              <a:spcBef>
                <a:spcPts val="0"/>
              </a:spcBef>
              <a:spcAft>
                <a:spcPts val="0"/>
              </a:spcAft>
              <a:buNone/>
            </a:pPr>
            <a:r>
              <a:rPr lang="en-US" sz="2700" b="1" dirty="0">
                <a:solidFill>
                  <a:schemeClr val="accent1"/>
                </a:solidFill>
              </a:rPr>
              <a:t>Yellow</a:t>
            </a:r>
            <a:r>
              <a:rPr lang="en-US" sz="2700" dirty="0">
                <a:solidFill>
                  <a:srgbClr val="000000"/>
                </a:solidFill>
              </a:rPr>
              <a:t> </a:t>
            </a:r>
            <a:r>
              <a:rPr lang="en-US" sz="2700" dirty="0"/>
              <a:t>= I know a little about esports and could describe it.</a:t>
            </a:r>
            <a:endParaRPr sz="2700" dirty="0"/>
          </a:p>
          <a:p>
            <a:pPr marL="0" lvl="0" indent="0" algn="l" rtl="0">
              <a:spcBef>
                <a:spcPts val="0"/>
              </a:spcBef>
              <a:spcAft>
                <a:spcPts val="0"/>
              </a:spcAft>
              <a:buNone/>
            </a:pPr>
            <a:r>
              <a:rPr lang="en-US" sz="2700" b="1" dirty="0">
                <a:solidFill>
                  <a:srgbClr val="38761D"/>
                </a:solidFill>
              </a:rPr>
              <a:t>Green</a:t>
            </a:r>
            <a:r>
              <a:rPr lang="en-US" sz="2700" dirty="0"/>
              <a:t> = I’m familiar enough with esports that I can explain how it supports college and career readiness.</a:t>
            </a:r>
            <a:endParaRPr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c270ea3b36_0_90"/>
          <p:cNvSpPr txBox="1">
            <a:spLocks noGrp="1"/>
          </p:cNvSpPr>
          <p:nvPr>
            <p:ph type="title"/>
          </p:nvPr>
        </p:nvSpPr>
        <p:spPr>
          <a:xfrm>
            <a:off x="457200" y="290066"/>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Expanding Student Opportunities</a:t>
            </a:r>
            <a:endParaRPr/>
          </a:p>
        </p:txBody>
      </p:sp>
      <p:sp>
        <p:nvSpPr>
          <p:cNvPr id="122" name="Google Shape;122;gc270ea3b36_0_90"/>
          <p:cNvSpPr txBox="1">
            <a:spLocks noGrp="1"/>
          </p:cNvSpPr>
          <p:nvPr>
            <p:ph type="body" idx="2"/>
          </p:nvPr>
        </p:nvSpPr>
        <p:spPr>
          <a:xfrm>
            <a:off x="457200" y="1428750"/>
            <a:ext cx="3305700" cy="2938500"/>
          </a:xfrm>
          <a:prstGeom prst="rect">
            <a:avLst/>
          </a:prstGeom>
        </p:spPr>
        <p:txBody>
          <a:bodyPr spcFirstLastPara="1" wrap="square" lIns="91425" tIns="0" rIns="91425" bIns="45700" anchor="t" anchorCtr="0">
            <a:noAutofit/>
          </a:bodyPr>
          <a:lstStyle/>
          <a:p>
            <a:pPr marL="457200" lvl="0" indent="-381000" algn="l" rtl="0">
              <a:spcBef>
                <a:spcPts val="360"/>
              </a:spcBef>
              <a:spcAft>
                <a:spcPts val="0"/>
              </a:spcAft>
              <a:buSzPts val="2400"/>
              <a:buChar char="•"/>
            </a:pPr>
            <a:r>
              <a:rPr lang="en-US" sz="2400" dirty="0"/>
              <a:t>This story from Grapevine-Colleyville ISD highlights some of the benefits of introducing an esports club to extracurriculars. </a:t>
            </a:r>
            <a:endParaRPr sz="2400" dirty="0"/>
          </a:p>
        </p:txBody>
      </p:sp>
      <p:pic>
        <p:nvPicPr>
          <p:cNvPr id="123" name="Google Shape;123;gc270ea3b36_0_90" descr="Grapevine-Colleyville is creating new opportunities for student engagement and learning by creating an esports program in the district. Kyle Berger, CTO, shares insights on esports based on his experiences to date.&#10;&#10;Learn more: https://bit.ly/2lQ6KF6" title="Esports in Education: Expanding Student Opportunities">
            <a:hlinkClick r:id="rId3"/>
          </p:cNvPr>
          <p:cNvPicPr preferRelativeResize="0"/>
          <p:nvPr/>
        </p:nvPicPr>
        <p:blipFill>
          <a:blip r:embed="rId4">
            <a:alphaModFix/>
          </a:blip>
          <a:stretch>
            <a:fillRect/>
          </a:stretch>
        </p:blipFill>
        <p:spPr>
          <a:xfrm>
            <a:off x="4038400" y="1385475"/>
            <a:ext cx="3917975" cy="2938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4"/>
          <p:cNvSpPr txBox="1">
            <a:spLocks noGrp="1"/>
          </p:cNvSpPr>
          <p:nvPr>
            <p:ph type="title"/>
          </p:nvPr>
        </p:nvSpPr>
        <p:spPr>
          <a:xfrm>
            <a:off x="530352" y="33620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Objectives</a:t>
            </a:r>
            <a:endParaRPr/>
          </a:p>
        </p:txBody>
      </p:sp>
      <p:sp>
        <p:nvSpPr>
          <p:cNvPr id="129" name="Google Shape;129;p4"/>
          <p:cNvSpPr txBox="1">
            <a:spLocks noGrp="1"/>
          </p:cNvSpPr>
          <p:nvPr>
            <p:ph type="body" idx="1"/>
          </p:nvPr>
        </p:nvSpPr>
        <p:spPr>
          <a:xfrm>
            <a:off x="530350" y="1527450"/>
            <a:ext cx="8517000" cy="2876108"/>
          </a:xfrm>
          <a:prstGeom prst="rect">
            <a:avLst/>
          </a:prstGeom>
          <a:noFill/>
          <a:ln>
            <a:noFill/>
          </a:ln>
        </p:spPr>
        <p:txBody>
          <a:bodyPr spcFirstLastPara="1" wrap="square" lIns="45700" tIns="45700" rIns="45700" bIns="45700" anchor="t" anchorCtr="0">
            <a:noAutofit/>
          </a:bodyPr>
          <a:lstStyle/>
          <a:p>
            <a:pPr marL="457200" lvl="0" indent="-393700" algn="l" rtl="0">
              <a:lnSpc>
                <a:spcPct val="100000"/>
              </a:lnSpc>
              <a:spcBef>
                <a:spcPts val="0"/>
              </a:spcBef>
              <a:spcAft>
                <a:spcPts val="0"/>
              </a:spcAft>
              <a:buClr>
                <a:srgbClr val="BED7D3"/>
              </a:buClr>
              <a:buSzPts val="2600"/>
              <a:buAutoNum type="arabicPeriod"/>
            </a:pPr>
            <a:r>
              <a:rPr lang="en-US" dirty="0">
                <a:solidFill>
                  <a:schemeClr val="bg1"/>
                </a:solidFill>
              </a:rPr>
              <a:t>Describe the basic history and cultural significance of esports (professional gaming).</a:t>
            </a:r>
            <a:endParaRPr dirty="0">
              <a:solidFill>
                <a:schemeClr val="bg1"/>
              </a:solidFill>
            </a:endParaRPr>
          </a:p>
          <a:p>
            <a:pPr marL="457200" lvl="0" indent="-393700" algn="l" rtl="0">
              <a:lnSpc>
                <a:spcPct val="100000"/>
              </a:lnSpc>
              <a:spcBef>
                <a:spcPts val="0"/>
              </a:spcBef>
              <a:spcAft>
                <a:spcPts val="0"/>
              </a:spcAft>
              <a:buClr>
                <a:srgbClr val="BED7D3"/>
              </a:buClr>
              <a:buSzPts val="2600"/>
              <a:buAutoNum type="arabicPeriod"/>
            </a:pPr>
            <a:r>
              <a:rPr lang="en-US" dirty="0">
                <a:solidFill>
                  <a:schemeClr val="bg1"/>
                </a:solidFill>
              </a:rPr>
              <a:t>Connect participation in esports to college and career readiness.</a:t>
            </a:r>
            <a:endParaRPr dirty="0">
              <a:solidFill>
                <a:schemeClr val="bg1"/>
              </a:solidFill>
            </a:endParaRPr>
          </a:p>
          <a:p>
            <a:pPr marL="457200" lvl="0" indent="-393700" algn="l" rtl="0">
              <a:lnSpc>
                <a:spcPct val="100000"/>
              </a:lnSpc>
              <a:spcBef>
                <a:spcPts val="0"/>
              </a:spcBef>
              <a:spcAft>
                <a:spcPts val="0"/>
              </a:spcAft>
              <a:buClr>
                <a:srgbClr val="BED7D3"/>
              </a:buClr>
              <a:buSzPts val="2600"/>
              <a:buAutoNum type="arabicPeriod"/>
            </a:pPr>
            <a:r>
              <a:rPr lang="en-US" dirty="0">
                <a:solidFill>
                  <a:schemeClr val="bg1"/>
                </a:solidFill>
              </a:rPr>
              <a:t>Utilize knowledge of esports to increase engagement.</a:t>
            </a:r>
            <a:endParaRPr dirty="0">
              <a:solidFill>
                <a:schemeClr val="bg1"/>
              </a:solidFill>
            </a:endParaRPr>
          </a:p>
          <a:p>
            <a:pPr marL="457200" lvl="0" indent="-393700" algn="l" rtl="0">
              <a:lnSpc>
                <a:spcPct val="100000"/>
              </a:lnSpc>
              <a:spcBef>
                <a:spcPts val="0"/>
              </a:spcBef>
              <a:spcAft>
                <a:spcPts val="0"/>
              </a:spcAft>
              <a:buClr>
                <a:srgbClr val="BED7D3"/>
              </a:buClr>
              <a:buSzPts val="2600"/>
              <a:buAutoNum type="arabicPeriod"/>
            </a:pPr>
            <a:r>
              <a:rPr lang="en-US" dirty="0">
                <a:solidFill>
                  <a:schemeClr val="bg1"/>
                </a:solidFill>
              </a:rPr>
              <a:t>Recognize challenges and obstacles and be prepared to address common issues.</a:t>
            </a:r>
            <a:endParaRPr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body" idx="1"/>
          </p:nvPr>
        </p:nvSpPr>
        <p:spPr>
          <a:xfrm>
            <a:off x="457200" y="1305059"/>
            <a:ext cx="6299736" cy="362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600"/>
              <a:buNone/>
            </a:pPr>
            <a:r>
              <a:rPr lang="en-US" dirty="0">
                <a:latin typeface="Calibri"/>
                <a:ea typeface="Calibri"/>
                <a:cs typeface="Calibri"/>
                <a:sym typeface="Calibri"/>
              </a:rPr>
              <a:t>As you read the provided </a:t>
            </a:r>
            <a:r>
              <a:rPr lang="en-US" dirty="0" err="1"/>
              <a:t>infogram</a:t>
            </a:r>
            <a:r>
              <a:rPr lang="en-US" dirty="0">
                <a:latin typeface="Calibri"/>
                <a:ea typeface="Calibri"/>
                <a:cs typeface="Calibri"/>
                <a:sym typeface="Calibri"/>
              </a:rPr>
              <a:t>, highlight any information that was surprising or new to you</a:t>
            </a:r>
            <a:r>
              <a:rPr lang="en-US" dirty="0"/>
              <a:t>, especially information that answers these questions:</a:t>
            </a:r>
            <a:endParaRPr dirty="0"/>
          </a:p>
          <a:p>
            <a:pPr marL="0" lvl="0" indent="0" algn="l" rtl="0">
              <a:lnSpc>
                <a:spcPct val="100000"/>
              </a:lnSpc>
              <a:spcBef>
                <a:spcPts val="0"/>
              </a:spcBef>
              <a:spcAft>
                <a:spcPts val="0"/>
              </a:spcAft>
              <a:buSzPts val="2600"/>
              <a:buNone/>
            </a:pPr>
            <a:endParaRPr dirty="0"/>
          </a:p>
          <a:p>
            <a:pPr indent="-457200">
              <a:spcBef>
                <a:spcPts val="0"/>
              </a:spcBef>
            </a:pPr>
            <a:r>
              <a:rPr lang="en-US" dirty="0">
                <a:latin typeface="Calibri"/>
                <a:ea typeface="Calibri"/>
                <a:cs typeface="Calibri"/>
                <a:sym typeface="Calibri"/>
              </a:rPr>
              <a:t>What is esports</a:t>
            </a:r>
            <a:r>
              <a:rPr lang="en-US" dirty="0"/>
              <a:t>? </a:t>
            </a:r>
            <a:endParaRPr dirty="0"/>
          </a:p>
          <a:p>
            <a:pPr indent="-457200">
              <a:spcBef>
                <a:spcPts val="0"/>
              </a:spcBef>
            </a:pPr>
            <a:r>
              <a:rPr lang="en-US" dirty="0"/>
              <a:t>W</a:t>
            </a:r>
            <a:r>
              <a:rPr lang="en-US" dirty="0">
                <a:latin typeface="Calibri"/>
                <a:ea typeface="Calibri"/>
                <a:cs typeface="Calibri"/>
                <a:sym typeface="Calibri"/>
              </a:rPr>
              <a:t>here did it come from</a:t>
            </a:r>
            <a:r>
              <a:rPr lang="en-US" dirty="0"/>
              <a:t>?</a:t>
            </a:r>
            <a:r>
              <a:rPr lang="en-US" dirty="0">
                <a:latin typeface="Calibri"/>
                <a:ea typeface="Calibri"/>
                <a:cs typeface="Calibri"/>
                <a:sym typeface="Calibri"/>
              </a:rPr>
              <a:t> </a:t>
            </a:r>
          </a:p>
          <a:p>
            <a:pPr indent="-457200">
              <a:spcBef>
                <a:spcPts val="0"/>
              </a:spcBef>
            </a:pPr>
            <a:r>
              <a:rPr lang="en-US" dirty="0"/>
              <a:t>W</a:t>
            </a:r>
            <a:r>
              <a:rPr lang="en-US" dirty="0">
                <a:latin typeface="Calibri"/>
                <a:ea typeface="Calibri"/>
                <a:cs typeface="Calibri"/>
                <a:sym typeface="Calibri"/>
              </a:rPr>
              <a:t>ho/</a:t>
            </a:r>
            <a:r>
              <a:rPr lang="en-US" dirty="0"/>
              <a:t>W</a:t>
            </a:r>
            <a:r>
              <a:rPr lang="en-US" dirty="0">
                <a:latin typeface="Calibri"/>
                <a:ea typeface="Calibri"/>
                <a:cs typeface="Calibri"/>
                <a:sym typeface="Calibri"/>
              </a:rPr>
              <a:t>hat careers are involved</a:t>
            </a:r>
            <a:r>
              <a:rPr lang="en-US" dirty="0"/>
              <a:t>? </a:t>
            </a:r>
          </a:p>
          <a:p>
            <a:pPr indent="-457200">
              <a:spcBef>
                <a:spcPts val="0"/>
              </a:spcBef>
            </a:pPr>
            <a:r>
              <a:rPr lang="en-US" dirty="0"/>
              <a:t>H</a:t>
            </a:r>
            <a:r>
              <a:rPr lang="en-US" dirty="0">
                <a:latin typeface="Calibri"/>
                <a:ea typeface="Calibri"/>
                <a:cs typeface="Calibri"/>
                <a:sym typeface="Calibri"/>
              </a:rPr>
              <a:t>ow can it help students? </a:t>
            </a:r>
            <a:endParaRPr dirty="0">
              <a:latin typeface="Calibri"/>
              <a:ea typeface="Calibri"/>
              <a:cs typeface="Calibri"/>
              <a:sym typeface="Calibri"/>
            </a:endParaRPr>
          </a:p>
          <a:p>
            <a:pPr marL="0" lvl="0" indent="0" algn="l" rtl="0">
              <a:lnSpc>
                <a:spcPct val="100000"/>
              </a:lnSpc>
              <a:spcBef>
                <a:spcPts val="0"/>
              </a:spcBef>
              <a:spcAft>
                <a:spcPts val="0"/>
              </a:spcAft>
              <a:buSzPts val="2600"/>
              <a:buNone/>
            </a:pPr>
            <a:endParaRPr dirty="0">
              <a:latin typeface="Calibri"/>
              <a:ea typeface="Calibri"/>
              <a:cs typeface="Calibri"/>
              <a:sym typeface="Calibri"/>
            </a:endParaRPr>
          </a:p>
          <a:p>
            <a:pPr marL="0" lvl="0" indent="0" algn="l" rtl="0">
              <a:lnSpc>
                <a:spcPct val="100000"/>
              </a:lnSpc>
              <a:spcBef>
                <a:spcPts val="0"/>
              </a:spcBef>
              <a:spcAft>
                <a:spcPts val="0"/>
              </a:spcAft>
              <a:buSzPts val="2600"/>
              <a:buNone/>
            </a:pPr>
            <a:endParaRPr dirty="0">
              <a:latin typeface="Calibri"/>
              <a:ea typeface="Calibri"/>
              <a:cs typeface="Calibri"/>
              <a:sym typeface="Calibri"/>
            </a:endParaRPr>
          </a:p>
          <a:p>
            <a:pPr marL="0" lvl="0" indent="0" algn="l" rtl="0">
              <a:lnSpc>
                <a:spcPct val="100000"/>
              </a:lnSpc>
              <a:spcBef>
                <a:spcPts val="0"/>
              </a:spcBef>
              <a:spcAft>
                <a:spcPts val="0"/>
              </a:spcAft>
              <a:buSzPts val="2600"/>
              <a:buNone/>
            </a:pPr>
            <a:endParaRPr sz="3000" dirty="0">
              <a:solidFill>
                <a:srgbClr val="4A86E8"/>
              </a:solidFill>
              <a:latin typeface="Calibri"/>
              <a:ea typeface="Calibri"/>
              <a:cs typeface="Calibri"/>
              <a:sym typeface="Calibri"/>
            </a:endParaRPr>
          </a:p>
        </p:txBody>
      </p:sp>
      <p:sp>
        <p:nvSpPr>
          <p:cNvPr id="135" name="Google Shape;135;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Why-Lighting</a:t>
            </a:r>
            <a:endParaRPr/>
          </a:p>
        </p:txBody>
      </p:sp>
      <p:pic>
        <p:nvPicPr>
          <p:cNvPr id="136" name="Google Shape;136;p13"/>
          <p:cNvPicPr preferRelativeResize="0"/>
          <p:nvPr/>
        </p:nvPicPr>
        <p:blipFill rotWithShape="1">
          <a:blip r:embed="rId3">
            <a:alphaModFix/>
          </a:blip>
          <a:srcRect l="2998" r="2997"/>
          <a:stretch/>
        </p:blipFill>
        <p:spPr>
          <a:xfrm>
            <a:off x="6997651" y="1727175"/>
            <a:ext cx="1689149" cy="1689149"/>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627</Words>
  <Application>Microsoft Macintosh PowerPoint</Application>
  <PresentationFormat>On-screen Show (16:9)</PresentationFormat>
  <Paragraphs>54</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Noto Sans Symbols</vt:lpstr>
      <vt:lpstr>Arial</vt:lpstr>
      <vt:lpstr>Constantia</vt:lpstr>
      <vt:lpstr>Quattrocento Sans</vt:lpstr>
      <vt:lpstr>Georgia</vt:lpstr>
      <vt:lpstr>Calibri</vt:lpstr>
      <vt:lpstr>LEARN theme</vt:lpstr>
      <vt:lpstr>PowerPoint Presentation</vt:lpstr>
      <vt:lpstr> Level Up for College and Career Readiness    </vt:lpstr>
      <vt:lpstr>Essential Question</vt:lpstr>
      <vt:lpstr>Who Could Benefit?</vt:lpstr>
      <vt:lpstr>Who is a “Gamer?”</vt:lpstr>
      <vt:lpstr>Stoplight Strategy</vt:lpstr>
      <vt:lpstr>Expanding Student Opportunities</vt:lpstr>
      <vt:lpstr>Objectives</vt:lpstr>
      <vt:lpstr>Why-Lighting</vt:lpstr>
      <vt:lpstr>H5P: Benefits, Challenges, and Troubleshooting</vt:lpstr>
      <vt:lpstr>Share Out</vt:lpstr>
      <vt:lpstr>Connecting Esports to your Content</vt:lpstr>
      <vt:lpstr>Wrapping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Moharram, Jehanne</cp:lastModifiedBy>
  <cp:revision>3</cp:revision>
  <dcterms:modified xsi:type="dcterms:W3CDTF">2024-09-09T17:36:29Z</dcterms:modified>
</cp:coreProperties>
</file>