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81" r:id="rId2"/>
  </p:sldMasterIdLst>
  <p:notesMasterIdLst>
    <p:notesMasterId r:id="rId25"/>
  </p:notesMasterIdLst>
  <p:sldIdLst>
    <p:sldId id="256" r:id="rId3"/>
    <p:sldId id="257" r:id="rId4"/>
    <p:sldId id="280" r:id="rId5"/>
    <p:sldId id="263" r:id="rId6"/>
    <p:sldId id="272" r:id="rId7"/>
    <p:sldId id="281" r:id="rId8"/>
    <p:sldId id="260" r:id="rId9"/>
    <p:sldId id="282" r:id="rId10"/>
    <p:sldId id="284" r:id="rId11"/>
    <p:sldId id="283" r:id="rId12"/>
    <p:sldId id="285" r:id="rId13"/>
    <p:sldId id="286" r:id="rId14"/>
    <p:sldId id="287" r:id="rId15"/>
    <p:sldId id="288" r:id="rId16"/>
    <p:sldId id="273" r:id="rId17"/>
    <p:sldId id="274" r:id="rId18"/>
    <p:sldId id="275" r:id="rId19"/>
    <p:sldId id="276" r:id="rId20"/>
    <p:sldId id="277" r:id="rId21"/>
    <p:sldId id="278" r:id="rId22"/>
    <p:sldId id="289" r:id="rId23"/>
    <p:sldId id="279" r:id="rId24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DF182F-1DE7-4F13-8AA3-002D9E3B458A}">
  <a:tblStyle styleId="{BEDF182F-1DE7-4F13-8AA3-002D9E3B45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286"/>
  </p:normalViewPr>
  <p:slideViewPr>
    <p:cSldViewPr snapToGrid="0">
      <p:cViewPr varScale="1">
        <p:scale>
          <a:sx n="197" d="100"/>
          <a:sy n="197" d="100"/>
        </p:scale>
        <p:origin x="7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3;n">
            <a:extLst>
              <a:ext uri="{FF2B5EF4-FFF2-40B4-BE49-F238E27FC236}">
                <a16:creationId xmlns:a16="http://schemas.microsoft.com/office/drawing/2014/main" id="{8624FC82-B5A2-5FA3-CBF3-BCBFA34F9D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Google Shape;4;n">
            <a:extLst>
              <a:ext uri="{FF2B5EF4-FFF2-40B4-BE49-F238E27FC236}">
                <a16:creationId xmlns:a16="http://schemas.microsoft.com/office/drawing/2014/main" id="{8976970C-9707-70A8-F003-735290520F1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0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8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50" TargetMode="External"/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8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38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Google Shape;38;p:notes">
            <a:extLst>
              <a:ext uri="{FF2B5EF4-FFF2-40B4-BE49-F238E27FC236}">
                <a16:creationId xmlns:a16="http://schemas.microsoft.com/office/drawing/2014/main" id="{9366B4A2-DBA3-CFE8-53CE-BFEE9562E40A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1506" name="Google Shape;39;p:notes">
            <a:extLst>
              <a:ext uri="{FF2B5EF4-FFF2-40B4-BE49-F238E27FC236}">
                <a16:creationId xmlns:a16="http://schemas.microsoft.com/office/drawing/2014/main" id="{3F2534ED-FEAD-412D-0543-27B7B303B0D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3-5 minutes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Slide Note: If PBJ video is not shown then, skip the 3rd question on this slide. 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Math connection: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***How could you calculate how far the robot is going to go? (radians)</a:t>
            </a:r>
          </a:p>
          <a:p>
            <a:r>
              <a:rPr lang="en-US" dirty="0">
                <a:effectLst/>
              </a:rPr>
              <a:t>K20 Center. (n.d.). I Notice... I Wonder... Strategies. </a:t>
            </a:r>
            <a:r>
              <a:rPr lang="en-US" dirty="0">
                <a:hlinkClick r:id="rId3" tooltip="https://learn.k20center.ou.edu/strategy/180"/>
              </a:rPr>
              <a:t>https://learn.k20center.ou.edu/strategy/180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7907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Connect to Lesson Goals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 Narrative- “Students need to connect what we have done to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engineering practices and to real life…”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 NSTA Science and Engineering Practices- Teachers to connect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activity to 1-2 different standards.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 Reflection- How are students going to connect these practices to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their lives?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Strategy for Process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 Use think, pair, share to answer the first question and then use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2308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review the practices and then use 3 colors of stickies to represent the 3 featured tech tools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Yellow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Blue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green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Using the provided sticky notes, select the NSTA standard that is best supported by the each tech tool. Justify why on the sticky note. Explain and Model.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</a:rPr>
              <a:t>K20 Center. (n.d.). Gallery Walk. Strategies. </a:t>
            </a:r>
            <a:r>
              <a:rPr lang="en-US" dirty="0">
                <a:hlinkClick r:id="rId3" tooltip="https://learn.k20center.ou.edu/strategy/118"/>
              </a:rPr>
              <a:t>https://learn.k20center.ou.edu/strategy/118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5221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3-2-1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 What are 3 activities with robotics you could use in your classroom? </a:t>
            </a:r>
            <a:r>
              <a:rPr lang="en-US" b="1" dirty="0"/>
              <a:t>(CIRCLE ONE THAT YOU COULD IMPLEMENT IN THE NEXT TWO WEEKS)</a:t>
            </a:r>
            <a:endParaRPr lang="en-US" dirty="0"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 What are 2 different NSTA Science and Engineering Practices that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you could incorporate in a lesson?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 What is 1 question or problem that students might have, and how do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you plan on answering it?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Resources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 Share web and other resources with teachers (Format undecided: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handout, google drive, google classroom?)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TREK Evaluation</a:t>
            </a:r>
          </a:p>
          <a:p>
            <a:r>
              <a:rPr lang="en-US" sz="140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 panose="020B0604020202020204" pitchFamily="34" charset="0"/>
              </a:rPr>
              <a:t>K20 Center. (n.d.). 3-2-1. Strategies. </a:t>
            </a:r>
            <a:r>
              <a:rPr lang="en-US" sz="140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 panose="020B0604020202020204" pitchFamily="34" charset="0"/>
                <a:hlinkClick r:id="rId3" tooltip="https://learn.k20center.ou.edu/strategy/50"/>
              </a:rPr>
              <a:t>https://learn.k20center.ou.edu/strategy/50</a:t>
            </a:r>
            <a:endParaRPr lang="en-US" sz="1400" dirty="0">
              <a:solidFill>
                <a:srgbClr val="000000"/>
              </a:solidFill>
              <a:effectLst/>
              <a:latin typeface="Arial"/>
              <a:ea typeface="Arial"/>
              <a:cs typeface="Arial"/>
              <a:sym typeface="Arial" panose="020B0604020202020204" pitchFamily="34" charset="0"/>
            </a:endParaRPr>
          </a:p>
          <a:p>
            <a:r>
              <a:rPr lang="en-US" sz="140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 panose="020B0604020202020204" pitchFamily="34" charset="0"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858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Divide participants into four groups and ask them to complete the acrostic.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One member will do the first letter/word and then pass to the next group member for the next letter/word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Have groups share to the whole room their completed acrostics.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</a:rPr>
              <a:t>K20 Center. (n.d.). First Word, Last Word. Strategies. </a:t>
            </a:r>
            <a:r>
              <a:rPr lang="en-US" dirty="0">
                <a:hlinkClick r:id="rId3" tooltip="https://learn.k20center.ou.edu/strategy/148"/>
              </a:rPr>
              <a:t>https://learn.k20center.ou.edu/strategy/148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581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400" dirty="0">
                <a:solidFill>
                  <a:srgbClr val="000000"/>
                </a:solidFill>
              </a:rPr>
              <a:t>1-2 minutes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endParaRPr lang="en-US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3339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2-3 minutes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2728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20 to 30 min timer and when timer goes off rotate groups.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Each group will explore based on specific stations.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add images of each to fly into white space overlapping each other.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0006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after each station call time and reflect 5 mins then rotate to next station.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8877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D6D91-5197-1DC1-8FAA-B4AA50245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611610-5964-1914-9163-F944789170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94952B-18C0-6EC0-B2DB-E41FF0D834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after each station call time and reflect 5 mins then rotate to next station.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4962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C5784-44D2-668B-2FEE-CE48718E28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EE0DF5-B0ED-4829-1087-2DF0B8B47B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6BBAA2-2741-AC40-2BE5-0CBC0A9D3D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after each station call time and reflect 5 mins then rotate to next station.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1866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ffectLst/>
              </a:rPr>
              <a:t>K20 Center. (n.d.). Four Corners. Strategies. </a:t>
            </a:r>
            <a:r>
              <a:rPr lang="en-US" dirty="0">
                <a:hlinkClick r:id="rId3" tooltip="https://learn.k20center.ou.edu/strategy/138"/>
              </a:rPr>
              <a:t>https://learn.k20center.ou.edu/strategy/138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381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71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4B20552E-7342-E84A-F371-1971A3F6C44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32;p8"/>
          <p:cNvSpPr txBox="1">
            <a:spLocks noGrp="1"/>
          </p:cNvSpPr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rm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sz="1800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6904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D6EEF45-89C6-035A-7767-7ED289963CD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393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C972B790-E0EA-1D94-2E39-E91EBF32EFA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824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Quot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3;p3" title="k20center-logo-variations_K20 Bug - White.png">
            <a:extLst>
              <a:ext uri="{FF2B5EF4-FFF2-40B4-BE49-F238E27FC236}">
                <a16:creationId xmlns:a16="http://schemas.microsoft.com/office/drawing/2014/main" id="{A98AC9D7-ABC9-ABD1-C36A-7174189F79D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18689"/>
            <a:ext cx="7886700" cy="11255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2958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120B5383-12EC-4263-1497-9698C0CF58F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95F1D04-4812-04B5-3299-BCB12F584B19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0201FEDF-1B17-4939-DD49-DF358C79259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11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86F1E247-B682-7CCA-0967-E63908DD64C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492F45D-B2D5-2BE4-2F75-6C684136B567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80D6DD3C-71EE-3C73-DDA5-5CEF6C3263A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306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AF74F841-FC3F-3B0B-3269-2B1C811007C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1586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Cov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337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245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With Cover Imag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666" y="559689"/>
            <a:ext cx="4940921" cy="213995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569073" y="2807732"/>
            <a:ext cx="4939927" cy="1397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44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sential Question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5D844917-401A-C607-900F-8340B4453A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75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2190A501-5ACD-F178-69EF-6D3C6116E86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3142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7A36BC56-4BFB-F2FB-2704-1CEB5D4A557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49" y="1370013"/>
            <a:ext cx="7886699" cy="3262312"/>
          </a:xfrm>
          <a:prstGeom prst="rect">
            <a:avLst/>
          </a:prstGeom>
        </p:spPr>
        <p:txBody>
          <a:bodyPr/>
          <a:lstStyle>
            <a:lvl1pPr marL="228600" indent="-22860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22860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64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D51A9934-4731-CF7D-01F8-8F8BC4047EE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30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29;p7" title="k20center-logo-variations_K20 - Bug Color.png">
            <a:extLst>
              <a:ext uri="{FF2B5EF4-FFF2-40B4-BE49-F238E27FC236}">
                <a16:creationId xmlns:a16="http://schemas.microsoft.com/office/drawing/2014/main" id="{CC1A804E-1971-8E34-9464-0A90A0072EB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  <a:prstGeom prst="rect">
            <a:avLst/>
          </a:prstGeom>
        </p:spPr>
        <p:txBody>
          <a:bodyPr/>
          <a:lstStyle>
            <a:lvl1pPr marL="228600" indent="-32004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32004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32004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60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al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5D168AF4-32E4-74C0-4A18-039BCF6D6B8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5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92A09B7-DA10-1158-CAB4-8798C3E2F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7CF834B-CD39-B870-A33D-BB16E7C46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 </a:t>
            </a:r>
          </a:p>
          <a:p>
            <a:pPr lvl="1"/>
            <a:r>
              <a:rPr lang="en-US" altLang="en-US" dirty="0"/>
              <a:t>Second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5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457200" indent="-393192" algn="l" rtl="0" eaLnBrk="1" fontAlgn="base" hangingPunct="1">
        <a:spcBef>
          <a:spcPts val="520"/>
        </a:spcBef>
        <a:spcAft>
          <a:spcPct val="0"/>
        </a:spcAft>
        <a:buClr>
          <a:srgbClr val="971D20"/>
        </a:buClr>
        <a:buSzPct val="100000"/>
        <a:buFont typeface="System Font Regular"/>
        <a:buChar char="●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eaLnBrk="1" fontAlgn="base" hangingPunct="1">
        <a:spcBef>
          <a:spcPts val="340"/>
        </a:spcBef>
        <a:spcAft>
          <a:spcPct val="0"/>
        </a:spcAft>
        <a:buClr>
          <a:srgbClr val="E8BF3C"/>
        </a:buClr>
        <a:buFont typeface="Wingdings" pitchFamily="2" charset="2"/>
        <a:buChar char="§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20040" algn="l" rtl="0" eaLnBrk="1" fontAlgn="base" hangingPunct="1">
        <a:lnSpc>
          <a:spcPct val="90000"/>
        </a:lnSpc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eaLnBrk="1" fontAlgn="base" hangingPunct="1">
        <a:lnSpc>
          <a:spcPct val="90000"/>
        </a:lnSpc>
        <a:spcBef>
          <a:spcPts val="270"/>
        </a:spcBef>
        <a:spcAft>
          <a:spcPct val="0"/>
        </a:spcAft>
        <a:buClr>
          <a:schemeClr val="accent1"/>
        </a:buClr>
        <a:buSzPct val="80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DBC93EE6-7CCD-518F-84C9-A4397115C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4DDC3D1B-4E0E-1D9F-CB2D-3C12C3643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6C23A54-FCC8-0F9D-1665-130E35DC754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228600" indent="-393192" algn="l" rtl="0" fontAlgn="base">
        <a:spcBef>
          <a:spcPts val="520"/>
        </a:spcBef>
        <a:spcAft>
          <a:spcPct val="0"/>
        </a:spcAft>
        <a:buClr>
          <a:srgbClr val="971D20"/>
        </a:buClr>
        <a:buFont typeface="Aptos Display" panose="020B0004020202020204" pitchFamily="34" charset="0"/>
        <a:buAutoNum type="arabi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fontAlgn="base">
        <a:spcBef>
          <a:spcPts val="400"/>
        </a:spcBef>
        <a:spcAft>
          <a:spcPct val="0"/>
        </a:spcAft>
        <a:buClr>
          <a:schemeClr val="accent1"/>
        </a:buClr>
        <a:buFont typeface="Aptos Display" panose="020B0004020202020204" pitchFamily="34" charset="0"/>
        <a:buAutoNum type="alpha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fontAlgn="base">
        <a:spcBef>
          <a:spcPts val="340"/>
        </a:spcBef>
        <a:spcAft>
          <a:spcPct val="0"/>
        </a:spcAft>
        <a:buClr>
          <a:srgbClr val="E8BF3C"/>
        </a:buClr>
        <a:buFont typeface="Aptos Display" panose="020B0004020202020204" pitchFamily="34" charset="0"/>
        <a:buAutoNum type="roman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19088" algn="l" rtl="0" fontAlgn="base"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fontAlgn="base">
        <a:spcBef>
          <a:spcPts val="270"/>
        </a:spcBef>
        <a:spcAft>
          <a:spcPct val="0"/>
        </a:spcAft>
        <a:buClr>
          <a:schemeClr val="accent1"/>
        </a:buClr>
        <a:buSzPct val="75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2xfJPpU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cDA3_5982h8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youtube.com/watch?v=cDA3_5982h8" TargetMode="External"/><Relationship Id="rId4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53FA5-3AC9-DEF6-0024-27B1157503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7BAFD-3BA5-5266-D62D-64EE71290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Resource Note Sheet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915F698B-626E-4926-3ED8-9F37622D0F1E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What did you explore?</a:t>
            </a:r>
          </a:p>
          <a:p>
            <a:r>
              <a:rPr lang="en-US" altLang="en-US" dirty="0"/>
              <a:t>How might this EdTech connect to (or integrate with) my content area? </a:t>
            </a:r>
          </a:p>
        </p:txBody>
      </p:sp>
    </p:spTree>
    <p:extLst>
      <p:ext uri="{BB962C8B-B14F-4D97-AF65-F5344CB8AC3E}">
        <p14:creationId xmlns:p14="http://schemas.microsoft.com/office/powerpoint/2010/main" val="3717268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8489D5-F0B6-3CD9-9312-2345BBBA9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3">
            <a:extLst>
              <a:ext uri="{FF2B5EF4-FFF2-40B4-BE49-F238E27FC236}">
                <a16:creationId xmlns:a16="http://schemas.microsoft.com/office/drawing/2014/main" id="{82A95C54-820E-B892-8C67-91C0182350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-95524"/>
            <a:ext cx="7886700" cy="2139950"/>
          </a:xfrm>
        </p:spPr>
        <p:txBody>
          <a:bodyPr/>
          <a:lstStyle/>
          <a:p>
            <a:r>
              <a:rPr lang="en-US" altLang="en-US" dirty="0"/>
              <a:t>Rotation 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D678A1-6B6E-0A42-944C-C056C5CA6A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888" y="2152376"/>
            <a:ext cx="7885112" cy="1397000"/>
          </a:xfrm>
        </p:spPr>
        <p:txBody>
          <a:bodyPr rtlCol="0">
            <a:noAutofit/>
          </a:bodyPr>
          <a:lstStyle/>
          <a:p>
            <a:pPr marL="64008" indent="0" fontAlgn="auto">
              <a:spcAft>
                <a:spcPts val="0"/>
              </a:spcAft>
              <a:buNone/>
              <a:defRPr/>
            </a:pPr>
            <a:r>
              <a:rPr lang="en-US" sz="2400" dirty="0"/>
              <a:t>20 minutes</a:t>
            </a:r>
          </a:p>
        </p:txBody>
      </p:sp>
    </p:spTree>
    <p:extLst>
      <p:ext uri="{BB962C8B-B14F-4D97-AF65-F5344CB8AC3E}">
        <p14:creationId xmlns:p14="http://schemas.microsoft.com/office/powerpoint/2010/main" val="2444923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C26FD1-779B-6659-2266-4FB74B6CF7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CE391-2055-A017-832F-E1C5CA4BB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Resource Note Sheet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AE0E9B86-E7CB-BF55-EC27-A184428E55EB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What did you explore?</a:t>
            </a:r>
          </a:p>
          <a:p>
            <a:r>
              <a:rPr lang="en-US" altLang="en-US" dirty="0"/>
              <a:t>How might this EdTech connect to (or integrate with) my content area? </a:t>
            </a:r>
          </a:p>
        </p:txBody>
      </p:sp>
    </p:spTree>
    <p:extLst>
      <p:ext uri="{BB962C8B-B14F-4D97-AF65-F5344CB8AC3E}">
        <p14:creationId xmlns:p14="http://schemas.microsoft.com/office/powerpoint/2010/main" val="221587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4C11E-B5EA-BD8F-5A6F-A91AEFE27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3">
            <a:extLst>
              <a:ext uri="{FF2B5EF4-FFF2-40B4-BE49-F238E27FC236}">
                <a16:creationId xmlns:a16="http://schemas.microsoft.com/office/drawing/2014/main" id="{8BD3DC10-13F4-A616-16D4-A61C675752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-95524"/>
            <a:ext cx="7886700" cy="2139950"/>
          </a:xfrm>
        </p:spPr>
        <p:txBody>
          <a:bodyPr/>
          <a:lstStyle/>
          <a:p>
            <a:r>
              <a:rPr lang="en-US" altLang="en-US" dirty="0"/>
              <a:t>Rotation 3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C3EC9A-0AA6-8322-EE7F-EBE40C869B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888" y="2152376"/>
            <a:ext cx="7885112" cy="1397000"/>
          </a:xfrm>
        </p:spPr>
        <p:txBody>
          <a:bodyPr rtlCol="0">
            <a:noAutofit/>
          </a:bodyPr>
          <a:lstStyle/>
          <a:p>
            <a:pPr marL="64008" indent="0" fontAlgn="auto">
              <a:spcAft>
                <a:spcPts val="0"/>
              </a:spcAft>
              <a:buNone/>
              <a:defRPr/>
            </a:pPr>
            <a:r>
              <a:rPr lang="en-US" sz="2400" dirty="0"/>
              <a:t>20 minutes</a:t>
            </a:r>
          </a:p>
        </p:txBody>
      </p:sp>
    </p:spTree>
    <p:extLst>
      <p:ext uri="{BB962C8B-B14F-4D97-AF65-F5344CB8AC3E}">
        <p14:creationId xmlns:p14="http://schemas.microsoft.com/office/powerpoint/2010/main" val="3045168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5FCB32-7885-CEF7-CF6C-5562892C7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AA1DF-1AC2-A65A-5FB3-CFB4AC551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Resource Note Sheet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B1823CB6-E765-F0A7-233B-F42780A703F1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What did you explore?</a:t>
            </a:r>
          </a:p>
          <a:p>
            <a:r>
              <a:rPr lang="en-US" altLang="en-US" dirty="0"/>
              <a:t>How might this EdTech connect to (or integrate with) my content area? </a:t>
            </a:r>
          </a:p>
        </p:txBody>
      </p:sp>
    </p:spTree>
    <p:extLst>
      <p:ext uri="{BB962C8B-B14F-4D97-AF65-F5344CB8AC3E}">
        <p14:creationId xmlns:p14="http://schemas.microsoft.com/office/powerpoint/2010/main" val="9784242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BF2459-22A4-2EDE-DCBA-E78057D0EE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3BA32-D0CA-F391-0EA9-0020B599F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Four Corners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582734F8-7CB9-0C7F-CBED-6B551A252D69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3"/>
            <a:ext cx="4825439" cy="3262312"/>
          </a:xfrm>
        </p:spPr>
        <p:txBody>
          <a:bodyPr/>
          <a:lstStyle/>
          <a:p>
            <a:r>
              <a:rPr lang="en-US" altLang="en-US" dirty="0"/>
              <a:t>Choose which educational technology that you explored you like the most or think would be possible to implement in your classroom.</a:t>
            </a:r>
          </a:p>
          <a:p>
            <a:r>
              <a:rPr lang="en-US" altLang="en-US" dirty="0"/>
              <a:t>Go stand by that poster.</a:t>
            </a:r>
          </a:p>
        </p:txBody>
      </p:sp>
      <p:pic>
        <p:nvPicPr>
          <p:cNvPr id="3" name="Google Shape;154;p31">
            <a:extLst>
              <a:ext uri="{FF2B5EF4-FFF2-40B4-BE49-F238E27FC236}">
                <a16:creationId xmlns:a16="http://schemas.microsoft.com/office/drawing/2014/main" id="{BECD2626-FE19-77A1-F027-8DF88A5EE4A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397840">
            <a:off x="5643224" y="1224781"/>
            <a:ext cx="2660517" cy="24748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94732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4C4C0A-25C8-7C7A-5197-B7A382BDD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FEC90-BBF5-CBBE-34C7-724BCE7DA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I Notice...I Wonder...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33BC3581-EA86-B73D-1683-500359F4745C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3"/>
            <a:ext cx="5074233" cy="3262312"/>
          </a:xfrm>
        </p:spPr>
        <p:txBody>
          <a:bodyPr/>
          <a:lstStyle/>
          <a:p>
            <a:pPr marL="64008" indent="0">
              <a:buNone/>
            </a:pPr>
            <a:r>
              <a:rPr lang="en-US" altLang="en-US" dirty="0"/>
              <a:t>On your poster, respond to the questions below:</a:t>
            </a:r>
          </a:p>
          <a:p>
            <a:r>
              <a:rPr lang="en-US" altLang="en-US" dirty="0"/>
              <a:t>What did you notice about the technology you explored?</a:t>
            </a:r>
          </a:p>
          <a:p>
            <a:r>
              <a:rPr lang="en-US" altLang="en-US" dirty="0"/>
              <a:t>What do you wonder about implementing these technologies in your classroom?</a:t>
            </a:r>
          </a:p>
        </p:txBody>
      </p:sp>
      <p:pic>
        <p:nvPicPr>
          <p:cNvPr id="3" name="Google Shape;161;p32">
            <a:extLst>
              <a:ext uri="{FF2B5EF4-FFF2-40B4-BE49-F238E27FC236}">
                <a16:creationId xmlns:a16="http://schemas.microsoft.com/office/drawing/2014/main" id="{9D46F711-5062-40C8-9E18-2A2B4C9A561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68276" y="1223426"/>
            <a:ext cx="2595250" cy="26966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06415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3EC1C3-4AA0-2FB2-6922-09C965329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B8087-2512-0897-5A45-947F83182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Posters – Continued 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49363B9-94E4-28B7-5328-295900B13DD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49" y="1370013"/>
            <a:ext cx="7103361" cy="3262312"/>
          </a:xfrm>
        </p:spPr>
        <p:txBody>
          <a:bodyPr/>
          <a:lstStyle/>
          <a:p>
            <a:pPr marL="64008" indent="0">
              <a:buNone/>
            </a:pPr>
            <a:r>
              <a:rPr lang="en-US" altLang="en-US" dirty="0"/>
              <a:t>Below your I Notice...I Wonder…, record your responses to:</a:t>
            </a:r>
          </a:p>
          <a:p>
            <a:r>
              <a:rPr lang="en-US" altLang="en-US" dirty="0"/>
              <a:t>How can these technologies be implemented to help students prepare for a tech-driven world?</a:t>
            </a:r>
          </a:p>
          <a:p>
            <a:r>
              <a:rPr lang="en-US" altLang="en-US" dirty="0"/>
              <a:t>What are some potential hurdles in their implementation and do you have ideas for mitigating their effect?</a:t>
            </a:r>
          </a:p>
        </p:txBody>
      </p:sp>
    </p:spTree>
    <p:extLst>
      <p:ext uri="{BB962C8B-B14F-4D97-AF65-F5344CB8AC3E}">
        <p14:creationId xmlns:p14="http://schemas.microsoft.com/office/powerpoint/2010/main" val="945458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4D3EB-8AEC-3219-E19B-AC6AB4862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984FE-BF93-EB8D-5159-DEDC32E72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NSTA Science &amp; Engineering Practices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F167D8DE-900C-376D-67C8-10A73F15FB7C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3"/>
            <a:ext cx="4124291" cy="3262312"/>
          </a:xfrm>
        </p:spPr>
        <p:txBody>
          <a:bodyPr/>
          <a:lstStyle/>
          <a:p>
            <a:r>
              <a:rPr lang="en-US" altLang="en-US" dirty="0"/>
              <a:t>How would these activities connect to the NSTA Science &amp; Engineering Practices?</a:t>
            </a:r>
          </a:p>
          <a:p>
            <a:r>
              <a:rPr lang="en-US" altLang="en-US" dirty="0">
                <a:hlinkClick r:id="rId3"/>
              </a:rPr>
              <a:t>https://bit.ly/2xfJPpU</a:t>
            </a:r>
            <a:r>
              <a:rPr lang="en-US" altLang="en-US" dirty="0"/>
              <a:t> </a:t>
            </a:r>
          </a:p>
        </p:txBody>
      </p:sp>
      <p:pic>
        <p:nvPicPr>
          <p:cNvPr id="3" name="Google Shape;172;p34">
            <a:extLst>
              <a:ext uri="{FF2B5EF4-FFF2-40B4-BE49-F238E27FC236}">
                <a16:creationId xmlns:a16="http://schemas.microsoft.com/office/drawing/2014/main" id="{F4A370F4-4C49-FDE0-2158-869BE22D71D9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81569" y="1417426"/>
            <a:ext cx="1442003" cy="20139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90529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83DCC-01AB-56C3-9BA4-099F0E20C5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23C32-35F4-5828-79E4-93B4A484D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Gallery Walk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E775DB3C-43AB-6587-10EB-690737544B5A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3"/>
            <a:ext cx="4369855" cy="3262312"/>
          </a:xfrm>
        </p:spPr>
        <p:txBody>
          <a:bodyPr/>
          <a:lstStyle/>
          <a:p>
            <a:r>
              <a:rPr lang="en-US" altLang="en-US" dirty="0"/>
              <a:t>On a sticky note, put what practice you think the technology meets and attach it to the poster of that technology.</a:t>
            </a:r>
          </a:p>
          <a:p>
            <a:r>
              <a:rPr lang="en-US" altLang="en-US" b="1" dirty="0"/>
              <a:t>Does everyone agree with the assessments?</a:t>
            </a:r>
          </a:p>
        </p:txBody>
      </p:sp>
      <p:pic>
        <p:nvPicPr>
          <p:cNvPr id="3" name="Google Shape;181;p35">
            <a:extLst>
              <a:ext uri="{FF2B5EF4-FFF2-40B4-BE49-F238E27FC236}">
                <a16:creationId xmlns:a16="http://schemas.microsoft.com/office/drawing/2014/main" id="{3555D843-2260-7A07-448B-CCC30CCD59F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49061" y="1823296"/>
            <a:ext cx="3179069" cy="16081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2815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3">
            <a:extLst>
              <a:ext uri="{FF2B5EF4-FFF2-40B4-BE49-F238E27FC236}">
                <a16:creationId xmlns:a16="http://schemas.microsoft.com/office/drawing/2014/main" id="{D39454A6-31F6-9DC3-BE75-39D080090E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1161372"/>
            <a:ext cx="7886700" cy="2139950"/>
          </a:xfrm>
        </p:spPr>
        <p:txBody>
          <a:bodyPr/>
          <a:lstStyle/>
          <a:p>
            <a:r>
              <a:rPr lang="en-US" altLang="en-US" dirty="0"/>
              <a:t>Changing the Outcome by Measuring It</a:t>
            </a:r>
          </a:p>
        </p:txBody>
      </p:sp>
      <p:sp>
        <p:nvSpPr>
          <p:cNvPr id="22530" name="Text Placeholder 4">
            <a:extLst>
              <a:ext uri="{FF2B5EF4-FFF2-40B4-BE49-F238E27FC236}">
                <a16:creationId xmlns:a16="http://schemas.microsoft.com/office/drawing/2014/main" id="{019E2450-727C-5F8C-E55D-223CCB11F23B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623888" y="3409272"/>
            <a:ext cx="7885112" cy="1397000"/>
          </a:xfrm>
        </p:spPr>
        <p:txBody>
          <a:bodyPr/>
          <a:lstStyle/>
          <a:p>
            <a:r>
              <a:rPr lang="en-US" altLang="en-US" dirty="0"/>
              <a:t>Emerging EdTech in the STEM Classroom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F1F47F-20B9-2A9E-5A02-313FE8300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EABBD-6295-4908-5E96-9DF2D7E5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3-2-1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1C327CCA-D86F-1675-FABB-0239D4E173FD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What are </a:t>
            </a:r>
            <a:r>
              <a:rPr lang="en-US" altLang="en-US" b="1" dirty="0">
                <a:solidFill>
                  <a:schemeClr val="accent3"/>
                </a:solidFill>
              </a:rPr>
              <a:t>3 classroom activities </a:t>
            </a:r>
            <a:r>
              <a:rPr lang="en-US" altLang="en-US" dirty="0"/>
              <a:t>that you could enhance with these technologies?</a:t>
            </a:r>
          </a:p>
          <a:p>
            <a:r>
              <a:rPr lang="en-US" altLang="en-US" dirty="0"/>
              <a:t>What are </a:t>
            </a:r>
            <a:r>
              <a:rPr lang="en-US" altLang="en-US" b="1" dirty="0">
                <a:solidFill>
                  <a:schemeClr val="accent3"/>
                </a:solidFill>
              </a:rPr>
              <a:t>2 different ways </a:t>
            </a:r>
            <a:r>
              <a:rPr lang="en-US" altLang="en-US" dirty="0"/>
              <a:t>that these technologies prepare students for a tech-driven world?</a:t>
            </a:r>
          </a:p>
          <a:p>
            <a:r>
              <a:rPr lang="en-US" altLang="en-US" dirty="0"/>
              <a:t>What is </a:t>
            </a:r>
            <a:r>
              <a:rPr lang="en-US" altLang="en-US" b="1" dirty="0">
                <a:solidFill>
                  <a:schemeClr val="accent3"/>
                </a:solidFill>
              </a:rPr>
              <a:t>1 hurdle </a:t>
            </a:r>
            <a:r>
              <a:rPr lang="en-US" altLang="en-US" dirty="0"/>
              <a:t>that must be overcome when implementing these technologies into the classroom and how could you do it?</a:t>
            </a:r>
          </a:p>
        </p:txBody>
      </p:sp>
      <p:pic>
        <p:nvPicPr>
          <p:cNvPr id="3" name="Picture 3" descr="A diagram of a question mark and stars&#10;&#10;AI-generated content may be incorrect.">
            <a:extLst>
              <a:ext uri="{FF2B5EF4-FFF2-40B4-BE49-F238E27FC236}">
                <a16:creationId xmlns:a16="http://schemas.microsoft.com/office/drawing/2014/main" id="{57EFF919-1910-8F4C-EF98-870D77B87E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738" y="372670"/>
            <a:ext cx="1458913" cy="145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48434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CD6D2-843A-7BCE-6BC4-B3D59415C0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3">
            <a:extLst>
              <a:ext uri="{FF2B5EF4-FFF2-40B4-BE49-F238E27FC236}">
                <a16:creationId xmlns:a16="http://schemas.microsoft.com/office/drawing/2014/main" id="{2EB332ED-B5B7-1F4A-D836-1A9C6D7617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-95524"/>
            <a:ext cx="7886700" cy="2139950"/>
          </a:xfrm>
        </p:spPr>
        <p:txBody>
          <a:bodyPr/>
          <a:lstStyle/>
          <a:p>
            <a:r>
              <a:rPr lang="en-US" altLang="en-US" dirty="0"/>
              <a:t>Follow-up Session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A4887C-720E-53EF-70C5-99300E3CC6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888" y="2152376"/>
            <a:ext cx="7885112" cy="1397000"/>
          </a:xfrm>
        </p:spPr>
        <p:txBody>
          <a:bodyPr rtlCol="0">
            <a:noAutofit/>
          </a:bodyPr>
          <a:lstStyle/>
          <a:p>
            <a:pPr marL="64008" indent="0" fontAlgn="auto">
              <a:spcAft>
                <a:spcPts val="0"/>
              </a:spcAft>
              <a:buNone/>
              <a:defRPr/>
            </a:pPr>
            <a:r>
              <a:rPr lang="en-US" sz="2400" dirty="0"/>
              <a:t>Reflection upon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5096620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5B04E-EC80-304E-27B2-6308F0BB3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B13E1-635E-CCBC-B053-EB06934C4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Tell Us Everything!!!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5EC362E2-BBCC-FD57-979D-FBE0358AC14D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sz="2400" dirty="0"/>
              <a:t>What activity did you implement with students?</a:t>
            </a:r>
          </a:p>
          <a:p>
            <a:r>
              <a:rPr lang="en-US" altLang="en-US" sz="2400" dirty="0"/>
              <a:t>How did students approach the task?</a:t>
            </a:r>
          </a:p>
          <a:p>
            <a:r>
              <a:rPr lang="en-US" altLang="en-US" sz="2400" dirty="0"/>
              <a:t>What challenges did students experience?</a:t>
            </a:r>
          </a:p>
          <a:p>
            <a:r>
              <a:rPr lang="en-US" altLang="en-US" sz="2400" dirty="0"/>
              <a:t>How did they problem solve or “troubleshoot” these challenges?</a:t>
            </a:r>
          </a:p>
          <a:p>
            <a:r>
              <a:rPr lang="en-US" altLang="en-US" sz="2400" dirty="0"/>
              <a:t>How did the task promote student’s critical thinking?</a:t>
            </a:r>
          </a:p>
          <a:p>
            <a:r>
              <a:rPr lang="en-US" altLang="en-US" sz="2400" dirty="0"/>
              <a:t>How did the learning experience support NSTA practices?</a:t>
            </a:r>
          </a:p>
        </p:txBody>
      </p:sp>
    </p:spTree>
    <p:extLst>
      <p:ext uri="{BB962C8B-B14F-4D97-AF65-F5344CB8AC3E}">
        <p14:creationId xmlns:p14="http://schemas.microsoft.com/office/powerpoint/2010/main" val="4290288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E37A3F-EFE7-F0A4-3B0A-AB1E810AF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A3D71-BE13-B153-E563-6A5A46F38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First Word, Last Word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A246EB63-21B5-2D73-47F2-EAECED8DC744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3"/>
            <a:ext cx="4424783" cy="3262312"/>
          </a:xfrm>
        </p:spPr>
        <p:txBody>
          <a:bodyPr/>
          <a:lstStyle/>
          <a:p>
            <a:r>
              <a:rPr lang="en-US" altLang="en-US" dirty="0"/>
              <a:t>One group member will fill in the first word of the acrostic, then pass it to the next group member. </a:t>
            </a:r>
          </a:p>
          <a:p>
            <a:r>
              <a:rPr lang="en-US" altLang="en-US" dirty="0"/>
              <a:t>Groups share out and discuss completed acrostics.</a:t>
            </a:r>
          </a:p>
        </p:txBody>
      </p:sp>
      <p:pic>
        <p:nvPicPr>
          <p:cNvPr id="3" name="Google Shape;80;p19">
            <a:extLst>
              <a:ext uri="{FF2B5EF4-FFF2-40B4-BE49-F238E27FC236}">
                <a16:creationId xmlns:a16="http://schemas.microsoft.com/office/drawing/2014/main" id="{A6A7A0EC-B8EE-A804-FAFF-FCDB8707B23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35381">
            <a:off x="5077698" y="887253"/>
            <a:ext cx="3617362" cy="28800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0845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3">
            <a:extLst>
              <a:ext uri="{FF2B5EF4-FFF2-40B4-BE49-F238E27FC236}">
                <a16:creationId xmlns:a16="http://schemas.microsoft.com/office/drawing/2014/main" id="{7A133F9F-8BD4-BFCE-947E-74745460EF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-95524"/>
            <a:ext cx="7886700" cy="2139950"/>
          </a:xfrm>
        </p:spPr>
        <p:txBody>
          <a:bodyPr/>
          <a:lstStyle/>
          <a:p>
            <a:r>
              <a:rPr lang="en-US" altLang="en-US" dirty="0"/>
              <a:t>Learning Objectives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28C0DD-EBA7-945F-414B-0577DA3BB32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888" y="2152376"/>
            <a:ext cx="7885112" cy="1397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dirty="0"/>
              <a:t>Apply research-based practices to support the use of educational technology. (EdTech)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/>
              <a:t>Through the lens of science and engineering practices, connect the impact of EdTech to a tech-driven world.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/>
              <a:t>Identify potential hurdles for the student learning experience with EdTech.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A5620E-E4DB-0541-44B4-6B6E0DA7E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3">
            <a:extLst>
              <a:ext uri="{FF2B5EF4-FFF2-40B4-BE49-F238E27FC236}">
                <a16:creationId xmlns:a16="http://schemas.microsoft.com/office/drawing/2014/main" id="{5834FDB0-9B67-701B-EC90-F40EF94E46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-95524"/>
            <a:ext cx="7886700" cy="2139950"/>
          </a:xfrm>
        </p:spPr>
        <p:txBody>
          <a:bodyPr/>
          <a:lstStyle/>
          <a:p>
            <a:r>
              <a:rPr lang="en-US" altLang="en-US" dirty="0"/>
              <a:t>Essential Question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600E21-0838-64BC-FDB4-4DBC51D8B04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888" y="2152376"/>
            <a:ext cx="7885112" cy="1397000"/>
          </a:xfrm>
        </p:spPr>
        <p:txBody>
          <a:bodyPr rtlCol="0">
            <a:noAutofit/>
          </a:bodyPr>
          <a:lstStyle/>
          <a:p>
            <a:pPr marL="64008" indent="0" fontAlgn="auto">
              <a:spcAft>
                <a:spcPts val="0"/>
              </a:spcAft>
              <a:buNone/>
              <a:defRPr/>
            </a:pPr>
            <a:r>
              <a:rPr lang="en-US" sz="2400" dirty="0"/>
              <a:t>How can a technology-enriched learning environment prepare students for post-secondary opportunities in a tech-driven world?</a:t>
            </a:r>
          </a:p>
        </p:txBody>
      </p:sp>
    </p:spTree>
    <p:extLst>
      <p:ext uri="{BB962C8B-B14F-4D97-AF65-F5344CB8AC3E}">
        <p14:creationId xmlns:p14="http://schemas.microsoft.com/office/powerpoint/2010/main" val="1390417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C9D9F3-ACDC-16FC-EF62-4B324E170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B627B851-DCBF-D3E2-46B1-0EE5315305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1219532"/>
            <a:ext cx="7886700" cy="213995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“You DON’T have to know everything for STE[A]M programs to work in your classroom! You only have to provide activities </a:t>
            </a:r>
            <a:r>
              <a:rPr lang="en-US" altLang="en-US" b="1" dirty="0"/>
              <a:t>with clear instructions</a:t>
            </a:r>
            <a:r>
              <a:rPr lang="en-US" altLang="en-US" dirty="0"/>
              <a:t> that are </a:t>
            </a:r>
            <a:r>
              <a:rPr lang="en-US" altLang="en-US" b="1" dirty="0"/>
              <a:t>practical, fun, and doable </a:t>
            </a:r>
            <a:r>
              <a:rPr lang="en-US" altLang="en-US" dirty="0"/>
              <a:t>under time constraints.”</a:t>
            </a:r>
          </a:p>
        </p:txBody>
      </p:sp>
      <p:sp>
        <p:nvSpPr>
          <p:cNvPr id="32770" name="Text Placeholder 2">
            <a:extLst>
              <a:ext uri="{FF2B5EF4-FFF2-40B4-BE49-F238E27FC236}">
                <a16:creationId xmlns:a16="http://schemas.microsoft.com/office/drawing/2014/main" id="{E6194A78-6E71-3550-C3AE-208261E05E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3888" y="3378532"/>
            <a:ext cx="7886700" cy="1125537"/>
          </a:xfrm>
        </p:spPr>
        <p:txBody>
          <a:bodyPr/>
          <a:lstStyle/>
          <a:p>
            <a:r>
              <a:rPr lang="en-US" altLang="en-US" dirty="0"/>
              <a:t>(</a:t>
            </a:r>
            <a:r>
              <a:rPr lang="en-US" altLang="en-US" dirty="0" err="1"/>
              <a:t>Bhounsule</a:t>
            </a:r>
            <a:r>
              <a:rPr lang="en-US" altLang="en-US" dirty="0"/>
              <a:t> et al, 2018)</a:t>
            </a:r>
          </a:p>
        </p:txBody>
      </p:sp>
    </p:spTree>
    <p:extLst>
      <p:ext uri="{BB962C8B-B14F-4D97-AF65-F5344CB8AC3E}">
        <p14:creationId xmlns:p14="http://schemas.microsoft.com/office/powerpoint/2010/main" val="3149999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Peanut Butter Jelly Time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3"/>
            <a:ext cx="4549673" cy="2107329"/>
          </a:xfrm>
        </p:spPr>
        <p:txBody>
          <a:bodyPr/>
          <a:lstStyle/>
          <a:p>
            <a:r>
              <a:rPr lang="en-US" altLang="en-US" dirty="0"/>
              <a:t>Some technology will only do what the code instructs it to do. So, when building code, it must be explicit and step-by-step. </a:t>
            </a:r>
          </a:p>
        </p:txBody>
      </p:sp>
      <p:pic>
        <p:nvPicPr>
          <p:cNvPr id="4" name="Google Shape;105;p23" descr="Exact Instructions Challenge PB&amp;J edition&#10;Another Challenge with Johnna and Evan: https://www.youtube.com/watch?v=sLaVM6af-RE&amp;t=121s&#10;&#10;We asked the kids to write instructions for a simple task but left out that we were going to be following their instructions EXACTLY as written. Great lesson for communication and a fun practice in patience!&#10;&#10;Please LIKE and SUBSCRIBE!&#10;&#10;***UPDATE!!*** BALLINGER FAMILY EXACT INSTRUCTIONS CHALLENGE VIDEO IS UP! You have to see this!! 😂https://www.youtube.com/watch?v=_eLM6O9JJvk&amp;feature=youtu.be&#10;EH BEE FAMILY EXACT INSTRUCTIONS CHALLENGE VIDEO IS UP! 😄  https://www.youtube.com/watch?v=_gei2tMiYrc&#10;&#10;TURN ON OUR NOTIFICATIONS! Thanks for liking this video &amp; subscribing to my channels! &#10;&#10;📸 INSTAGRAM: @joshdarnit&#10;http://instagram.com/joshdarnit&#10;👤 FACEBOOK: /joshdarnit &#10;https://facebook.com/joshdarnit&#10;🐥 TWITTER: @joshdarnit&#10;https://twitter.com/joshdarnit&#10;🎵 Musical.ly | Live.ly: @joshdarnit&#10;https://musical.ly&#10;👻 SNAPCHAT: joshdarnit&#10;http://snapchat.com&#10;📧 EMAIL: biz@joshdarnit.com&#10;✉️ PO Box: &#10;3460 Marron Road&#10;Suite 103 - 118&#10;Oceanside, CA 92056&#10;&#10;Music: &#10;Curious Fun by Klubz Productions: https://www.youtube.com/watch?v=6fVojps4PR0&amp;feature=youtu.be&#10;Background Cartoon Music Loop by Mattia Cupelli: https://m.youtube.com/watch?feature=youtu.be&amp;v=uIYBnfsB37k fails code evancredible coding lol" title="Exact Instructions Challenge - THIS is why my kids want to kill me. | Josh Darnit">
            <a:hlinkClick r:id="rId3"/>
            <a:extLst>
              <a:ext uri="{FF2B5EF4-FFF2-40B4-BE49-F238E27FC236}">
                <a16:creationId xmlns:a16="http://schemas.microsoft.com/office/drawing/2014/main" id="{BE34C6C9-929E-121E-8856-40B91B8D5C4E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54980" y="1300188"/>
            <a:ext cx="2995980" cy="224697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D0D5AA4-EC3B-265C-0C92-5184DE4524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0283" y="3578941"/>
            <a:ext cx="2945374" cy="444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393192" algn="l" rtl="0" eaLnBrk="1" fontAlgn="base" hangingPunct="1">
              <a:spcBef>
                <a:spcPts val="520"/>
              </a:spcBef>
              <a:spcAft>
                <a:spcPct val="0"/>
              </a:spcAft>
              <a:buClr>
                <a:srgbClr val="971D20"/>
              </a:buClr>
              <a:buSzPct val="100000"/>
              <a:buFont typeface="System Font Regular"/>
              <a:buChar char="●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914400" indent="-356616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371600" indent="-338328" algn="l" rtl="0" eaLnBrk="1" fontAlgn="base" hangingPunct="1">
              <a:spcBef>
                <a:spcPts val="340"/>
              </a:spcBef>
              <a:spcAft>
                <a:spcPct val="0"/>
              </a:spcAft>
              <a:buClr>
                <a:srgbClr val="E8BF3C"/>
              </a:buClr>
              <a:buFont typeface="Wingdings" pitchFamily="2" charset="2"/>
              <a:buChar char="§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828800" indent="-320040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>
                <a:srgbClr val="971D20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286000" indent="-310896" algn="l" rtl="0" eaLnBrk="1" fontAlgn="base" hangingPunct="1">
              <a:lnSpc>
                <a:spcPct val="90000"/>
              </a:lnSpc>
              <a:spcBef>
                <a:spcPts val="27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008" indent="0" algn="ctr">
              <a:buNone/>
            </a:pPr>
            <a:r>
              <a:rPr lang="en-US" altLang="en-US" sz="1800" dirty="0">
                <a:hlinkClick r:id="rId5"/>
              </a:rPr>
              <a:t>Exact Instructions Challenge</a:t>
            </a:r>
            <a:endParaRPr lang="en-US" alt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6EA94-FEFF-D57D-9952-7E4BEF3BF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957E3-77D7-36CF-3CB1-55665073C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Breakout with EdTech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4B1707FE-3FAF-6C63-7B8B-E3E2F71D69D4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n-US" altLang="en-US" b="1" dirty="0"/>
              <a:t>3 Stations</a:t>
            </a:r>
          </a:p>
          <a:p>
            <a:pPr marL="578358" indent="-514350">
              <a:buFont typeface="+mj-lt"/>
              <a:buAutoNum type="alphaUcPeriod"/>
            </a:pPr>
            <a:r>
              <a:rPr lang="en-US" altLang="en-US" dirty="0" err="1"/>
              <a:t>Swivl</a:t>
            </a:r>
            <a:endParaRPr lang="en-US" altLang="en-US" dirty="0"/>
          </a:p>
          <a:p>
            <a:pPr marL="578358" indent="-514350">
              <a:buFont typeface="+mj-lt"/>
              <a:buAutoNum type="alphaUcPeriod"/>
            </a:pPr>
            <a:r>
              <a:rPr lang="en-US" altLang="en-US" dirty="0"/>
              <a:t>Raspberry Pi coding with Scratch</a:t>
            </a:r>
          </a:p>
          <a:p>
            <a:pPr marL="578358" indent="-514350">
              <a:buFont typeface="+mj-lt"/>
              <a:buAutoNum type="alphaUcPeriod"/>
            </a:pPr>
            <a:r>
              <a:rPr lang="en-US" altLang="en-US" dirty="0"/>
              <a:t>3D Printing with </a:t>
            </a:r>
            <a:r>
              <a:rPr lang="en-US" altLang="en-US" dirty="0" err="1"/>
              <a:t>TinkerCAD</a:t>
            </a:r>
            <a:r>
              <a:rPr lang="en-US" altLang="en-US" dirty="0"/>
              <a:t> and </a:t>
            </a:r>
            <a:r>
              <a:rPr lang="en-US" altLang="en-US" dirty="0" err="1"/>
              <a:t>Thingiverse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50532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1607F0-65D2-D964-DA0C-A8464D940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3">
            <a:extLst>
              <a:ext uri="{FF2B5EF4-FFF2-40B4-BE49-F238E27FC236}">
                <a16:creationId xmlns:a16="http://schemas.microsoft.com/office/drawing/2014/main" id="{A5AA462A-B427-52CB-4D9C-97E61928CD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-95524"/>
            <a:ext cx="7886700" cy="2139950"/>
          </a:xfrm>
        </p:spPr>
        <p:txBody>
          <a:bodyPr/>
          <a:lstStyle/>
          <a:p>
            <a:r>
              <a:rPr lang="en-US" altLang="en-US" dirty="0"/>
              <a:t>Rotation 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C8F73A-DBD4-C838-94D8-B537D9AB20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888" y="2152376"/>
            <a:ext cx="7885112" cy="1397000"/>
          </a:xfrm>
        </p:spPr>
        <p:txBody>
          <a:bodyPr rtlCol="0">
            <a:noAutofit/>
          </a:bodyPr>
          <a:lstStyle/>
          <a:p>
            <a:pPr marL="64008" indent="0" fontAlgn="auto">
              <a:spcAft>
                <a:spcPts val="0"/>
              </a:spcAft>
              <a:buNone/>
              <a:defRPr/>
            </a:pPr>
            <a:r>
              <a:rPr lang="en-US" sz="2400" dirty="0"/>
              <a:t>20 minutes</a:t>
            </a:r>
          </a:p>
        </p:txBody>
      </p:sp>
    </p:spTree>
    <p:extLst>
      <p:ext uri="{BB962C8B-B14F-4D97-AF65-F5344CB8AC3E}">
        <p14:creationId xmlns:p14="http://schemas.microsoft.com/office/powerpoint/2010/main" val="233675007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02DC2DEC-ED14-46D2-92D2-CE7973B77C9B}"/>
    </a:ext>
  </a:extLst>
</a:theme>
</file>

<file path=ppt/theme/theme2.xml><?xml version="1.0" encoding="utf-8"?>
<a:theme xmlns:a="http://schemas.openxmlformats.org/drawingml/2006/main" name="1_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92F950AD-31EE-4ABC-AB96-5F978758D647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 (25)—Template</Template>
  <TotalTime>17</TotalTime>
  <Words>1094</Words>
  <Application>Microsoft Office PowerPoint</Application>
  <PresentationFormat>On-screen Show (16:9)</PresentationFormat>
  <Paragraphs>117</Paragraphs>
  <Slides>22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Aptos Display</vt:lpstr>
      <vt:lpstr>Arial</vt:lpstr>
      <vt:lpstr>Calibri</vt:lpstr>
      <vt:lpstr>Courier New</vt:lpstr>
      <vt:lpstr>System Font Regular</vt:lpstr>
      <vt:lpstr>Wingdings</vt:lpstr>
      <vt:lpstr>Custom Design</vt:lpstr>
      <vt:lpstr>1_Custom Design</vt:lpstr>
      <vt:lpstr>PowerPoint Presentation</vt:lpstr>
      <vt:lpstr>Changing the Outcome by Measuring It</vt:lpstr>
      <vt:lpstr>First Word, Last Word</vt:lpstr>
      <vt:lpstr>Learning Objectives</vt:lpstr>
      <vt:lpstr>Essential Question</vt:lpstr>
      <vt:lpstr>“You DON’T have to know everything for STE[A]M programs to work in your classroom! You only have to provide activities with clear instructions that are practical, fun, and doable under time constraints.”</vt:lpstr>
      <vt:lpstr>Peanut Butter Jelly Time</vt:lpstr>
      <vt:lpstr>Breakout with EdTech</vt:lpstr>
      <vt:lpstr>Rotation 1</vt:lpstr>
      <vt:lpstr>Resource Note Sheet</vt:lpstr>
      <vt:lpstr>Rotation 2</vt:lpstr>
      <vt:lpstr>Resource Note Sheet</vt:lpstr>
      <vt:lpstr>Rotation 3</vt:lpstr>
      <vt:lpstr>Resource Note Sheet</vt:lpstr>
      <vt:lpstr>Four Corners</vt:lpstr>
      <vt:lpstr>I Notice...I Wonder...</vt:lpstr>
      <vt:lpstr>Posters – Continued </vt:lpstr>
      <vt:lpstr>NSTA Science &amp; Engineering Practices</vt:lpstr>
      <vt:lpstr>Gallery Walk</vt:lpstr>
      <vt:lpstr>3-2-1</vt:lpstr>
      <vt:lpstr>Follow-up Session</vt:lpstr>
      <vt:lpstr>Tell Us Everything!!!</vt:lpstr>
    </vt:vector>
  </TitlesOfParts>
  <Manager/>
  <Company>University of Oklahoma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Lieu, Mary</dc:creator>
  <cp:keywords/>
  <dc:description/>
  <cp:lastModifiedBy>Lieu, Mary</cp:lastModifiedBy>
  <cp:revision>1</cp:revision>
  <dcterms:created xsi:type="dcterms:W3CDTF">2026-04-23T20:36:12Z</dcterms:created>
  <dcterms:modified xsi:type="dcterms:W3CDTF">2026-04-23T20:54:03Z</dcterms:modified>
  <cp:category/>
</cp:coreProperties>
</file>