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3886200" cy="50292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7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7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1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42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051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08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53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2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048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088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4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3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163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763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0704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7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876824" y="462688"/>
            <a:ext cx="2222906" cy="383476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79" y="805485"/>
            <a:ext cx="3288996" cy="3222991"/>
          </a:xfrm>
        </p:spPr>
        <p:txBody>
          <a:bodyPr anchor="ctr">
            <a:noAutofit/>
          </a:bodyPr>
          <a:lstStyle>
            <a:lvl1pPr algn="ctr">
              <a:defRPr sz="3188" spc="2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46" y="4384745"/>
            <a:ext cx="2564463" cy="54433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638" b="1" i="0" cap="all" spc="127" baseline="0">
                <a:solidFill>
                  <a:schemeClr val="tx2"/>
                </a:solidFill>
              </a:defRPr>
            </a:lvl1pPr>
            <a:lvl2pPr marL="145733" indent="0" algn="ctr">
              <a:buNone/>
              <a:defRPr sz="638"/>
            </a:lvl2pPr>
            <a:lvl3pPr marL="291465" indent="0" algn="ctr">
              <a:buNone/>
              <a:defRPr sz="574"/>
            </a:lvl3pPr>
            <a:lvl4pPr marL="437198" indent="0" algn="ctr">
              <a:buNone/>
              <a:defRPr sz="510"/>
            </a:lvl4pPr>
            <a:lvl5pPr marL="582930" indent="0" algn="ctr">
              <a:buNone/>
              <a:defRPr sz="510"/>
            </a:lvl5pPr>
            <a:lvl6pPr marL="728663" indent="0" algn="ctr">
              <a:buNone/>
              <a:defRPr sz="510"/>
            </a:lvl6pPr>
            <a:lvl7pPr marL="874395" indent="0" algn="ctr">
              <a:buNone/>
              <a:defRPr sz="510"/>
            </a:lvl7pPr>
            <a:lvl8pPr marL="1020128" indent="0" algn="ctr">
              <a:buNone/>
              <a:defRPr sz="510"/>
            </a:lvl8pPr>
            <a:lvl9pPr marL="1165860" indent="0" algn="ctr">
              <a:buNone/>
              <a:defRPr sz="5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779" y="4675498"/>
            <a:ext cx="742599" cy="25553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248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0176" y="4675498"/>
            <a:ext cx="742599" cy="25358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03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897166" cy="50292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84" y="787519"/>
            <a:ext cx="2609629" cy="2980726"/>
          </a:xfrm>
        </p:spPr>
        <p:txBody>
          <a:bodyPr anchor="b">
            <a:normAutofit/>
          </a:bodyPr>
          <a:lstStyle>
            <a:lvl1pPr>
              <a:defRPr sz="2678" spc="255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84" y="3783841"/>
            <a:ext cx="2236824" cy="6974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38" b="1" i="0" cap="all" spc="127" baseline="0">
                <a:solidFill>
                  <a:schemeClr val="accent1"/>
                </a:solidFill>
              </a:defRPr>
            </a:lvl1pPr>
            <a:lvl2pPr marL="145733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2pPr>
            <a:lvl3pPr marL="291465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3pPr>
            <a:lvl4pPr marL="43719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4pPr>
            <a:lvl5pPr marL="58293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5pPr>
            <a:lvl6pPr marL="728663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6pPr>
            <a:lvl7pPr marL="874395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7pPr>
            <a:lvl8pPr marL="1020128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8pPr>
            <a:lvl9pPr marL="1165860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649" y="4675498"/>
            <a:ext cx="476196" cy="2555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701" y="4675498"/>
            <a:ext cx="1311593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9151" y="4675498"/>
            <a:ext cx="474162" cy="25358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278709" y="0"/>
            <a:ext cx="524739" cy="50292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897166" cy="50292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291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76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984" y="1676400"/>
            <a:ext cx="1527277" cy="265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9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34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625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8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187" y="280416"/>
            <a:ext cx="753070" cy="41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764" y="280416"/>
            <a:ext cx="2469045" cy="41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4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65" y="279401"/>
            <a:ext cx="3242548" cy="1095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279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79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544" y="1613065"/>
            <a:ext cx="1535049" cy="46385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765" b="1" cap="all" spc="64" baseline="0">
                <a:solidFill>
                  <a:schemeClr val="tx2"/>
                </a:solidFill>
              </a:defRPr>
            </a:lvl1pPr>
            <a:lvl2pPr marL="145733" indent="0">
              <a:buNone/>
              <a:defRPr sz="638" b="1"/>
            </a:lvl2pPr>
            <a:lvl3pPr marL="291465" indent="0">
              <a:buNone/>
              <a:defRPr sz="574" b="1"/>
            </a:lvl3pPr>
            <a:lvl4pPr marL="437198" indent="0">
              <a:buNone/>
              <a:defRPr sz="510" b="1"/>
            </a:lvl4pPr>
            <a:lvl5pPr marL="582930" indent="0">
              <a:buNone/>
              <a:defRPr sz="510" b="1"/>
            </a:lvl5pPr>
            <a:lvl6pPr marL="728663" indent="0">
              <a:buNone/>
              <a:defRPr sz="510" b="1"/>
            </a:lvl6pPr>
            <a:lvl7pPr marL="874395" indent="0">
              <a:buNone/>
              <a:defRPr sz="510" b="1"/>
            </a:lvl7pPr>
            <a:lvl8pPr marL="1020128" indent="0">
              <a:buNone/>
              <a:defRPr sz="510" b="1"/>
            </a:lvl8pPr>
            <a:lvl9pPr marL="1165860" indent="0">
              <a:buNone/>
              <a:defRPr sz="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544" y="2133341"/>
            <a:ext cx="1535049" cy="219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cap="all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60" y="674943"/>
            <a:ext cx="1962996" cy="3655758"/>
          </a:xfrm>
        </p:spPr>
        <p:txBody>
          <a:bodyPr/>
          <a:lstStyle>
            <a:lvl1pPr>
              <a:defRPr sz="1020"/>
            </a:lvl1pPr>
            <a:lvl2pPr>
              <a:defRPr sz="893"/>
            </a:lvl2pPr>
            <a:lvl3pPr>
              <a:defRPr sz="765"/>
            </a:lvl3pPr>
            <a:lvl4pPr>
              <a:defRPr sz="638"/>
            </a:lvl4pPr>
            <a:lvl5pPr>
              <a:defRPr sz="638"/>
            </a:lvl5pPr>
            <a:lvl6pPr>
              <a:defRPr sz="638"/>
            </a:lvl6pPr>
            <a:lvl7pPr>
              <a:defRPr sz="638"/>
            </a:lvl7pPr>
            <a:lvl8pPr>
              <a:defRPr sz="638"/>
            </a:lvl8pPr>
            <a:lvl9pPr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60" y="4675498"/>
            <a:ext cx="393132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4011" y="4675498"/>
            <a:ext cx="392845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3951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54" y="1"/>
            <a:ext cx="2344593" cy="5029199"/>
          </a:xfrm>
        </p:spPr>
        <p:txBody>
          <a:bodyPr anchor="t"/>
          <a:lstStyle>
            <a:lvl1pPr marL="0" indent="0">
              <a:buNone/>
              <a:defRPr sz="1020"/>
            </a:lvl1pPr>
            <a:lvl2pPr marL="145733" indent="0">
              <a:buNone/>
              <a:defRPr sz="893"/>
            </a:lvl2pPr>
            <a:lvl3pPr marL="291465" indent="0">
              <a:buNone/>
              <a:defRPr sz="765"/>
            </a:lvl3pPr>
            <a:lvl4pPr marL="437198" indent="0">
              <a:buNone/>
              <a:defRPr sz="638"/>
            </a:lvl4pPr>
            <a:lvl5pPr marL="582930" indent="0">
              <a:buNone/>
              <a:defRPr sz="638"/>
            </a:lvl5pPr>
            <a:lvl6pPr marL="728663" indent="0">
              <a:buNone/>
              <a:defRPr sz="638"/>
            </a:lvl6pPr>
            <a:lvl7pPr marL="874395" indent="0">
              <a:buNone/>
              <a:defRPr sz="638"/>
            </a:lvl7pPr>
            <a:lvl8pPr marL="1020128" indent="0">
              <a:buNone/>
              <a:defRPr sz="638"/>
            </a:lvl8pPr>
            <a:lvl9pPr marL="1165860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2355503" y="0"/>
            <a:ext cx="1530697" cy="50292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701" y="335280"/>
            <a:ext cx="985612" cy="87755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65" b="1" i="0" spc="96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7701" y="1276980"/>
            <a:ext cx="985612" cy="305372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10"/>
              </a:spcBef>
              <a:buNone/>
              <a:defRPr sz="595" baseline="0">
                <a:solidFill>
                  <a:schemeClr val="bg2"/>
                </a:solidFill>
              </a:defRPr>
            </a:lvl1pPr>
            <a:lvl2pPr marL="145733" indent="0">
              <a:buNone/>
              <a:defRPr sz="446"/>
            </a:lvl2pPr>
            <a:lvl3pPr marL="291465" indent="0">
              <a:buNone/>
              <a:defRPr sz="383"/>
            </a:lvl3pPr>
            <a:lvl4pPr marL="437198" indent="0">
              <a:buNone/>
              <a:defRPr sz="319"/>
            </a:lvl4pPr>
            <a:lvl5pPr marL="582930" indent="0">
              <a:buNone/>
              <a:defRPr sz="319"/>
            </a:lvl5pPr>
            <a:lvl6pPr marL="728663" indent="0">
              <a:buNone/>
              <a:defRPr sz="319"/>
            </a:lvl6pPr>
            <a:lvl7pPr marL="874395" indent="0">
              <a:buNone/>
              <a:defRPr sz="319"/>
            </a:lvl7pPr>
            <a:lvl8pPr marL="1020128" indent="0">
              <a:buNone/>
              <a:defRPr sz="319"/>
            </a:lvl8pPr>
            <a:lvl9pPr marL="1165860" indent="0">
              <a:buNone/>
              <a:defRPr sz="3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147" y="4675498"/>
            <a:ext cx="392845" cy="255539"/>
          </a:xfrm>
        </p:spPr>
        <p:txBody>
          <a:bodyPr/>
          <a:lstStyle/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0530" y="4675498"/>
            <a:ext cx="1109944" cy="2535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08865" y="4675498"/>
            <a:ext cx="402671" cy="253584"/>
          </a:xfrm>
        </p:spPr>
        <p:txBody>
          <a:bodyPr/>
          <a:lstStyle/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05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2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790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08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109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72" y="1676402"/>
            <a:ext cx="3244340" cy="26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72" y="4675498"/>
            <a:ext cx="742599" cy="255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F00A4-6C94-4D16-B748-BA6D048A24E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304" y="4675498"/>
            <a:ext cx="131159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4630" y="4675498"/>
            <a:ext cx="898683" cy="253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930185-6EFF-4D08-B9CE-287FD605F7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3795846" y="0"/>
            <a:ext cx="90354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288613" cy="50292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4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91465" rtl="0" eaLnBrk="1" latinLnBrk="0" hangingPunct="1">
        <a:lnSpc>
          <a:spcPct val="90000"/>
        </a:lnSpc>
        <a:spcBef>
          <a:spcPct val="0"/>
        </a:spcBef>
        <a:buNone/>
        <a:defRPr sz="2168" kern="1200" cap="all" spc="6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715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8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9146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7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8577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6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8008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7439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870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301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5732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Gill Sans MT" panose="020B0502020104020203" pitchFamily="34" charset="0"/>
        <a:buChar char="–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51635" indent="-97155" algn="l" defTabSz="291465" rtl="0" eaLnBrk="1" latinLnBrk="0" hangingPunct="1">
        <a:lnSpc>
          <a:spcPct val="110000"/>
        </a:lnSpc>
        <a:spcBef>
          <a:spcPts val="298"/>
        </a:spcBef>
        <a:buClr>
          <a:schemeClr val="tx2"/>
        </a:buClr>
        <a:buFont typeface="Arial" panose="020B0604020202020204" pitchFamily="34" charset="0"/>
        <a:buChar char="•"/>
        <a:defRPr sz="59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73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46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19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8663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395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128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algn="l" defTabSz="291465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Learning the Moves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544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Make a Shape move along the </a:t>
            </a:r>
            <a:r>
              <a:rPr lang="en-US" dirty="0" err="1"/>
              <a:t>workplane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6FCEA-2AFB-475C-B653-4D9D16C9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49" y="745314"/>
            <a:ext cx="1538502" cy="1288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0FB0C-FDD8-4661-BCF7-104A922F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8" y="2172331"/>
            <a:ext cx="1569463" cy="125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38D4B-8848-4558-89B3-AFC4B92AD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8" y="3570769"/>
            <a:ext cx="693041" cy="1402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1C4225A-6448-4FB9-9571-0844FA84D32A}"/>
              </a:ext>
            </a:extLst>
          </p:cNvPr>
          <p:cNvSpPr/>
          <p:nvPr/>
        </p:nvSpPr>
        <p:spPr>
          <a:xfrm>
            <a:off x="1743529" y="2680702"/>
            <a:ext cx="297543" cy="243114"/>
          </a:xfrm>
          <a:prstGeom prst="lef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4809" y="4188772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5740-E5F6-47FB-A39B-D69F2867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Rotate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8584-C77B-40ED-9E3E-F44B3C53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Rotate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r>
              <a:rPr lang="en-US" dirty="0"/>
              <a:t>Step Two-  Rotate Each Box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By left clicking a box, you will enable the shape handles.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Rotate your view to get the best view of the curved rotation handles, and use the curved arrows to rotate each shape 45 degrees to match the hint.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		  and then select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8242A-2A28-48B4-884B-C2F8B959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093CE-79B8-49D5-9D2D-35EC0385A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177BE-9FDF-409C-A441-1788584DE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40" y="1478922"/>
            <a:ext cx="812120" cy="935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A2C847-9666-405B-A846-637A539D9FEE}"/>
              </a:ext>
            </a:extLst>
          </p:cNvPr>
          <p:cNvSpPr/>
          <p:nvPr/>
        </p:nvSpPr>
        <p:spPr>
          <a:xfrm>
            <a:off x="1943100" y="1478922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53A48-DA0B-433B-864A-2840BD4BC1F3}"/>
              </a:ext>
            </a:extLst>
          </p:cNvPr>
          <p:cNvSpPr/>
          <p:nvPr/>
        </p:nvSpPr>
        <p:spPr>
          <a:xfrm>
            <a:off x="1537040" y="1547446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076A5A-92BB-43B1-ABAE-1517B357DF1F}"/>
              </a:ext>
            </a:extLst>
          </p:cNvPr>
          <p:cNvSpPr/>
          <p:nvPr/>
        </p:nvSpPr>
        <p:spPr>
          <a:xfrm rot="16832175">
            <a:off x="2153139" y="2149277"/>
            <a:ext cx="221762" cy="131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87F155-A64E-4B20-884B-8658FCABCCDC}"/>
              </a:ext>
            </a:extLst>
          </p:cNvPr>
          <p:cNvSpPr/>
          <p:nvPr/>
        </p:nvSpPr>
        <p:spPr>
          <a:xfrm rot="10800000">
            <a:off x="2394830" y="206773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ECE06A-56CA-4B6D-ADA5-8C99E8DC9C7B}"/>
              </a:ext>
            </a:extLst>
          </p:cNvPr>
          <p:cNvSpPr/>
          <p:nvPr/>
        </p:nvSpPr>
        <p:spPr>
          <a:xfrm rot="10800000">
            <a:off x="2197997" y="1408640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0DC288-CC85-454B-A31E-15F8EEE9BFC0}"/>
              </a:ext>
            </a:extLst>
          </p:cNvPr>
          <p:cNvSpPr/>
          <p:nvPr/>
        </p:nvSpPr>
        <p:spPr>
          <a:xfrm rot="20028443">
            <a:off x="1027181" y="1577659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AED1E-6EB0-4CBB-B814-7D0AA82F6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93" b="50970"/>
          <a:stretch/>
        </p:blipFill>
        <p:spPr>
          <a:xfrm>
            <a:off x="1537040" y="2857602"/>
            <a:ext cx="813816" cy="98919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3E9CFE-0730-4BD1-B96B-0FD62D18984C}"/>
              </a:ext>
            </a:extLst>
          </p:cNvPr>
          <p:cNvSpPr/>
          <p:nvPr/>
        </p:nvSpPr>
        <p:spPr>
          <a:xfrm rot="20028443">
            <a:off x="1093675" y="3411310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E1E207-5AB1-4E90-99F4-4A707803E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85195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4989E0-2ACA-4FA4-BE4E-F675B82E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1" y="4042158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3D01E5-989D-4869-B710-49DC38318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5" y="421762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492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Size it Up!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Change the basic box shape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48933" y="418877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6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DCDC74-FE03-4560-8C6D-53B51CB2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3" y="1511477"/>
            <a:ext cx="2900767" cy="1003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062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BC92-837D-42C5-94F2-1E63237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Size it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DDAC-EAB1-48A6-A03B-4C87170C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Size It Up!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Extend Each Block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a box by left clicking on the shape- this will enable the shape handles.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Use the black handles to size the shape in a single direction. 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Use the white handles to size in two directions at once.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		  and then select 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84890-0781-4182-BE15-35D96D56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2471C-3190-4B69-841E-B971706F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25" y="1737530"/>
            <a:ext cx="1143750" cy="13181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224D42D-0920-45FE-B980-9EA10C97A51E}"/>
              </a:ext>
            </a:extLst>
          </p:cNvPr>
          <p:cNvSpPr/>
          <p:nvPr/>
        </p:nvSpPr>
        <p:spPr>
          <a:xfrm>
            <a:off x="2243015" y="2625969"/>
            <a:ext cx="151815" cy="148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A6070D7-6B1D-4779-8D5C-E669230B03B2}"/>
              </a:ext>
            </a:extLst>
          </p:cNvPr>
          <p:cNvSpPr/>
          <p:nvPr/>
        </p:nvSpPr>
        <p:spPr>
          <a:xfrm rot="7642618">
            <a:off x="2169169" y="2034907"/>
            <a:ext cx="109104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50AE4F-AD27-4001-A124-B2C17CD7774E}"/>
              </a:ext>
            </a:extLst>
          </p:cNvPr>
          <p:cNvSpPr/>
          <p:nvPr/>
        </p:nvSpPr>
        <p:spPr>
          <a:xfrm>
            <a:off x="2074271" y="2907200"/>
            <a:ext cx="151815" cy="148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9AC9EDF-D70D-4A35-AC0C-2274E6F739FC}"/>
              </a:ext>
            </a:extLst>
          </p:cNvPr>
          <p:cNvSpPr/>
          <p:nvPr/>
        </p:nvSpPr>
        <p:spPr>
          <a:xfrm rot="12621468">
            <a:off x="2202245" y="2844159"/>
            <a:ext cx="324691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FAB33-CA6F-40FF-9C67-52AC44BA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264409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991CBF-42FD-48FF-83A7-22C029D7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44" y="3447041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2DD93-E820-4391-932F-868CEB50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" y="360599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FC76B9-3E33-4282-AC7B-2C88344F3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Group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Combine shapes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201031" y="4188772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951A4-2427-4990-8F3F-BD07700A0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3" y="1485756"/>
            <a:ext cx="1873353" cy="10288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86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684B-587E-4853-AA11-63FD08A3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Group It!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6EF8-B7D7-4222-8912-66B4F3B9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One- Group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Group Shapes on the Left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box on the left by </a:t>
            </a:r>
            <a:r>
              <a:rPr lang="en-US" b="1" i="1" dirty="0"/>
              <a:t>left clicking </a:t>
            </a:r>
            <a:r>
              <a:rPr lang="en-US" dirty="0"/>
              <a:t>on the shape.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Hold </a:t>
            </a:r>
            <a:r>
              <a:rPr lang="en-US" b="1" i="1" dirty="0"/>
              <a:t>SHIFT </a:t>
            </a:r>
            <a:r>
              <a:rPr lang="en-US" dirty="0"/>
              <a:t>and also select the orange cylinder.</a:t>
            </a:r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422910" lvl="1" indent="-228600">
              <a:buFont typeface="+mj-lt"/>
              <a:buAutoNum type="arabicPeriod"/>
            </a:pPr>
            <a:endParaRPr lang="en-US" b="1" i="1" dirty="0"/>
          </a:p>
          <a:p>
            <a:pPr marL="194310" lvl="1" indent="0">
              <a:buNone/>
            </a:pPr>
            <a:endParaRPr lang="en-US" b="1" i="1" dirty="0"/>
          </a:p>
          <a:p>
            <a:pPr marL="194310" lvl="1" indent="0">
              <a:buNone/>
            </a:pPr>
            <a:endParaRPr lang="en-US" b="1" i="1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With both shapes selected, click the group button on the toolbar. Both shapes should turn the same color.</a:t>
            </a:r>
          </a:p>
          <a:p>
            <a:pPr marL="422910" lvl="1" indent="-228600">
              <a:buFont typeface="+mj-lt"/>
              <a:buAutoNum type="arabicPeriod" startAt="3"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Three- Group the Shapes on the Right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box on the right by </a:t>
            </a:r>
            <a:r>
              <a:rPr lang="en-US" b="1" i="1" dirty="0"/>
              <a:t>left clicking</a:t>
            </a:r>
            <a:r>
              <a:rPr lang="en-US" i="1" dirty="0"/>
              <a:t> </a:t>
            </a:r>
            <a:r>
              <a:rPr lang="en-US" dirty="0"/>
              <a:t>on the shape. 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Hold </a:t>
            </a:r>
            <a:r>
              <a:rPr lang="en-US" b="1" i="1" dirty="0"/>
              <a:t>SHIFT </a:t>
            </a:r>
            <a:r>
              <a:rPr lang="en-US" dirty="0"/>
              <a:t>on the keyboard and also select the transparent cylinder.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With both shapes selected, click the Group button on the toolbar. This time, the cylinder should leave a hole in the red box shape.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561A8-3DE4-4635-97FC-BB2D8421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C7D8E-FC6E-4739-A455-E2DDC4CF1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83" y="1427308"/>
            <a:ext cx="903096" cy="1257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BBF0E-3FCC-403B-A1FB-868F62F0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9" y="2910496"/>
            <a:ext cx="3012226" cy="2514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F8766-C13B-4C35-A3C5-ED557A600059}"/>
              </a:ext>
            </a:extLst>
          </p:cNvPr>
          <p:cNvSpPr/>
          <p:nvPr/>
        </p:nvSpPr>
        <p:spPr>
          <a:xfrm>
            <a:off x="797169" y="2910496"/>
            <a:ext cx="304800" cy="289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4BB29-C533-4BCF-923A-E3A3C5A3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210621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766BD-7350-4FFF-BA1F-E82A634A5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Align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Getting Shapes to Fit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1338" y="4188772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3A2B5-0F61-429D-A820-0C14C089E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0" y="1102705"/>
            <a:ext cx="2503520" cy="25263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252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84EE-843A-4658-9C90-A2CFDE86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Align It!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C8F1-E6A1-4ACA-845A-70DC6470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Align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Two- Preview Shape Alignment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all the box shapes by holding </a:t>
            </a:r>
            <a:r>
              <a:rPr lang="en-US" b="1" i="1" dirty="0"/>
              <a:t>SHIFT</a:t>
            </a:r>
            <a:r>
              <a:rPr lang="en-US" dirty="0"/>
              <a:t> on the keyboard and </a:t>
            </a:r>
            <a:r>
              <a:rPr lang="en-US" b="1" i="1" dirty="0"/>
              <a:t>left clicking </a:t>
            </a:r>
            <a:r>
              <a:rPr lang="en-US" dirty="0"/>
              <a:t>on each box shape.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With all shapes selected, click the </a:t>
            </a:r>
            <a:r>
              <a:rPr lang="en-US" b="1" i="1" dirty="0"/>
              <a:t>ALIGN</a:t>
            </a:r>
            <a:r>
              <a:rPr lang="en-US" dirty="0"/>
              <a:t> button on the toolbar.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The </a:t>
            </a:r>
            <a:r>
              <a:rPr lang="en-US" b="1" i="1" dirty="0"/>
              <a:t>ALIGN</a:t>
            </a:r>
            <a:r>
              <a:rPr lang="en-US" dirty="0"/>
              <a:t> handles will appear around the shapes.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Hover your mouse over each of the black alignment handles to see a preview of the alignment.</a:t>
            </a:r>
          </a:p>
          <a:p>
            <a:pPr marL="422910" lvl="1" indent="-228600">
              <a:buFont typeface="+mj-lt"/>
              <a:buAutoNum type="arabicPeriod" startAt="2"/>
            </a:pPr>
            <a:r>
              <a:rPr lang="en-US" dirty="0"/>
              <a:t>Continue to the next step by clicking	         .</a:t>
            </a:r>
          </a:p>
          <a:p>
            <a:r>
              <a:rPr lang="en-US" dirty="0"/>
              <a:t>Step Three- Align to the Bottom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Clicking on any of the alignment handles will move                                                               the shapes into the align position.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The undo button on the toolbar will let you                                        </a:t>
            </a:r>
            <a:r>
              <a:rPr lang="en-US" dirty="0" err="1"/>
              <a:t>you</a:t>
            </a:r>
            <a:r>
              <a:rPr lang="en-US" dirty="0"/>
              <a:t> change back to the original position if needed.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Try to align the Boxes on the </a:t>
            </a:r>
            <a:r>
              <a:rPr lang="en-US" dirty="0" err="1"/>
              <a:t>Workplane</a:t>
            </a:r>
            <a:r>
              <a:rPr lang="en-US" dirty="0"/>
              <a:t> aligned to the front box.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B955A-EAA7-473A-AC95-DB5E6B09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20F6B-3941-4457-95FB-7934F3583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01C4D-35E1-428E-93BB-3445C783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5" y="222041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BAFE1-2838-4AB2-A5D2-1E1B9C596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27722" r="50000"/>
          <a:stretch/>
        </p:blipFill>
        <p:spPr>
          <a:xfrm>
            <a:off x="2924926" y="2088626"/>
            <a:ext cx="755162" cy="957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78701-52EA-4A46-9D49-22FBD4A5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3319517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14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Play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48934" y="418877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9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9ACCF-91BA-4CA5-A4A4-E21EA398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2" y="1910423"/>
            <a:ext cx="3062715" cy="519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17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0EB3-A574-4838-A22E-48447BB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Play Time!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E66-0A89-42E4-8B2D-3F5A56C3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Play Time!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Put together all of your skills using the </a:t>
            </a:r>
            <a:r>
              <a:rPr lang="en-US" dirty="0" err="1"/>
              <a:t>Tinkercad</a:t>
            </a:r>
            <a:r>
              <a:rPr lang="en-US" dirty="0"/>
              <a:t> platform to design an object with your school’s name built into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Start with the Basic Shapes column on the right side of your screen, and build and modify until you are happy with </a:t>
            </a:r>
            <a:r>
              <a:rPr lang="en-US"/>
              <a:t>your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832D-E5BB-494A-AE2C-F44E0D00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142532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Learning the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C9EA-8752-434E-966A-B7F184F3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645094"/>
            <a:ext cx="3244340" cy="2635300"/>
          </a:xfrm>
        </p:spPr>
        <p:txBody>
          <a:bodyPr>
            <a:normAutofit/>
          </a:bodyPr>
          <a:lstStyle/>
          <a:p>
            <a:r>
              <a:rPr lang="en-US" dirty="0"/>
              <a:t>Step One- Learning the Moves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Two- Position the Shape on the Target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Drag the brown object to the object outlined in orange.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Three- Congratulations!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	   and then select 				    .</a:t>
            </a:r>
          </a:p>
          <a:p>
            <a:pPr marL="38862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79131-D746-41F4-9DB3-375D93E7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58" y="81191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CB7B6-FAAE-42FD-BAF4-42E2EEAF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8" y="1410821"/>
            <a:ext cx="1569463" cy="125985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6A710BF-853D-48A8-85D0-4D95CD58645B}"/>
              </a:ext>
            </a:extLst>
          </p:cNvPr>
          <p:cNvSpPr/>
          <p:nvPr/>
        </p:nvSpPr>
        <p:spPr>
          <a:xfrm>
            <a:off x="1740792" y="1970608"/>
            <a:ext cx="297543" cy="243114"/>
          </a:xfrm>
          <a:prstGeom prst="lef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69C91-69EB-4DCE-8805-585A5C66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58" y="2702237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E0B81-275A-488A-B5FC-B9B38DA48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5" y="3027781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E91EA4-513F-4EE5-8429-259C25000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7" y="3033575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285CA5-289A-45A5-B976-CAC060687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Place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Adding a Shape to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7843" y="4188772"/>
            <a:ext cx="173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29701-C353-46C2-A94F-F0D479A51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5706"/>
          <a:stretch/>
        </p:blipFill>
        <p:spPr>
          <a:xfrm>
            <a:off x="1054421" y="900300"/>
            <a:ext cx="1777357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2856C-F70C-4494-99B5-CF4784836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" y="2455467"/>
            <a:ext cx="1792224" cy="1145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1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0421-4DDD-4A79-B091-15344A55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Place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652A-426E-4AAE-A6E4-7EDA42A5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859693"/>
            <a:ext cx="2600227" cy="4070098"/>
          </a:xfrm>
        </p:spPr>
        <p:txBody>
          <a:bodyPr>
            <a:normAutofit fontScale="92500"/>
          </a:bodyPr>
          <a:lstStyle/>
          <a:p>
            <a:r>
              <a:rPr lang="en-US" dirty="0"/>
              <a:t>Step One- Place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find hints along the left side of your screen, under instructions.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the red </a:t>
            </a:r>
            <a:r>
              <a:rPr lang="en-US" b="1" i="1" dirty="0"/>
              <a:t>Box </a:t>
            </a:r>
            <a:r>
              <a:rPr lang="en-US" dirty="0"/>
              <a:t> from the right side of your screen, and drag it to the orange shape on the </a:t>
            </a:r>
            <a:r>
              <a:rPr lang="en-US" dirty="0" err="1"/>
              <a:t>workplane</a:t>
            </a:r>
            <a:r>
              <a:rPr lang="en-US" dirty="0"/>
              <a:t>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194310" lvl="1" indent="0">
              <a:buNone/>
            </a:pPr>
            <a:endParaRPr lang="en-US" dirty="0"/>
          </a:p>
          <a:p>
            <a:pPr marL="422910" lvl="1" indent="-228600">
              <a:buFont typeface="+mj-lt"/>
              <a:buAutoNum type="arabicPeriod" startAt="3"/>
            </a:pPr>
            <a:r>
              <a:rPr lang="en-US" dirty="0"/>
              <a:t>Select                 along the left side</a:t>
            </a:r>
          </a:p>
          <a:p>
            <a:pPr marL="194310" lvl="1" indent="0">
              <a:buNone/>
            </a:pPr>
            <a:r>
              <a:rPr lang="en-US" dirty="0"/>
              <a:t>	     of your screen.</a:t>
            </a:r>
          </a:p>
          <a:p>
            <a:pPr marL="422910" lvl="1" indent="-228600">
              <a:buFont typeface="+mj-lt"/>
              <a:buAutoNum type="arabicPeriod" startAt="4"/>
            </a:pPr>
            <a:r>
              <a:rPr lang="en-US" dirty="0"/>
              <a:t>Congratulations! Select 		    and then select 			    .	</a:t>
            </a:r>
          </a:p>
          <a:p>
            <a:pPr marL="422910" lvl="1" indent="-228600">
              <a:buFont typeface="+mj-lt"/>
              <a:buAutoNum type="arabicPeriod" startAt="4"/>
            </a:pPr>
            <a:endParaRPr lang="en-US" dirty="0"/>
          </a:p>
          <a:p>
            <a:pPr marL="194310" lvl="1" indent="0">
              <a:buNone/>
            </a:pPr>
            <a:endParaRPr lang="en-US" dirty="0"/>
          </a:p>
          <a:p>
            <a:pPr marL="19431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B554B-B589-4356-853C-FDAEE098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AF36D-8A12-4519-BE0E-55A246C8E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2" y="1238185"/>
            <a:ext cx="803070" cy="12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FCD28-2929-4C8C-B8EF-0FB08443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42" y="2868437"/>
            <a:ext cx="804672" cy="8955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407F18D-AE39-4F89-A16E-54A1A49C7CD4}"/>
              </a:ext>
            </a:extLst>
          </p:cNvPr>
          <p:cNvSpPr/>
          <p:nvPr/>
        </p:nvSpPr>
        <p:spPr>
          <a:xfrm rot="1538573">
            <a:off x="1484308" y="2951792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C5831-553D-421D-9F3B-71D7D0EE9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2" y="379189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77BB1-955A-4BCD-9F24-26C89DEA9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5" y="4082497"/>
            <a:ext cx="494581" cy="174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48082E-B00F-47F3-A786-2DEE0495D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4" y="4296937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EE4054-01E1-41B5-B9A5-A5B784007F12}"/>
              </a:ext>
            </a:extLst>
          </p:cNvPr>
          <p:cNvSpPr/>
          <p:nvPr/>
        </p:nvSpPr>
        <p:spPr>
          <a:xfrm rot="1538573">
            <a:off x="1484309" y="136418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View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Change your 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2940" y="4188772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53020-1516-4837-93C9-7C0D6E333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840"/>
          <a:stretch/>
        </p:blipFill>
        <p:spPr>
          <a:xfrm>
            <a:off x="1423377" y="835417"/>
            <a:ext cx="1039446" cy="107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4B512-51CC-4D8C-B33A-3953B235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b="19338"/>
          <a:stretch/>
        </p:blipFill>
        <p:spPr>
          <a:xfrm>
            <a:off x="1420407" y="1912203"/>
            <a:ext cx="1042416" cy="285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2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8817-22BF-4037-8130-5040C012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View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F3C7-8F90-4C78-AD3C-EC1D76895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90452"/>
            <a:ext cx="3244340" cy="3521250"/>
          </a:xfrm>
        </p:spPr>
        <p:txBody>
          <a:bodyPr/>
          <a:lstStyle/>
          <a:p>
            <a:r>
              <a:rPr lang="en-US" dirty="0"/>
              <a:t>Step One- View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find hints along the left side of your screen, under instructions.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You can click and drag the </a:t>
            </a:r>
            <a:r>
              <a:rPr lang="en-US" dirty="0" err="1"/>
              <a:t>ViewCube</a:t>
            </a:r>
            <a:r>
              <a:rPr lang="en-US" dirty="0"/>
              <a:t> or click once any side of the </a:t>
            </a:r>
            <a:r>
              <a:rPr lang="en-US" dirty="0" err="1"/>
              <a:t>ViewCube</a:t>
            </a:r>
            <a:r>
              <a:rPr lang="en-US" dirty="0"/>
              <a:t> to change your point of view in </a:t>
            </a:r>
            <a:r>
              <a:rPr lang="en-US" dirty="0" err="1"/>
              <a:t>Tinkercad</a:t>
            </a:r>
            <a:r>
              <a:rPr lang="en-US" dirty="0"/>
              <a:t>.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        along the left side of your screen.</a:t>
            </a:r>
          </a:p>
          <a:p>
            <a:r>
              <a:rPr lang="en-US" dirty="0"/>
              <a:t>Step Two- Learn to Zoom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Practice zooming in and out.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scroll wheel on a mouse.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trackpad of a laptop.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Use the (+) and (-) buttons below the </a:t>
            </a:r>
            <a:r>
              <a:rPr lang="en-US" dirty="0" err="1"/>
              <a:t>ViewCube</a:t>
            </a:r>
            <a:r>
              <a:rPr lang="en-US" dirty="0"/>
              <a:t>.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Select 	                along the left side of your screen.</a:t>
            </a:r>
          </a:p>
          <a:p>
            <a:r>
              <a:rPr lang="en-US" dirty="0"/>
              <a:t>Step Three- Let’s Look Around Faster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Practice rotating using only your mouse or touchpad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Press and hold the right mouse button while moving your mouse</a:t>
            </a:r>
          </a:p>
          <a:p>
            <a:pPr marL="617220" lvl="2" indent="-228600">
              <a:buFont typeface="+mj-lt"/>
              <a:buAutoNum type="alphaUcPeriod"/>
            </a:pPr>
            <a:r>
              <a:rPr lang="en-US" dirty="0"/>
              <a:t>Press CTRL and Left Click while you drag </a:t>
            </a:r>
            <a:r>
              <a:rPr lang="en-US" b="1" dirty="0"/>
              <a:t>OR </a:t>
            </a:r>
            <a:r>
              <a:rPr lang="en-US" dirty="0"/>
              <a:t>tap with two fingers and drag.</a:t>
            </a:r>
          </a:p>
          <a:p>
            <a:r>
              <a:rPr lang="en-US" dirty="0"/>
              <a:t>Step Four- Good Work!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Select 		   and then select 				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617220" lvl="2" indent="-2286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C452C-2CFB-46D5-B4DC-1452A3F1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A7DB6-AE76-418C-BEE4-8F28A0E2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84" y="48610"/>
            <a:ext cx="828791" cy="88594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A0429B-CD7C-49CE-BB89-0A606E03DCC5}"/>
              </a:ext>
            </a:extLst>
          </p:cNvPr>
          <p:cNvSpPr/>
          <p:nvPr/>
        </p:nvSpPr>
        <p:spPr>
          <a:xfrm rot="16200000">
            <a:off x="3145040" y="90129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1B6FE-880A-40DF-9543-6C5BBC9F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" y="1569403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F54C0F-BA15-4C6C-8CD4-5DBC8B759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02" y="1613339"/>
            <a:ext cx="457264" cy="10097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C8CE61-2D4A-4C80-963D-576C0358CB08}"/>
              </a:ext>
            </a:extLst>
          </p:cNvPr>
          <p:cNvSpPr/>
          <p:nvPr/>
        </p:nvSpPr>
        <p:spPr>
          <a:xfrm rot="20028443">
            <a:off x="2705764" y="2062713"/>
            <a:ext cx="515815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C2C1F1-2B5F-4423-8869-A491E130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62" y="256867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DF547-F219-4892-A033-98A00EDFE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" y="3630798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33662-06E6-4C7E-8A90-FAB408E0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7" y="3629107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727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Move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Move Shapes Around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63360" y="4188772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49054-02C9-4B81-A39B-1BE1853C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38661" r="46907" b="32838"/>
          <a:stretch/>
        </p:blipFill>
        <p:spPr>
          <a:xfrm>
            <a:off x="859735" y="1747680"/>
            <a:ext cx="2166730" cy="153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79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A9E4-CD85-45F5-8A60-21C907CE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2" y="280416"/>
            <a:ext cx="3244340" cy="452432"/>
          </a:xfrm>
        </p:spPr>
        <p:txBody>
          <a:bodyPr>
            <a:spAutoFit/>
          </a:bodyPr>
          <a:lstStyle/>
          <a:p>
            <a:pPr algn="ctr"/>
            <a:r>
              <a:rPr lang="en-US" sz="2600" dirty="0"/>
              <a:t>Move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0E0E-391C-4DDA-AE49-E068B22A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2" y="732848"/>
            <a:ext cx="3244340" cy="3578854"/>
          </a:xfrm>
        </p:spPr>
        <p:txBody>
          <a:bodyPr/>
          <a:lstStyle/>
          <a:p>
            <a:r>
              <a:rPr lang="en-US" dirty="0"/>
              <a:t>Step One- Move it!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r>
              <a:rPr lang="en-US" dirty="0"/>
              <a:t>Step Two- Move Each Box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Left click and drag each </a:t>
            </a:r>
            <a:r>
              <a:rPr lang="en-US" b="1" i="1" dirty="0"/>
              <a:t>Red </a:t>
            </a:r>
            <a:r>
              <a:rPr lang="en-US" dirty="0"/>
              <a:t>box to the orange </a:t>
            </a:r>
            <a:r>
              <a:rPr lang="en-US" b="1" i="1" dirty="0"/>
              <a:t>Hint</a:t>
            </a:r>
            <a:r>
              <a:rPr lang="en-US" dirty="0"/>
              <a:t> box.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Continue to the next step by clicking	         . </a:t>
            </a:r>
          </a:p>
          <a:p>
            <a:pPr marL="422910" lvl="1" indent="-228600">
              <a:buFont typeface="+mj-lt"/>
              <a:buAutoNum type="arabicPeriod"/>
            </a:pPr>
            <a:r>
              <a:rPr lang="en-US" dirty="0"/>
              <a:t>Congratulations, you did it! Select 		   and then select 				    .</a:t>
            </a:r>
          </a:p>
          <a:p>
            <a:pPr marL="422910" lvl="1" indent="-2286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8032E-4E8C-40D8-BDED-CAEB19E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747E5-2E99-4C5C-BA17-5896333A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920726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006CF-A50E-4385-B8A1-5DE02F0BB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6"/>
          <a:stretch/>
        </p:blipFill>
        <p:spPr>
          <a:xfrm>
            <a:off x="1309236" y="1470716"/>
            <a:ext cx="1267595" cy="1142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0FE7A-E93C-4BA3-B910-0B7CEB540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0" y="2613395"/>
            <a:ext cx="364002" cy="177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30BEC-311D-4806-86A0-738B5B49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1" y="2790477"/>
            <a:ext cx="534999" cy="188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E6356-F274-4D67-967F-60B3CBE1A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" y="2974603"/>
            <a:ext cx="1112061" cy="182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890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1AD-8248-4D61-B81D-6EA2C4995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3" y="152400"/>
            <a:ext cx="3570514" cy="454333"/>
          </a:xfrm>
        </p:spPr>
        <p:txBody>
          <a:bodyPr/>
          <a:lstStyle/>
          <a:p>
            <a:r>
              <a:rPr lang="en-US" sz="2600" dirty="0"/>
              <a:t>Rotate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B7FDD-A6BE-41E3-A3CC-FB96EE785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66" y="534831"/>
            <a:ext cx="2915268" cy="1905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en-US" dirty="0"/>
              <a:t>Rotate Shapes on the </a:t>
            </a:r>
            <a:r>
              <a:rPr lang="en-US" dirty="0" err="1"/>
              <a:t>Workplane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AEE7-1531-41C9-9092-CA1B171A00D2}"/>
              </a:ext>
            </a:extLst>
          </p:cNvPr>
          <p:cNvSpPr/>
          <p:nvPr/>
        </p:nvSpPr>
        <p:spPr>
          <a:xfrm>
            <a:off x="150536" y="4188772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5 </a:t>
            </a:r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Tinkercad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Basics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96ACF-307B-429F-B510-935580C0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0" y="4371083"/>
            <a:ext cx="558708" cy="5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49054-02C9-4B81-A39B-1BE1853C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38661" r="46907" b="32838"/>
          <a:stretch/>
        </p:blipFill>
        <p:spPr>
          <a:xfrm>
            <a:off x="859735" y="1747680"/>
            <a:ext cx="2166730" cy="153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1205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4.xml><?xml version="1.0" encoding="utf-8"?>
<a:theme xmlns:a="http://schemas.openxmlformats.org/drawingml/2006/main" name="3_Ba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406</TotalTime>
  <Words>995</Words>
  <Application>Microsoft Office PowerPoint</Application>
  <PresentationFormat>Custom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Gill Sans MT</vt:lpstr>
      <vt:lpstr>Impact</vt:lpstr>
      <vt:lpstr>Badge</vt:lpstr>
      <vt:lpstr>1_Badge</vt:lpstr>
      <vt:lpstr>2_Badge</vt:lpstr>
      <vt:lpstr>3_Badge</vt:lpstr>
      <vt:lpstr>Learning the Moves</vt:lpstr>
      <vt:lpstr>Learning the Moves</vt:lpstr>
      <vt:lpstr>Place it!</vt:lpstr>
      <vt:lpstr>Place It!</vt:lpstr>
      <vt:lpstr>View It!</vt:lpstr>
      <vt:lpstr>View It!</vt:lpstr>
      <vt:lpstr>Move It!</vt:lpstr>
      <vt:lpstr>Move It!</vt:lpstr>
      <vt:lpstr>Rotate It!</vt:lpstr>
      <vt:lpstr>Rotate It!</vt:lpstr>
      <vt:lpstr>Size it Up!</vt:lpstr>
      <vt:lpstr>Size it Up!</vt:lpstr>
      <vt:lpstr>Group It!</vt:lpstr>
      <vt:lpstr>Group It!</vt:lpstr>
      <vt:lpstr>Align It!</vt:lpstr>
      <vt:lpstr>Align It!</vt:lpstr>
      <vt:lpstr>Play Time!</vt:lpstr>
      <vt:lpstr>Play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Moves</dc:title>
  <dc:creator>BRADLY J CUSACK</dc:creator>
  <cp:lastModifiedBy>Bracken, Pam</cp:lastModifiedBy>
  <cp:revision>26</cp:revision>
  <dcterms:created xsi:type="dcterms:W3CDTF">2019-12-18T15:35:56Z</dcterms:created>
  <dcterms:modified xsi:type="dcterms:W3CDTF">2024-05-30T21:46:02Z</dcterms:modified>
</cp:coreProperties>
</file>