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24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59" r:id="rId16"/>
    <p:sldId id="277" r:id="rId17"/>
    <p:sldId id="278" r:id="rId18"/>
    <p:sldId id="279" r:id="rId19"/>
    <p:sldId id="281" r:id="rId20"/>
    <p:sldId id="282" r:id="rId21"/>
    <p:sldId id="283" r:id="rId22"/>
    <p:sldId id="284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89C3"/>
    <a:srgbClr val="91192A"/>
    <a:srgbClr val="275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/>
    <p:restoredTop sz="94694"/>
  </p:normalViewPr>
  <p:slideViewPr>
    <p:cSldViewPr snapToGrid="0">
      <p:cViewPr>
        <p:scale>
          <a:sx n="95" d="100"/>
          <a:sy n="95" d="100"/>
        </p:scale>
        <p:origin x="2600" y="12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41875015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F2481-2377-5039-7606-76CEC1948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B66EBA-AC25-7BB0-7725-E60834AB3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564ED-9A58-0D6A-4AB2-51222649E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K20 Center. (n.d.). Color, symbol, image. Strategies. </a:t>
            </a:r>
            <a:r>
              <a:rPr lang="en-US" dirty="0">
                <a:hlinkClick r:id="rId3"/>
              </a:rPr>
              <a:t>https://learn.k20center.ou.edu/strategy/161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>
                <a:effectLst/>
              </a:rPr>
              <a:t>Actarux</a:t>
            </a:r>
            <a:r>
              <a:rPr lang="en-US" i="0" dirty="0">
                <a:effectLst/>
              </a:rPr>
              <a:t>. (2007). </a:t>
            </a:r>
            <a:r>
              <a:rPr lang="en-US" i="1" dirty="0">
                <a:effectLst/>
              </a:rPr>
              <a:t>Purple </a:t>
            </a:r>
            <a:r>
              <a:rPr lang="en-US" i="0" dirty="0">
                <a:effectLst/>
              </a:rPr>
              <a:t>[Image]. Wikimedia Commons. https://</a:t>
            </a:r>
            <a:r>
              <a:rPr lang="en-US" i="0" dirty="0" err="1">
                <a:effectLst/>
              </a:rPr>
              <a:t>commons.wikimedia.org</a:t>
            </a:r>
            <a:r>
              <a:rPr lang="en-US" i="0" dirty="0">
                <a:effectLst/>
              </a:rPr>
              <a:t>/wiki/</a:t>
            </a:r>
            <a:r>
              <a:rPr lang="en-US" i="0" dirty="0" err="1">
                <a:effectLst/>
              </a:rPr>
              <a:t>File:Purple.svg</a:t>
            </a:r>
            <a:endParaRPr lang="en-US" i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>
                <a:effectLst/>
              </a:rPr>
              <a:t>Albingeorge</a:t>
            </a:r>
            <a:r>
              <a:rPr lang="en-US" i="0" dirty="0">
                <a:effectLst/>
              </a:rPr>
              <a:t>. (2014). </a:t>
            </a:r>
            <a:r>
              <a:rPr lang="en-US" i="1" dirty="0">
                <a:effectLst/>
              </a:rPr>
              <a:t>Indian election symbol book </a:t>
            </a:r>
            <a:r>
              <a:rPr lang="en-US" i="0" dirty="0">
                <a:effectLst/>
              </a:rPr>
              <a:t>[Image]. Wikimedia Commons. https://</a:t>
            </a:r>
            <a:r>
              <a:rPr lang="en-US" i="0" dirty="0" err="1">
                <a:effectLst/>
              </a:rPr>
              <a:t>commons.wikimedia.org</a:t>
            </a:r>
            <a:r>
              <a:rPr lang="en-US" i="0" dirty="0">
                <a:effectLst/>
              </a:rPr>
              <a:t>/wiki/</a:t>
            </a:r>
            <a:r>
              <a:rPr lang="en-US" i="0" dirty="0" err="1">
                <a:effectLst/>
              </a:rPr>
              <a:t>File:Indian_Election_Symbol_Book.svg</a:t>
            </a:r>
            <a:r>
              <a:rPr lang="en-US" i="0" dirty="0">
                <a:effectLst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1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4c260ff96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4c260ff96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c260ff96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4c260ff96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K20 Center. (n.d.). Snap, clap, pop. Strategies. </a:t>
            </a:r>
            <a:r>
              <a:rPr lang="en-US" dirty="0">
                <a:hlinkClick r:id="rId3"/>
              </a:rPr>
              <a:t>https://learn.k20center.ou.edu/strategy/190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2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Magnetic statements. Strategies. </a:t>
            </a:r>
            <a:r>
              <a:rPr lang="en-US" dirty="0">
                <a:hlinkClick r:id="rId3"/>
              </a:rPr>
              <a:t>https://learn.k20center.ou.edu/strategy/166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6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K20 Center. (n.d.). Color, symbol, image. Strategies. </a:t>
            </a:r>
            <a:r>
              <a:rPr lang="en-US" dirty="0">
                <a:hlinkClick r:id="rId3"/>
              </a:rPr>
              <a:t>https://learn.k20center.ou.edu/strategy/161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>
                <a:effectLst/>
              </a:rPr>
              <a:t>Actarux</a:t>
            </a:r>
            <a:r>
              <a:rPr lang="en-US" i="0" dirty="0">
                <a:effectLst/>
              </a:rPr>
              <a:t>. (2007). </a:t>
            </a:r>
            <a:r>
              <a:rPr lang="en-US" i="1" dirty="0">
                <a:effectLst/>
              </a:rPr>
              <a:t>Purple </a:t>
            </a:r>
            <a:r>
              <a:rPr lang="en-US" i="0" dirty="0">
                <a:effectLst/>
              </a:rPr>
              <a:t>[Image]. Wikimedia Commons. https://</a:t>
            </a:r>
            <a:r>
              <a:rPr lang="en-US" i="0" dirty="0" err="1">
                <a:effectLst/>
              </a:rPr>
              <a:t>commons.wikimedia.org</a:t>
            </a:r>
            <a:r>
              <a:rPr lang="en-US" i="0" dirty="0">
                <a:effectLst/>
              </a:rPr>
              <a:t>/wiki/</a:t>
            </a:r>
            <a:r>
              <a:rPr lang="en-US" i="0" dirty="0" err="1">
                <a:effectLst/>
              </a:rPr>
              <a:t>File:Purple.svg</a:t>
            </a:r>
            <a:endParaRPr lang="en-US" i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>
                <a:effectLst/>
              </a:rPr>
              <a:t>Albingeorge</a:t>
            </a:r>
            <a:r>
              <a:rPr lang="en-US" i="0" dirty="0">
                <a:effectLst/>
              </a:rPr>
              <a:t>. (2014). </a:t>
            </a:r>
            <a:r>
              <a:rPr lang="en-US" i="1" dirty="0">
                <a:effectLst/>
              </a:rPr>
              <a:t>Indian election symbol book </a:t>
            </a:r>
            <a:r>
              <a:rPr lang="en-US" i="0" dirty="0">
                <a:effectLst/>
              </a:rPr>
              <a:t>[Image]. Wikimedia Commons. https://</a:t>
            </a:r>
            <a:r>
              <a:rPr lang="en-US" i="0" dirty="0" err="1">
                <a:effectLst/>
              </a:rPr>
              <a:t>commons.wikimedia.org</a:t>
            </a:r>
            <a:r>
              <a:rPr lang="en-US" i="0" dirty="0">
                <a:effectLst/>
              </a:rPr>
              <a:t>/wiki/</a:t>
            </a:r>
            <a:r>
              <a:rPr lang="en-US" i="0" dirty="0" err="1">
                <a:effectLst/>
              </a:rPr>
              <a:t>File:Indian_Election_Symbol_Book.svg</a:t>
            </a:r>
            <a:r>
              <a:rPr lang="en-US" i="0" dirty="0">
                <a:effectLst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92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09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4c260ff96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4c260ff964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Boaler</a:t>
            </a: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(2019). </a:t>
            </a:r>
            <a:r>
              <a:rPr lang="en-US" sz="1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Limitless mind: Learn, lead, and live without barriers.</a:t>
            </a: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HarperOne</a:t>
            </a:r>
            <a:r>
              <a:rPr lang="en-US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Boaler</a:t>
            </a:r>
            <a:r>
              <a:rPr lang="en-US" dirty="0"/>
              <a:t>, J. &amp; Constantinou, S. (2017, November 8). </a:t>
            </a:r>
            <a:r>
              <a:rPr lang="en-US" i="1" dirty="0"/>
              <a:t>Rethinking giftedness [Video]</a:t>
            </a:r>
            <a:r>
              <a:rPr lang="en-US" dirty="0"/>
              <a:t>. Vimeo. </a:t>
            </a:r>
            <a:r>
              <a:rPr lang="en-US" dirty="0">
                <a:hlinkClick r:id="rId3"/>
              </a:rPr>
              <a:t>https://vimeo.com/241875015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Subtitle: Calibri Reg., 26pt</a:t>
            </a:r>
            <a:endParaRPr dirty="0"/>
          </a:p>
        </p:txBody>
      </p:sp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tabLst/>
              <a:defRPr/>
            </a:pPr>
            <a:r>
              <a:rPr lang="en-US" dirty="0"/>
              <a:t>Subtitle: Calibri Reg., 26pt</a:t>
            </a:r>
          </a:p>
        </p:txBody>
      </p:sp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TITLE_AND_BODY_1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 hasCustomPrompt="1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 hasCustomPrompt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lvl="2" indent="-4572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Wingdings" pitchFamily="2" charset="2"/>
              <a:buChar char="§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AND_BODY_1_1_1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9" name="Google Shape;29;p7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 title="k20center-logo-variations_K20 - Bug 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National_People%27s_Party_(India)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commons.wikimedia.org/wiki/File:Purple.sv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player.vimeo.com/video/241875015?app_id=122963" TargetMode="External"/><Relationship Id="rId5" Type="http://schemas.openxmlformats.org/officeDocument/2006/relationships/hyperlink" Target="https://vimeo.com/241875015" TargetMode="Externa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National_People%27s_Party_(India)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commons.wikimedia.org/wiki/File:Purple.sv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2C38-A938-4057-88C6-3EB5E7B9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the 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C3220-7628-1E76-0013-6897FBBF7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00" lvl="0" indent="-2743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Reflect on your own mindset and your current classroom practices that support a growth mindset.</a:t>
            </a:r>
          </a:p>
          <a:p>
            <a:pPr marL="274300" lvl="0" indent="-274300" algn="l" rtl="0">
              <a:spcBef>
                <a:spcPts val="6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Apply research-based practices to foster the development of students’ growth.</a:t>
            </a:r>
          </a:p>
          <a:p>
            <a:pPr marL="274300" lvl="0" indent="-274300" algn="l" rtl="0">
              <a:spcBef>
                <a:spcPts val="6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Create a plan of action to continue to foster a growth mindset.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3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65F8-66A0-8699-A948-1F0752F3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 to Stand by…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C26E9-0745-8F0C-8A77-0896BC2FF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00" lvl="0" indent="-2743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What if I told you that you will get better if you practice.</a:t>
            </a:r>
            <a:br>
              <a:rPr lang="en-US" sz="2200" dirty="0"/>
            </a:br>
            <a:endParaRPr lang="en-US" sz="2200" dirty="0"/>
          </a:p>
          <a:p>
            <a:pPr marL="274300" lvl="0" indent="-274300" algn="l" rtl="0">
              <a:spcBef>
                <a:spcPts val="68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What we think, we become.</a:t>
            </a:r>
            <a:br>
              <a:rPr lang="en-US" sz="2200" dirty="0"/>
            </a:br>
            <a:endParaRPr lang="en-US" sz="2200" dirty="0"/>
          </a:p>
          <a:p>
            <a:pPr marL="274300" lvl="0" indent="-274300" algn="l" rtl="0">
              <a:spcBef>
                <a:spcPts val="68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Hard work beats talent when talent doesn’t work hard.</a:t>
            </a:r>
            <a:br>
              <a:rPr lang="en-US" sz="2200" dirty="0"/>
            </a:br>
            <a:endParaRPr lang="en-US" sz="2200" dirty="0"/>
          </a:p>
          <a:p>
            <a:pPr marL="274299" lvl="0" indent="-274299" algn="l" rtl="0">
              <a:spcBef>
                <a:spcPts val="68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Sometimes you win. Sometimes you learn.</a:t>
            </a:r>
            <a:br>
              <a:rPr lang="en-US" sz="2200" dirty="0"/>
            </a:br>
            <a:endParaRPr lang="en-US" sz="2200" dirty="0"/>
          </a:p>
          <a:p>
            <a:pPr marL="274300" lvl="0" indent="-274300" algn="l" rtl="0">
              <a:spcBef>
                <a:spcPts val="68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Failure is not the opposite of success; it’s part of success.</a:t>
            </a:r>
          </a:p>
          <a:p>
            <a:pPr>
              <a:buSzPct val="100000"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CDDEB-D1BA-62B9-7D64-A39E2E90C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51989">
            <a:off x="7559414" y="221359"/>
            <a:ext cx="1312802" cy="13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5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A1AC-610D-4F57-5FE9-0348D3B6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Research Statements about Growth Mindsets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0E7B5-2196-DCD2-24A9-CC0C60128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613647"/>
            <a:ext cx="8225400" cy="2955228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/>
              <a:t>With your group, take turns reading each research statement aloud. Discuss what you notice or wonder about each statement.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dirty="0"/>
              <a:t>Discuss connections to a growth mindset: </a:t>
            </a:r>
          </a:p>
          <a:p>
            <a:pPr>
              <a:spcBef>
                <a:spcPts val="0"/>
              </a:spcBef>
              <a:buSzPct val="100000"/>
              <a:buFont typeface="Calibri" panose="020F0502020204030204" pitchFamily="34" charset="0"/>
              <a:buChar char="●"/>
            </a:pPr>
            <a:r>
              <a:rPr lang="en-US" dirty="0"/>
              <a:t>What is the importance of each statement or quote?</a:t>
            </a:r>
          </a:p>
          <a:p>
            <a:pPr>
              <a:spcBef>
                <a:spcPts val="0"/>
              </a:spcBef>
              <a:buSzPct val="100000"/>
              <a:buFont typeface="Calibri" panose="020F0502020204030204" pitchFamily="34" charset="0"/>
              <a:buChar char="●"/>
            </a:pPr>
            <a:r>
              <a:rPr lang="en-US" dirty="0"/>
              <a:t>How do the statements support a growth mindset?</a:t>
            </a:r>
          </a:p>
          <a:p>
            <a:pPr>
              <a:buSzPct val="100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929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F65B-70B8-3A8E-0BAE-665808A6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75" y="445025"/>
            <a:ext cx="5316597" cy="572700"/>
          </a:xfrm>
        </p:spPr>
        <p:txBody>
          <a:bodyPr/>
          <a:lstStyle/>
          <a:p>
            <a:r>
              <a:rPr lang="en-US" sz="3600" b="0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36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3600" b="0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oes a </a:t>
            </a:r>
            <a:r>
              <a:rPr lang="en-US" sz="36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3600" b="0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rowth </a:t>
            </a:r>
            <a:r>
              <a:rPr lang="en-US" sz="36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600" b="0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indset </a:t>
            </a:r>
            <a:r>
              <a:rPr lang="en-US" sz="36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600" b="0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ean </a:t>
            </a:r>
            <a:r>
              <a:rPr lang="en-US" sz="36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3600" b="0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36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3600" b="0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ou now?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67CE2-06B7-04AD-2037-FC4285CA2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761565"/>
            <a:ext cx="4209829" cy="2807310"/>
          </a:xfrm>
        </p:spPr>
        <p:txBody>
          <a:bodyPr/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Divide a poster paper into four quadrants. </a:t>
            </a:r>
            <a:endParaRPr lang="en-US" sz="2400"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Choose a color, a symbol, and an image. </a:t>
            </a:r>
            <a:endParaRPr lang="en-US" sz="2400"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Draw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the corresponding quadrants.</a:t>
            </a:r>
            <a:endParaRPr lang="en-US" sz="2400"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Leave the bottom right quadrant blank. </a:t>
            </a:r>
            <a:endParaRPr lang="en-US" sz="2400" dirty="0"/>
          </a:p>
          <a:p>
            <a:pPr>
              <a:buClr>
                <a:schemeClr val="accent3"/>
              </a:buClr>
              <a:buSzPct val="100000"/>
            </a:pP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896B95-72F3-2938-22D2-E71833004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471568"/>
              </p:ext>
            </p:extLst>
          </p:nvPr>
        </p:nvGraphicFramePr>
        <p:xfrm>
          <a:off x="5690376" y="664397"/>
          <a:ext cx="2997324" cy="3477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662">
                  <a:extLst>
                    <a:ext uri="{9D8B030D-6E8A-4147-A177-3AD203B41FA5}">
                      <a16:colId xmlns:a16="http://schemas.microsoft.com/office/drawing/2014/main" val="3444592335"/>
                    </a:ext>
                  </a:extLst>
                </a:gridCol>
                <a:gridCol w="1498662">
                  <a:extLst>
                    <a:ext uri="{9D8B030D-6E8A-4147-A177-3AD203B41FA5}">
                      <a16:colId xmlns:a16="http://schemas.microsoft.com/office/drawing/2014/main" val="1437092150"/>
                    </a:ext>
                  </a:extLst>
                </a:gridCol>
              </a:tblGrid>
              <a:tr h="173864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4128" marR="54128" marT="27064" marB="27064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4128" marR="54128" marT="27064" marB="27064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20372"/>
                  </a:ext>
                </a:extLst>
              </a:tr>
              <a:tr h="173864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4128" marR="54128" marT="27064" marB="27064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4128" marR="54128" marT="27064" marB="27064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503190"/>
                  </a:ext>
                </a:extLst>
              </a:tr>
            </a:tbl>
          </a:graphicData>
        </a:graphic>
      </p:graphicFrame>
      <p:sp>
        <p:nvSpPr>
          <p:cNvPr id="5" name="Google Shape;150;p30">
            <a:extLst>
              <a:ext uri="{FF2B5EF4-FFF2-40B4-BE49-F238E27FC236}">
                <a16:creationId xmlns:a16="http://schemas.microsoft.com/office/drawing/2014/main" id="{EFE1438D-3176-3AE2-FB7F-DFD088165B52}"/>
              </a:ext>
            </a:extLst>
          </p:cNvPr>
          <p:cNvSpPr txBox="1"/>
          <p:nvPr/>
        </p:nvSpPr>
        <p:spPr>
          <a:xfrm>
            <a:off x="5690376" y="664398"/>
            <a:ext cx="1518410" cy="39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Color</a:t>
            </a:r>
            <a:endParaRPr dirty="0"/>
          </a:p>
        </p:txBody>
      </p:sp>
      <p:sp>
        <p:nvSpPr>
          <p:cNvPr id="6" name="Google Shape;151;p30">
            <a:extLst>
              <a:ext uri="{FF2B5EF4-FFF2-40B4-BE49-F238E27FC236}">
                <a16:creationId xmlns:a16="http://schemas.microsoft.com/office/drawing/2014/main" id="{84E34E89-0665-7F5F-DF96-B8BDBCBE7257}"/>
              </a:ext>
            </a:extLst>
          </p:cNvPr>
          <p:cNvSpPr txBox="1"/>
          <p:nvPr/>
        </p:nvSpPr>
        <p:spPr>
          <a:xfrm>
            <a:off x="5856674" y="2401377"/>
            <a:ext cx="1185814" cy="39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Image</a:t>
            </a:r>
            <a:endParaRPr dirty="0"/>
          </a:p>
        </p:txBody>
      </p:sp>
      <p:sp>
        <p:nvSpPr>
          <p:cNvPr id="7" name="Google Shape;152;p30">
            <a:extLst>
              <a:ext uri="{FF2B5EF4-FFF2-40B4-BE49-F238E27FC236}">
                <a16:creationId xmlns:a16="http://schemas.microsoft.com/office/drawing/2014/main" id="{58B1F004-4712-F501-62A7-1CE39F5BBF7E}"/>
              </a:ext>
            </a:extLst>
          </p:cNvPr>
          <p:cNvSpPr txBox="1"/>
          <p:nvPr/>
        </p:nvSpPr>
        <p:spPr>
          <a:xfrm>
            <a:off x="7208787" y="664398"/>
            <a:ext cx="1478913" cy="39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Symbol</a:t>
            </a:r>
            <a:endParaRPr dirty="0"/>
          </a:p>
        </p:txBody>
      </p:sp>
      <p:pic>
        <p:nvPicPr>
          <p:cNvPr id="8" name="Google Shape;155;p30">
            <a:extLst>
              <a:ext uri="{FF2B5EF4-FFF2-40B4-BE49-F238E27FC236}">
                <a16:creationId xmlns:a16="http://schemas.microsoft.com/office/drawing/2014/main" id="{30B21BD0-F506-A35A-D91F-1BDD3B118AB3}"/>
              </a:ext>
            </a:extLst>
          </p:cNvPr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902631" y="1369249"/>
            <a:ext cx="1075733" cy="717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6;p30">
            <a:extLst>
              <a:ext uri="{FF2B5EF4-FFF2-40B4-BE49-F238E27FC236}">
                <a16:creationId xmlns:a16="http://schemas.microsoft.com/office/drawing/2014/main" id="{0A0CE035-6FC9-6881-ECC3-48FD4A249EDF}"/>
              </a:ext>
            </a:extLst>
          </p:cNvPr>
          <p:cNvPicPr preferRelativeResize="0"/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7320163" y="1087184"/>
            <a:ext cx="1256160" cy="128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3764A58B-D059-AE85-5F13-283AAE31C2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7080" y="2920213"/>
            <a:ext cx="1813083" cy="10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74BE-F0A4-F27B-908E-81BC956C5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Poster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60FA5-EBAE-E75C-5E4A-6117E6EAA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32"/>
              </a:spcBef>
              <a:buSzPct val="100000"/>
            </a:pPr>
            <a:r>
              <a:rPr lang="en-US" dirty="0"/>
              <a:t>Share your Color, Symbol, Image poster with the whole group. </a:t>
            </a:r>
          </a:p>
          <a:p>
            <a:pPr>
              <a:spcBef>
                <a:spcPts val="832"/>
              </a:spcBef>
              <a:buSzPct val="100000"/>
            </a:pPr>
            <a:r>
              <a:rPr lang="en-US" dirty="0"/>
              <a:t>Explain why you chose each color, symbol, and image.</a:t>
            </a:r>
          </a:p>
          <a:p>
            <a:pPr marL="63500" indent="0"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0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913350" y="932168"/>
            <a:ext cx="7317300" cy="2804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“</a:t>
            </a:r>
            <a:r>
              <a:rPr lang="en-US" sz="3600" dirty="0"/>
              <a:t>[Giftedness] is a social comparison that causes students who arrive at school excited to learn—to quickly decide that they are not good enough.”</a:t>
            </a:r>
            <a:endParaRPr sz="3600"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"/>
          </p:nvPr>
        </p:nvSpPr>
        <p:spPr>
          <a:xfrm>
            <a:off x="913350" y="3638632"/>
            <a:ext cx="731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/>
              <a:t>(</a:t>
            </a:r>
            <a:r>
              <a:rPr lang="en-US" sz="1800" dirty="0" err="1"/>
              <a:t>Boaler</a:t>
            </a:r>
            <a:r>
              <a:rPr lang="en-US" sz="1800" dirty="0"/>
              <a:t>, 2019, p. 88)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Rethinking Giftedness">
            <a:hlinkClick r:id="" action="ppaction://media"/>
            <a:extLst>
              <a:ext uri="{FF2B5EF4-FFF2-40B4-BE49-F238E27FC236}">
                <a16:creationId xmlns:a16="http://schemas.microsoft.com/office/drawing/2014/main" id="{09841A2D-61CC-10F5-BEFF-88D6CEF29E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0823" y="379880"/>
            <a:ext cx="7022354" cy="39500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896DE9-9978-CA12-BFF1-3CA79DAEEC8B}"/>
              </a:ext>
            </a:extLst>
          </p:cNvPr>
          <p:cNvSpPr txBox="1"/>
          <p:nvPr/>
        </p:nvSpPr>
        <p:spPr>
          <a:xfrm>
            <a:off x="1870363" y="4329954"/>
            <a:ext cx="54032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Rethinking Giftedness</a:t>
            </a:r>
            <a:endParaRPr lang="en-US" sz="26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769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D88A-36F1-19A1-0404-2E24AAEC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6436D-5FDA-159D-3B8E-F0866C950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299" lvl="0" indent="-2742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How has your thinking about failure and struggle changed based on this new information?</a:t>
            </a:r>
            <a:br>
              <a:rPr lang="en-US" dirty="0"/>
            </a:br>
            <a:endParaRPr lang="en-US" dirty="0"/>
          </a:p>
          <a:p>
            <a:pPr marL="274300" lvl="0" indent="-274300" algn="l" rtl="0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How does growth mindset change the way you treat yourself when you fail?</a:t>
            </a:r>
          </a:p>
        </p:txBody>
      </p:sp>
    </p:spTree>
    <p:extLst>
      <p:ext uri="{BB962C8B-B14F-4D97-AF65-F5344CB8AC3E}">
        <p14:creationId xmlns:p14="http://schemas.microsoft.com/office/powerpoint/2010/main" val="400743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5CDD-1ADF-05BA-1B46-156526E9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964" y="888777"/>
            <a:ext cx="4109575" cy="2126725"/>
          </a:xfrm>
        </p:spPr>
        <p:txBody>
          <a:bodyPr/>
          <a:lstStyle/>
          <a:p>
            <a:r>
              <a:rPr lang="en-US" dirty="0"/>
              <a:t>Navigate to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and enter the code: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85C7D2-FE8C-88C2-F77A-51AE50A35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82" y="201548"/>
            <a:ext cx="2450353" cy="4740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618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263D1-D143-976E-913F-3AB354500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1B8E-36DC-7C13-ECD1-A5DC3218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75" y="445025"/>
            <a:ext cx="5316597" cy="572700"/>
          </a:xfrm>
        </p:spPr>
        <p:txBody>
          <a:bodyPr/>
          <a:lstStyle/>
          <a:p>
            <a:r>
              <a:rPr lang="en-US" sz="3600" b="0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Growth Mindset Summary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85A11-9598-B237-07CA-08CF14C2A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087184"/>
            <a:ext cx="4209829" cy="3481691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dirty="0"/>
              <a:t>In the bottom right quadrant, summarize what a growth mindset is using at least 3 bullet points. </a:t>
            </a:r>
          </a:p>
          <a:p>
            <a:pPr marL="0" lvl="0" indent="0" algn="l" rtl="0">
              <a:spcBef>
                <a:spcPts val="693"/>
              </a:spcBef>
              <a:spcAft>
                <a:spcPts val="0"/>
              </a:spcAft>
              <a:buSzPts val="3467"/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80AAE4-8C34-293E-B6FC-E8D225B81DDE}"/>
              </a:ext>
            </a:extLst>
          </p:cNvPr>
          <p:cNvGraphicFramePr>
            <a:graphicFrameLocks noGrp="1"/>
          </p:cNvGraphicFramePr>
          <p:nvPr/>
        </p:nvGraphicFramePr>
        <p:xfrm>
          <a:off x="5690376" y="664397"/>
          <a:ext cx="2997324" cy="3477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662">
                  <a:extLst>
                    <a:ext uri="{9D8B030D-6E8A-4147-A177-3AD203B41FA5}">
                      <a16:colId xmlns:a16="http://schemas.microsoft.com/office/drawing/2014/main" val="3444592335"/>
                    </a:ext>
                  </a:extLst>
                </a:gridCol>
                <a:gridCol w="1498662">
                  <a:extLst>
                    <a:ext uri="{9D8B030D-6E8A-4147-A177-3AD203B41FA5}">
                      <a16:colId xmlns:a16="http://schemas.microsoft.com/office/drawing/2014/main" val="1437092150"/>
                    </a:ext>
                  </a:extLst>
                </a:gridCol>
              </a:tblGrid>
              <a:tr h="173864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4128" marR="54128" marT="27064" marB="27064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4128" marR="54128" marT="27064" marB="27064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20372"/>
                  </a:ext>
                </a:extLst>
              </a:tr>
              <a:tr h="173864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4128" marR="54128" marT="27064" marB="27064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54128" marR="54128" marT="27064" marB="27064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503190"/>
                  </a:ext>
                </a:extLst>
              </a:tr>
            </a:tbl>
          </a:graphicData>
        </a:graphic>
      </p:graphicFrame>
      <p:sp>
        <p:nvSpPr>
          <p:cNvPr id="5" name="Google Shape;150;p30">
            <a:extLst>
              <a:ext uri="{FF2B5EF4-FFF2-40B4-BE49-F238E27FC236}">
                <a16:creationId xmlns:a16="http://schemas.microsoft.com/office/drawing/2014/main" id="{3DA59094-369A-E901-FC86-B349DC1F897A}"/>
              </a:ext>
            </a:extLst>
          </p:cNvPr>
          <p:cNvSpPr txBox="1"/>
          <p:nvPr/>
        </p:nvSpPr>
        <p:spPr>
          <a:xfrm>
            <a:off x="5690376" y="664398"/>
            <a:ext cx="1518410" cy="39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Color</a:t>
            </a:r>
            <a:endParaRPr dirty="0"/>
          </a:p>
        </p:txBody>
      </p:sp>
      <p:sp>
        <p:nvSpPr>
          <p:cNvPr id="6" name="Google Shape;151;p30">
            <a:extLst>
              <a:ext uri="{FF2B5EF4-FFF2-40B4-BE49-F238E27FC236}">
                <a16:creationId xmlns:a16="http://schemas.microsoft.com/office/drawing/2014/main" id="{142214FD-0502-1D47-ECCF-AF574BD930DF}"/>
              </a:ext>
            </a:extLst>
          </p:cNvPr>
          <p:cNvSpPr txBox="1"/>
          <p:nvPr/>
        </p:nvSpPr>
        <p:spPr>
          <a:xfrm>
            <a:off x="5856674" y="2401377"/>
            <a:ext cx="1185814" cy="39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Image</a:t>
            </a:r>
            <a:endParaRPr dirty="0"/>
          </a:p>
        </p:txBody>
      </p:sp>
      <p:sp>
        <p:nvSpPr>
          <p:cNvPr id="7" name="Google Shape;152;p30">
            <a:extLst>
              <a:ext uri="{FF2B5EF4-FFF2-40B4-BE49-F238E27FC236}">
                <a16:creationId xmlns:a16="http://schemas.microsoft.com/office/drawing/2014/main" id="{355D4534-786A-A948-6FAA-9F2EB961487F}"/>
              </a:ext>
            </a:extLst>
          </p:cNvPr>
          <p:cNvSpPr txBox="1"/>
          <p:nvPr/>
        </p:nvSpPr>
        <p:spPr>
          <a:xfrm>
            <a:off x="7208787" y="664398"/>
            <a:ext cx="1478913" cy="39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Symbol</a:t>
            </a:r>
            <a:endParaRPr dirty="0"/>
          </a:p>
        </p:txBody>
      </p:sp>
      <p:pic>
        <p:nvPicPr>
          <p:cNvPr id="8" name="Google Shape;155;p30">
            <a:extLst>
              <a:ext uri="{FF2B5EF4-FFF2-40B4-BE49-F238E27FC236}">
                <a16:creationId xmlns:a16="http://schemas.microsoft.com/office/drawing/2014/main" id="{8F2C51C7-A9DD-320A-1FC8-6A74B50BB196}"/>
              </a:ext>
            </a:extLst>
          </p:cNvPr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902631" y="1369249"/>
            <a:ext cx="1075733" cy="717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6;p30">
            <a:extLst>
              <a:ext uri="{FF2B5EF4-FFF2-40B4-BE49-F238E27FC236}">
                <a16:creationId xmlns:a16="http://schemas.microsoft.com/office/drawing/2014/main" id="{149CFE1F-996C-0B0D-979D-CC489C5C59CC}"/>
              </a:ext>
            </a:extLst>
          </p:cNvPr>
          <p:cNvPicPr preferRelativeResize="0"/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7320163" y="1087184"/>
            <a:ext cx="1256160" cy="128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74C3D670-F5D3-129B-0E37-D9E1C4A0A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7080" y="2920213"/>
            <a:ext cx="1813083" cy="10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Mindset Makeover</a:t>
            </a:r>
            <a:endParaRPr dirty="0"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45718" lvl="0" indent="0" algn="l" rtl="0">
              <a:spcBef>
                <a:spcPts val="0"/>
              </a:spcBef>
              <a:spcAft>
                <a:spcPts val="0"/>
              </a:spcAft>
              <a:buSzPts val="3467"/>
              <a:buNone/>
            </a:pPr>
            <a:r>
              <a:rPr lang="en-US" dirty="0"/>
              <a:t>Growth Mindset Impacts Teaching and Learning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CAFB3-EC75-9EDD-3835-55001FF17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Mindset Card Sort</a:t>
            </a:r>
          </a:p>
        </p:txBody>
      </p:sp>
      <p:sp>
        <p:nvSpPr>
          <p:cNvPr id="4" name="Google Shape;198;p36">
            <a:extLst>
              <a:ext uri="{FF2B5EF4-FFF2-40B4-BE49-F238E27FC236}">
                <a16:creationId xmlns:a16="http://schemas.microsoft.com/office/drawing/2014/main" id="{67BF4040-E36A-B8FC-DB0D-3F58A356BC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22764" y="1017725"/>
            <a:ext cx="6570675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Value Statement Categories</a:t>
            </a:r>
            <a:endParaRPr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99;p36">
            <a:extLst>
              <a:ext uri="{FF2B5EF4-FFF2-40B4-BE49-F238E27FC236}">
                <a16:creationId xmlns:a16="http://schemas.microsoft.com/office/drawing/2014/main" id="{E44F2F06-4EAE-8D25-7035-CA427D35DD2C}"/>
              </a:ext>
            </a:extLst>
          </p:cNvPr>
          <p:cNvSpPr txBox="1">
            <a:spLocks/>
          </p:cNvSpPr>
          <p:nvPr/>
        </p:nvSpPr>
        <p:spPr>
          <a:xfrm>
            <a:off x="456175" y="1173979"/>
            <a:ext cx="3295554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 the activity descriptions into the 6 different categories. </a:t>
            </a:r>
          </a:p>
        </p:txBody>
      </p:sp>
      <p:sp>
        <p:nvSpPr>
          <p:cNvPr id="6" name="Google Shape;200;p36">
            <a:extLst>
              <a:ext uri="{FF2B5EF4-FFF2-40B4-BE49-F238E27FC236}">
                <a16:creationId xmlns:a16="http://schemas.microsoft.com/office/drawing/2014/main" id="{E6D79FDC-336A-40A7-DF2A-A871466CEEB7}"/>
              </a:ext>
            </a:extLst>
          </p:cNvPr>
          <p:cNvSpPr txBox="1">
            <a:spLocks/>
          </p:cNvSpPr>
          <p:nvPr/>
        </p:nvSpPr>
        <p:spPr>
          <a:xfrm>
            <a:off x="4022764" y="1590425"/>
            <a:ext cx="5035329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09026" indent="-309026"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Teachers and students believe everyone can learn at high levels.</a:t>
            </a:r>
          </a:p>
          <a:p>
            <a:pPr marL="309026" indent="-309026">
              <a:spcBef>
                <a:spcPts val="520"/>
              </a:spcBef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Communication and connection are valued.</a:t>
            </a:r>
          </a:p>
          <a:p>
            <a:pPr marL="309026" indent="-309026">
              <a:spcBef>
                <a:spcPts val="520"/>
              </a:spcBef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learning is visual.</a:t>
            </a:r>
          </a:p>
          <a:p>
            <a:pPr marL="309026" indent="-309026">
              <a:spcBef>
                <a:spcPts val="520"/>
              </a:spcBef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learning is open.</a:t>
            </a:r>
          </a:p>
          <a:p>
            <a:pPr marL="309026" indent="-309026">
              <a:spcBef>
                <a:spcPts val="520"/>
              </a:spcBef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environment is filled with wonder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curiosity.</a:t>
            </a:r>
          </a:p>
          <a:p>
            <a:pPr marL="309026" indent="-309026">
              <a:spcBef>
                <a:spcPts val="520"/>
              </a:spcBef>
              <a:buClr>
                <a:schemeClr val="accent3"/>
              </a:buClr>
              <a:buSzPct val="100000"/>
              <a:buFont typeface="Arial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classroom is a risk-taking,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mistake-valuing environment.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D12D61-DCA6-21CF-2DF7-910BE850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75" y="1677077"/>
            <a:ext cx="2991462" cy="29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7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E470-F071-AE2E-25BF-C326766C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76" y="445025"/>
            <a:ext cx="4167546" cy="57270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Growth Mindset Supports Authentic Instruction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D80A7-B240-1A0F-A151-D56F26331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176" y="2091990"/>
            <a:ext cx="3896879" cy="290144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Identify </a:t>
            </a:r>
            <a:r>
              <a:rPr lang="en-US" b="1" dirty="0"/>
              <a:t>one</a:t>
            </a:r>
            <a:r>
              <a:rPr lang="en-US" dirty="0"/>
              <a:t> activity statement to support </a:t>
            </a:r>
            <a:r>
              <a:rPr lang="en-US" b="1" dirty="0"/>
              <a:t>each of the four </a:t>
            </a:r>
            <a:r>
              <a:rPr lang="en-US" dirty="0"/>
              <a:t>components of authentic teaching and learning.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9F866C-4C80-3265-A65D-ACE696416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t="11827" r="3297" b="4598"/>
          <a:stretch/>
        </p:blipFill>
        <p:spPr bwMode="auto">
          <a:xfrm>
            <a:off x="4353055" y="297547"/>
            <a:ext cx="3896878" cy="45484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77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87A1-1AEA-3DCD-85A0-5FC14052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Effort to Grow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5095-056E-2904-3CB7-FCCC68EED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Identify one of the activities from the Card Sort that you will challenge yourself to intentionally implement. </a:t>
            </a: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this activity on your Pledge Card.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2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ctrTitle"/>
          </p:nvPr>
        </p:nvSpPr>
        <p:spPr>
          <a:xfrm>
            <a:off x="908700" y="1117825"/>
            <a:ext cx="7326600" cy="16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52" name="Google Shape;52;p12"/>
          <p:cNvSpPr txBox="1">
            <a:spLocks noGrp="1"/>
          </p:cNvSpPr>
          <p:nvPr>
            <p:ph type="subTitle" idx="1"/>
          </p:nvPr>
        </p:nvSpPr>
        <p:spPr>
          <a:xfrm>
            <a:off x="908700" y="2778625"/>
            <a:ext cx="7326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can our perceptions and beliefs affect our learning outcomes?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C351-9250-CD9D-3CFA-86055243C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850" y="-66457"/>
            <a:ext cx="8232300" cy="20526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5C9EA-683C-1C32-3C44-02A1A23BB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850" y="2023092"/>
            <a:ext cx="8232300" cy="2656483"/>
          </a:xfrm>
        </p:spPr>
        <p:txBody>
          <a:bodyPr/>
          <a:lstStyle/>
          <a:p>
            <a:pPr marL="457200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Reflect on your own mindset and your current classroom practices that support a growth mindset.</a:t>
            </a:r>
          </a:p>
          <a:p>
            <a:pPr marL="457200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Apply research-based practices to foster the development of student growth. </a:t>
            </a:r>
          </a:p>
          <a:p>
            <a:pPr marL="457200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a plan of action to continue to foster a growth mindset.</a:t>
            </a:r>
          </a:p>
          <a:p>
            <a:pPr>
              <a:buClr>
                <a:schemeClr val="bg1"/>
              </a:buClr>
              <a:buSzPct val="10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3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E2581-789D-A294-384F-AE0C8D64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My Last Break I…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BF8952-BA4F-CE20-35CA-85FC7E6B02C9}"/>
              </a:ext>
            </a:extLst>
          </p:cNvPr>
          <p:cNvSpPr txBox="1">
            <a:spLocks/>
          </p:cNvSpPr>
          <p:nvPr/>
        </p:nvSpPr>
        <p:spPr>
          <a:xfrm>
            <a:off x="399266" y="1025585"/>
            <a:ext cx="5576991" cy="57044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>
              <a:lnSpc>
                <a:spcPct val="150000"/>
              </a:lnSpc>
              <a:buSzPct val="100000"/>
            </a:pPr>
            <a:r>
              <a:rPr lang="en-US" sz="1800" dirty="0"/>
              <a:t>Binge watched Netflix</a:t>
            </a:r>
          </a:p>
          <a:p>
            <a:pPr marL="285750" indent="-285750">
              <a:lnSpc>
                <a:spcPct val="150000"/>
              </a:lnSpc>
              <a:buSzPct val="100000"/>
            </a:pPr>
            <a:r>
              <a:rPr lang="en-US" sz="1800" dirty="0"/>
              <a:t>Visited the K20 Center LEARN Site</a:t>
            </a:r>
          </a:p>
          <a:p>
            <a:pPr marL="285750" indent="-285750">
              <a:lnSpc>
                <a:spcPct val="150000"/>
              </a:lnSpc>
              <a:buSzPct val="100000"/>
            </a:pPr>
            <a:r>
              <a:rPr lang="en-US" sz="1800" dirty="0"/>
              <a:t>Played an instrument </a:t>
            </a:r>
          </a:p>
          <a:p>
            <a:pPr marL="285750" indent="-285750">
              <a:lnSpc>
                <a:spcPct val="150000"/>
              </a:lnSpc>
              <a:buSzPct val="100000"/>
            </a:pPr>
            <a:r>
              <a:rPr lang="en-US" sz="1800" dirty="0"/>
              <a:t>Made my bed every morning</a:t>
            </a:r>
          </a:p>
          <a:p>
            <a:pPr marL="285750" indent="-285750">
              <a:lnSpc>
                <a:spcPct val="150000"/>
              </a:lnSpc>
              <a:buSzPct val="100000"/>
            </a:pPr>
            <a:r>
              <a:rPr lang="en-US" sz="1800" dirty="0"/>
              <a:t>Traveled to another state</a:t>
            </a:r>
          </a:p>
          <a:p>
            <a:pPr marL="285750" indent="-285750">
              <a:lnSpc>
                <a:spcPct val="150000"/>
              </a:lnSpc>
              <a:buSzPct val="100000"/>
            </a:pPr>
            <a:r>
              <a:rPr lang="en-US" sz="1800" dirty="0"/>
              <a:t>Exercised more than twice a week</a:t>
            </a:r>
          </a:p>
          <a:p>
            <a:pPr marL="285750" indent="-285750">
              <a:lnSpc>
                <a:spcPct val="150000"/>
              </a:lnSpc>
              <a:buSzPct val="100000"/>
            </a:pPr>
            <a:r>
              <a:rPr lang="en-US" sz="1800" dirty="0"/>
              <a:t>Read a book</a:t>
            </a:r>
          </a:p>
          <a:p>
            <a:pPr marL="285750" indent="-285750">
              <a:lnSpc>
                <a:spcPct val="150000"/>
              </a:lnSpc>
              <a:buSzPct val="100000"/>
            </a:pPr>
            <a:r>
              <a:rPr lang="en-US" sz="1800" dirty="0"/>
              <a:t>Hunted</a:t>
            </a:r>
          </a:p>
          <a:p>
            <a:pPr marL="285750" indent="-285750">
              <a:lnSpc>
                <a:spcPct val="150000"/>
              </a:lnSpc>
              <a:buSzPct val="100000"/>
            </a:pPr>
            <a:r>
              <a:rPr lang="en-US" sz="1800" dirty="0"/>
              <a:t>Went to the movie theater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0DDF15-EEDA-F0DC-1654-2357A576F484}"/>
              </a:ext>
            </a:extLst>
          </p:cNvPr>
          <p:cNvSpPr/>
          <p:nvPr/>
        </p:nvSpPr>
        <p:spPr>
          <a:xfrm>
            <a:off x="4221045" y="1025585"/>
            <a:ext cx="6215743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Show the # of hours with your fingers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Make a checkmark in the air 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Air play your instrument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Pat yourself on the back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Yell out the state name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Jog in place 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Pretend to read a book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Shoot a bow and arrow </a:t>
            </a:r>
          </a:p>
          <a:p>
            <a:pPr marL="457200" indent="-457200">
              <a:lnSpc>
                <a:spcPct val="150000"/>
              </a:lnSpc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Act out eating popcorn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B8FF0-3C30-21BE-428A-29E2D96BF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355">
            <a:off x="7205364" y="1903449"/>
            <a:ext cx="1958035" cy="195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D578-4B5A-BB37-1F01-DCB15EC8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71DF3-DA2D-BCC9-D2DD-AA07F2A5B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a time when you believed you did not have the natural talent necessary to succeed in an activity.</a:t>
            </a:r>
          </a:p>
          <a:p>
            <a:r>
              <a:rPr lang="en-US" dirty="0"/>
              <a:t>How did that belief influence your effort in that activity?</a:t>
            </a:r>
          </a:p>
        </p:txBody>
      </p:sp>
    </p:spTree>
    <p:extLst>
      <p:ext uri="{BB962C8B-B14F-4D97-AF65-F5344CB8AC3E}">
        <p14:creationId xmlns:p14="http://schemas.microsoft.com/office/powerpoint/2010/main" val="276283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CB5C-1F6D-6C2F-28FD-880A94F2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CF77A-31D5-477A-65E8-BCA3333C4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recall an area of your life in which you worked hard to succeed. </a:t>
            </a:r>
          </a:p>
          <a:p>
            <a:r>
              <a:rPr lang="en-US" dirty="0"/>
              <a:t>How many hours of work have you spent to achieve success in this area?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6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96CA-00C6-D03F-2E01-6DC46289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the Essential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D9F3C-9511-6830-AE07-92B36E483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How can our perceptions and beliefs affect our learning outcomes?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8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D753C-EA0E-4085-2977-A00147436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850" y="1201775"/>
            <a:ext cx="8232300" cy="2052600"/>
          </a:xfrm>
        </p:spPr>
        <p:txBody>
          <a:bodyPr/>
          <a:lstStyle/>
          <a:p>
            <a:pPr algn="ctr"/>
            <a:r>
              <a:rPr lang="en-US" dirty="0"/>
              <a:t>Mindset Self-Assessment</a:t>
            </a:r>
          </a:p>
        </p:txBody>
      </p:sp>
    </p:spTree>
    <p:extLst>
      <p:ext uri="{BB962C8B-B14F-4D97-AF65-F5344CB8AC3E}">
        <p14:creationId xmlns:p14="http://schemas.microsoft.com/office/powerpoint/2010/main" val="3165166716"/>
      </p:ext>
    </p:extLst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9C3"/>
      </a:accent1>
      <a:accent2>
        <a:srgbClr val="285782"/>
      </a:accent2>
      <a:accent3>
        <a:srgbClr val="90192A"/>
      </a:accent3>
      <a:accent4>
        <a:srgbClr val="E6BC37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977</Words>
  <Application>Microsoft Macintosh PowerPoint</Application>
  <PresentationFormat>On-screen Show (16:9)</PresentationFormat>
  <Paragraphs>100</Paragraphs>
  <Slides>22</Slides>
  <Notes>10</Notes>
  <HiddenSlides>3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K20 LEARN</vt:lpstr>
      <vt:lpstr>PowerPoint Presentation</vt:lpstr>
      <vt:lpstr>Mindset Makeover</vt:lpstr>
      <vt:lpstr>Essential Question</vt:lpstr>
      <vt:lpstr>Learning Objectives</vt:lpstr>
      <vt:lpstr>During My Last Break I…</vt:lpstr>
      <vt:lpstr>Self-Reflection</vt:lpstr>
      <vt:lpstr>Self-Reflection</vt:lpstr>
      <vt:lpstr>Revisit the Essential Question</vt:lpstr>
      <vt:lpstr>Mindset Self-Assessment</vt:lpstr>
      <vt:lpstr>Revisit the Learning Objectives</vt:lpstr>
      <vt:lpstr>Statements to Stand by…</vt:lpstr>
      <vt:lpstr>Research Statements about Growth Mindsets</vt:lpstr>
      <vt:lpstr>What does a growth mindset mean to you now? </vt:lpstr>
      <vt:lpstr>Share Your Poster</vt:lpstr>
      <vt:lpstr>“[Giftedness] is a social comparison that causes students who arrive at school excited to learn—to quickly decide that they are not good enough.”</vt:lpstr>
      <vt:lpstr>PowerPoint Presentation</vt:lpstr>
      <vt:lpstr>Reflecting</vt:lpstr>
      <vt:lpstr>Navigate to www.menti.com and enter the code: </vt:lpstr>
      <vt:lpstr>Growth Mindset Summary</vt:lpstr>
      <vt:lpstr>Growth Mindset Card Sort</vt:lpstr>
      <vt:lpstr>Growth Mindset Supports Authentic Instruction</vt:lpstr>
      <vt:lpstr>Effort to Grow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Mindset Makeover</dc:title>
  <dc:subject/>
  <dc:creator>K20 Center</dc:creator>
  <cp:keywords/>
  <dc:description/>
  <cp:lastModifiedBy>Gracia, Ann M.</cp:lastModifiedBy>
  <cp:revision>12</cp:revision>
  <dcterms:modified xsi:type="dcterms:W3CDTF">2025-06-11T19:04:47Z</dcterms:modified>
  <cp:category/>
</cp:coreProperties>
</file>