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12192000" cy="6858000"/>
  <p:notesSz cx="6858000" cy="9144000"/>
  <p:embeddedFontLst>
    <p:embeddedFont>
      <p:font typeface="Amatic SC"/>
      <p:regular r:id="rId19"/>
      <p:bold r:id="rId19"/>
    </p:embeddedFont>
    <p:embeddedFont>
      <p:font typeface="Calibri" panose="020F0502020204030204" pitchFamily="34" charset="0"/>
      <p:regular r:id="rId20"/>
      <p:bold r:id="rId21"/>
      <p:italic r:id="rId22"/>
      <p:boldItalic r:id="rId23"/>
    </p:embeddedFont>
    <p:embeddedFont>
      <p:font typeface="Caveat"/>
      <p:regular r:id="rId19"/>
      <p:bold r:id="rId19"/>
    </p:embeddedFont>
    <p:embeddedFont>
      <p:font typeface="Constantia" panose="020306020503060303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Lato"/>
      <p:regular r:id="rId19"/>
      <p:bold r:id="rId19"/>
      <p:italic r:id="rId19"/>
      <p:boldItalic r:id="rId19"/>
    </p:embeddedFont>
    <p:embeddedFont>
      <p:font typeface="Raleway"/>
      <p:regular r:id="rId19"/>
      <p:bold r:id="rId19"/>
      <p:italic r:id="rId19"/>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A84F"/>
    <a:srgbClr val="FBD52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6667"/>
  </p:normalViewPr>
  <p:slideViewPr>
    <p:cSldViewPr snapToGrid="0">
      <p:cViewPr varScale="1">
        <p:scale>
          <a:sx n="92" d="100"/>
          <a:sy n="92" d="100"/>
        </p:scale>
        <p:origin x="56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NUL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OPTIONAL: If you looking to extend this PD, give the groups a chance to model the strategy they chose for the whole group using content of their choice. </a:t>
            </a:r>
            <a:endParaRPr dirty="0"/>
          </a:p>
        </p:txBody>
      </p:sp>
      <p:sp>
        <p:nvSpPr>
          <p:cNvPr id="128" name="Google Shape;1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OPTIONAL: If you are looking to extend this PD, you can include a card sort here.</a:t>
            </a:r>
          </a:p>
        </p:txBody>
      </p:sp>
      <p:sp>
        <p:nvSpPr>
          <p:cNvPr id="135" name="Google Shape;13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Have teachers think of a lesson they are going to teach in order to embed a strategy in. </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time to look on learn to search for strategies to use in their own content area. </a:t>
            </a:r>
            <a:endParaRPr/>
          </a:p>
        </p:txBody>
      </p:sp>
      <p:sp>
        <p:nvSpPr>
          <p:cNvPr id="158" name="Google Shape;15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a:t>This is the last slide for the presentation. </a:t>
            </a:r>
            <a:endParaRP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During a follow up session with participants ask them to reflect on the strategies they used. Participants may use the SCORE Reflection Note Sheet for recording thoughts and reflections. </a:t>
            </a:r>
            <a:endParaRPr/>
          </a:p>
        </p:txBody>
      </p:sp>
      <p:sp>
        <p:nvSpPr>
          <p:cNvPr id="184" name="Google Shape;18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C000"/>
              </a:buClr>
              <a:buSzPts val="1200"/>
              <a:buFont typeface="Calibri"/>
              <a:buNone/>
            </a:pPr>
            <a:r>
              <a:rPr lang="en-US">
                <a:solidFill>
                  <a:srgbClr val="000000"/>
                </a:solidFill>
              </a:rPr>
              <a:t>Participants self identify where they fit in the colors of green (expert), yellow (intermediate), or red (beginner/novice). Yellows share out what they know first. Then, greens fill in the blanks for anything missing. Reds and yellows have the opportunity to ask questions to learn a little more. Facilitators can fill in any additional blanks or answer questions if the ”experts” don’t know the answers. </a:t>
            </a:r>
            <a:endParaRPr>
              <a:solidFill>
                <a:srgbClr val="000000"/>
              </a:solidFill>
            </a:endParaRPr>
          </a:p>
        </p:txBody>
      </p:sp>
      <p:sp>
        <p:nvSpPr>
          <p:cNvPr id="46" name="Google Shape;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Participants will read through the 5E Instructional Model handout. This will give more clarity and a leveled understanding to each participant. Also, it will be a resource to use during the few activities. </a:t>
            </a:r>
            <a:endParaRPr/>
          </a:p>
        </p:txBody>
      </p:sp>
      <p:sp>
        <p:nvSpPr>
          <p:cNvPr id="54" name="Google Shape;5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Briefly cover these with the group. </a:t>
            </a:r>
            <a:endParaRPr/>
          </a:p>
        </p:txBody>
      </p:sp>
      <p:sp>
        <p:nvSpPr>
          <p:cNvPr id="61" name="Google Shape;6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Reverse Sticky Bars Strategy: </a:t>
            </a:r>
            <a:r>
              <a:rPr lang="en-US"/>
              <a:t>Label a poster with the 5Es as a bar graph might be labeled. Then put different color Post-it notes above each E (for example, like the  bars in a bar graph: Engage, pink; Explore, green; Explain, yellow; Extend, purple; and Evaluate, blue). Put only enough in each column to control group sizes and to ensure that there will be groups for each E. So, for example, if you have 20 participants, only place four stickies above each E component. If you have 34 participants, place seven stickies above each E component. (The slide shows an example of this structure.)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After reviewing the 5Es, participants chose one that they would like to explore from the “reverse” sticky bars strategy. Then, participants group with others who have the same color stickies and review the strategies provided or filtered on the K20 LEARN site (learn.k20center.ou.edu)</a:t>
            </a:r>
            <a:endParaRPr/>
          </a:p>
          <a:p>
            <a:pPr marL="0" lvl="0" indent="0" algn="l" rtl="0">
              <a:spcBef>
                <a:spcPts val="0"/>
              </a:spcBef>
              <a:spcAft>
                <a:spcPts val="0"/>
              </a:spcAft>
              <a:buNone/>
            </a:pPr>
            <a:endParaRPr/>
          </a:p>
          <a:p>
            <a:pPr marL="0" lvl="0" indent="0" algn="l" rtl="0">
              <a:spcBef>
                <a:spcPts val="0"/>
              </a:spcBef>
              <a:spcAft>
                <a:spcPts val="0"/>
              </a:spcAft>
              <a:buNone/>
            </a:pPr>
            <a:r>
              <a:rPr lang="en-US"/>
              <a:t>LEARN site and filter </a:t>
            </a:r>
            <a:endParaRPr/>
          </a:p>
          <a:p>
            <a:pPr marL="0" lvl="0" indent="0" algn="l" rtl="0">
              <a:spcBef>
                <a:spcPts val="0"/>
              </a:spcBef>
              <a:spcAft>
                <a:spcPts val="0"/>
              </a:spcAft>
              <a:buNone/>
            </a:pPr>
            <a:endParaRPr/>
          </a:p>
        </p:txBody>
      </p:sp>
      <p:sp>
        <p:nvSpPr>
          <p:cNvPr id="68" name="Google Shape;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Reverse Sticky Bars Strategy: </a:t>
            </a:r>
            <a:r>
              <a:rPr lang="en-US"/>
              <a:t>Label a poster with the 5Es like a bar graph might be labeled. Then put different color Post-It Notes above each E (for example, like the bars in a bar graph: Engage, pink; Explore, green; Explain, yellow; Extend, purple; and Evaluate, blue). Put only enough in each column to control group sizes and to ensure that there will be groups for each E. So for example, if you have 20 participants only place four stickies above each E component. If you have 34 participants, place seven stickies above each E component. (Slide 6 shows an example of this structure.)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After reviewing the 5Es, participants chose one that they would like to explore from the “reverse” sticky bars strategy. Then participants group with like color stickies and review the strategies provided or filtered on the K20 LEARN site (learn.k20center.ou.edu)</a:t>
            </a:r>
            <a:endParaRPr/>
          </a:p>
          <a:p>
            <a:pPr marL="0" lvl="0" indent="0" algn="l" rtl="0">
              <a:spcBef>
                <a:spcPts val="0"/>
              </a:spcBef>
              <a:spcAft>
                <a:spcPts val="0"/>
              </a:spcAft>
              <a:buNone/>
            </a:pPr>
            <a:endParaRPr/>
          </a:p>
          <a:p>
            <a:pPr marL="0" lvl="0" indent="0" algn="l" rtl="0">
              <a:spcBef>
                <a:spcPts val="0"/>
              </a:spcBef>
              <a:spcAft>
                <a:spcPts val="0"/>
              </a:spcAft>
              <a:buNone/>
            </a:pPr>
            <a:r>
              <a:rPr lang="en-US"/>
              <a:t>LEARN site and filter </a:t>
            </a:r>
            <a:endParaRPr/>
          </a:p>
        </p:txBody>
      </p:sp>
      <p:sp>
        <p:nvSpPr>
          <p:cNvPr id="97" name="Google Shape;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Arial"/>
                <a:ea typeface="Arial"/>
                <a:cs typeface="Arial"/>
                <a:sym typeface="Arial"/>
              </a:rPr>
              <a:t>Use the verbs from your reading and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Use the resources provided (the 5E Model informational sheet and the filtered instructional strategies) to identify how these specific instructional strategies meet the criteria for the 5E component you are assigned. Use the graphic organizer to record your group’s findings.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If time is not a concern, the instructional strategies may be filtered by participants online by clicking on the E component they are exploring. However, if time is a concern, then the presenter may give participants printed copies of the instructional strategies or provide a list of specific strategies they want groups to explore using the site. If the presenter provides a specific cards, there needs to be at least five cards for the groups to explore. </a:t>
            </a:r>
            <a:endParaRPr dirty="0"/>
          </a:p>
          <a:p>
            <a:pPr marL="0" lvl="0" indent="0" algn="l" rtl="0">
              <a:spcBef>
                <a:spcPts val="0"/>
              </a:spcBef>
              <a:spcAft>
                <a:spcPts val="0"/>
              </a:spcAft>
              <a:buNone/>
            </a:pPr>
            <a:endParaRPr dirty="0"/>
          </a:p>
        </p:txBody>
      </p:sp>
      <p:sp>
        <p:nvSpPr>
          <p:cNvPr id="115" name="Google Shape;1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711200" y="1371600"/>
            <a:ext cx="10468800" cy="18288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6667"/>
              <a:buFont typeface="Calibri"/>
              <a:buNone/>
              <a:defRPr sz="6667"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711200" y="3228536"/>
            <a:ext cx="10473000" cy="1752600"/>
          </a:xfrm>
          <a:prstGeom prst="rect">
            <a:avLst/>
          </a:prstGeom>
          <a:noFill/>
          <a:ln>
            <a:noFill/>
          </a:ln>
        </p:spPr>
        <p:txBody>
          <a:bodyPr spcFirstLastPara="1" wrap="square" lIns="0" tIns="45700" rIns="18275" bIns="45700" anchor="t" anchorCtr="0">
            <a:noAutofit/>
          </a:bodyPr>
          <a:lstStyle>
            <a:lvl1pPr marR="45717" lvl="0" algn="l">
              <a:spcBef>
                <a:spcPts val="693"/>
              </a:spcBef>
              <a:spcAft>
                <a:spcPts val="0"/>
              </a:spcAft>
              <a:buSzPts val="3467"/>
              <a:buNone/>
              <a:defRPr sz="3466">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15" name="Google Shape;15;p2"/>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07136" y="1316736"/>
            <a:ext cx="10363200" cy="13626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6667"/>
              <a:buFont typeface="Calibri"/>
              <a:buNone/>
              <a:defRPr sz="6667"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07136" y="2704664"/>
            <a:ext cx="10363200" cy="1509600"/>
          </a:xfrm>
          <a:prstGeom prst="rect">
            <a:avLst/>
          </a:prstGeom>
          <a:noFill/>
          <a:ln>
            <a:noFill/>
          </a:ln>
        </p:spPr>
        <p:txBody>
          <a:bodyPr spcFirstLastPara="1" wrap="square" lIns="45700" tIns="45700" rIns="45700" bIns="45700" anchor="t" anchorCtr="0">
            <a:noAutofit/>
          </a:bodyPr>
          <a:lstStyle>
            <a:lvl1pPr marL="457200" lvl="0" indent="-228600" algn="l">
              <a:spcBef>
                <a:spcPts val="693"/>
              </a:spcBef>
              <a:spcAft>
                <a:spcPts val="0"/>
              </a:spcAft>
              <a:buSzPts val="3467"/>
              <a:buNone/>
              <a:defRPr sz="3466">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9" name="Google Shape;19;p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4419600" y="689709"/>
            <a:ext cx="3352800" cy="54785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lvl1pPr marL="457200" lvl="0" indent="-337185" algn="l" rtl="0">
              <a:spcBef>
                <a:spcPts val="360"/>
              </a:spcBef>
              <a:spcAft>
                <a:spcPts val="0"/>
              </a:spcAft>
              <a:buSzPts val="1710"/>
              <a:buChar char="•"/>
              <a:defRPr/>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4" name="Google Shape;15;p2">
            <a:extLst>
              <a:ext uri="{FF2B5EF4-FFF2-40B4-BE49-F238E27FC236}">
                <a16:creationId xmlns:a16="http://schemas.microsoft.com/office/drawing/2014/main" id="{C89045B8-1B9C-6C45-8B7C-7589F2093784}"/>
              </a:ext>
            </a:extLst>
          </p:cNvPr>
          <p:cNvPicPr preferRelativeResize="0"/>
          <p:nvPr userDrawn="1"/>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09600" y="274637"/>
            <a:ext cx="10972800" cy="11430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4800"/>
              <a:buFont typeface="Georgia"/>
              <a:buNone/>
              <a:defRPr sz="4800" b="0">
                <a:solidFill>
                  <a:srgbClr val="991B1E"/>
                </a:solidFill>
                <a:latin typeface="Calibri"/>
                <a:ea typeface="Calibri"/>
                <a:cs typeface="Calibri"/>
                <a:sym typeface="Calibri"/>
              </a:defRPr>
            </a:lvl1pPr>
            <a:lvl2pPr lvl="1"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2pPr>
            <a:lvl3pPr lvl="2"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3pPr>
            <a:lvl4pPr lvl="3"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4pPr>
            <a:lvl5pPr lvl="4"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5pPr>
            <a:lvl6pPr lvl="5"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6pPr>
            <a:lvl7pPr lvl="6"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7pPr>
            <a:lvl8pPr lvl="7"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8pPr>
            <a:lvl9pPr lvl="8" algn="l" rtl="0">
              <a:spcBef>
                <a:spcPts val="0"/>
              </a:spcBef>
              <a:spcAft>
                <a:spcPts val="0"/>
              </a:spcAft>
              <a:buClr>
                <a:schemeClr val="lt1"/>
              </a:buClr>
              <a:buSzPts val="4800"/>
              <a:buFont typeface="Georgia"/>
              <a:buNone/>
              <a:defRPr sz="4800" b="0">
                <a:solidFill>
                  <a:schemeClr val="lt1"/>
                </a:solidFill>
                <a:latin typeface="Georgia"/>
                <a:ea typeface="Georgia"/>
                <a:cs typeface="Georgia"/>
                <a:sym typeface="Georgia"/>
              </a:defRPr>
            </a:lvl9pPr>
          </a:lstStyle>
          <a:p>
            <a:endParaRPr/>
          </a:p>
        </p:txBody>
      </p:sp>
      <p:sp>
        <p:nvSpPr>
          <p:cNvPr id="27" name="Google Shape;27;p6"/>
          <p:cNvSpPr txBox="1">
            <a:spLocks noGrp="1"/>
          </p:cNvSpPr>
          <p:nvPr>
            <p:ph type="body" idx="1"/>
          </p:nvPr>
        </p:nvSpPr>
        <p:spPr>
          <a:xfrm>
            <a:off x="609600" y="1600200"/>
            <a:ext cx="5325900" cy="4967700"/>
          </a:xfrm>
          <a:prstGeom prst="rect">
            <a:avLst/>
          </a:prstGeom>
          <a:noFill/>
          <a:ln>
            <a:noFill/>
          </a:ln>
        </p:spPr>
        <p:txBody>
          <a:bodyPr spcFirstLastPara="1" wrap="square" lIns="91400" tIns="91400" rIns="91400" bIns="91400" anchor="t" anchorCtr="0">
            <a:noAutofit/>
          </a:bodyPr>
          <a:lstStyle>
            <a:lvl1pPr marL="457200" lvl="0" indent="-385445" algn="l" rtl="0">
              <a:spcBef>
                <a:spcPts val="520"/>
              </a:spcBef>
              <a:spcAft>
                <a:spcPts val="0"/>
              </a:spcAft>
              <a:buSzPts val="2470"/>
              <a:buChar char="•"/>
              <a:defRPr/>
            </a:lvl1pPr>
            <a:lvl2pPr marL="914400" lvl="1" indent="-358140" algn="l" rtl="0">
              <a:spcBef>
                <a:spcPts val="480"/>
              </a:spcBef>
              <a:spcAft>
                <a:spcPts val="0"/>
              </a:spcAft>
              <a:buSzPts val="2040"/>
              <a:buChar char="⚫"/>
              <a:defRPr/>
            </a:lvl2pPr>
            <a:lvl3pPr marL="1371600" lvl="2" indent="-321944" algn="l" rtl="0">
              <a:spcBef>
                <a:spcPts val="420"/>
              </a:spcBef>
              <a:spcAft>
                <a:spcPts val="0"/>
              </a:spcAft>
              <a:buSzPts val="1470"/>
              <a:buChar char="⚫"/>
              <a:defRPr/>
            </a:lvl3pPr>
            <a:lvl4pPr marL="1828800" lvl="3" indent="-311150" algn="l" rtl="0">
              <a:spcBef>
                <a:spcPts val="400"/>
              </a:spcBef>
              <a:spcAft>
                <a:spcPts val="0"/>
              </a:spcAft>
              <a:buSzPts val="1300"/>
              <a:buChar char="⚫"/>
              <a:defRPr/>
            </a:lvl4pPr>
            <a:lvl5pPr marL="2286000" lvl="4" indent="-302895" algn="l" rtl="0">
              <a:spcBef>
                <a:spcPts val="360"/>
              </a:spcBef>
              <a:spcAft>
                <a:spcPts val="0"/>
              </a:spcAft>
              <a:buSzPts val="1170"/>
              <a:buChar char="⚫"/>
              <a:defRPr sz="1800"/>
            </a:lvl5pPr>
            <a:lvl6pPr marL="2743200" lvl="5" indent="-320039" algn="l" rtl="0">
              <a:spcBef>
                <a:spcPts val="360"/>
              </a:spcBef>
              <a:spcAft>
                <a:spcPts val="0"/>
              </a:spcAft>
              <a:buSzPts val="1440"/>
              <a:buChar char="⚫"/>
              <a:defRPr sz="1800"/>
            </a:lvl6pPr>
            <a:lvl7pPr marL="3200400" lvl="6" indent="-320039" algn="l" rtl="0">
              <a:spcBef>
                <a:spcPts val="360"/>
              </a:spcBef>
              <a:spcAft>
                <a:spcPts val="0"/>
              </a:spcAft>
              <a:buSzPts val="1440"/>
              <a:buChar char="⚫"/>
              <a:defRPr sz="1800"/>
            </a:lvl7pPr>
            <a:lvl8pPr marL="3657600" lvl="7" indent="-342900" algn="l" rtl="0">
              <a:spcBef>
                <a:spcPts val="360"/>
              </a:spcBef>
              <a:spcAft>
                <a:spcPts val="0"/>
              </a:spcAft>
              <a:buSzPts val="1800"/>
              <a:buFont typeface="Constantia"/>
              <a:buChar char="•"/>
              <a:defRPr sz="1800"/>
            </a:lvl8pPr>
            <a:lvl9pPr marL="4114800" lvl="8" indent="-342900" algn="l" rtl="0">
              <a:spcBef>
                <a:spcPts val="360"/>
              </a:spcBef>
              <a:spcAft>
                <a:spcPts val="0"/>
              </a:spcAft>
              <a:buSzPts val="1800"/>
              <a:buFont typeface="Constantia"/>
              <a:buChar char="•"/>
              <a:defRPr sz="1800"/>
            </a:lvl9pPr>
          </a:lstStyle>
          <a:p>
            <a:endParaRPr/>
          </a:p>
        </p:txBody>
      </p:sp>
      <p:sp>
        <p:nvSpPr>
          <p:cNvPr id="28" name="Google Shape;28;p6"/>
          <p:cNvSpPr txBox="1">
            <a:spLocks noGrp="1"/>
          </p:cNvSpPr>
          <p:nvPr>
            <p:ph type="body" idx="2"/>
          </p:nvPr>
        </p:nvSpPr>
        <p:spPr>
          <a:xfrm>
            <a:off x="6256365" y="1600200"/>
            <a:ext cx="5325900" cy="4967700"/>
          </a:xfrm>
          <a:prstGeom prst="rect">
            <a:avLst/>
          </a:prstGeom>
          <a:noFill/>
          <a:ln>
            <a:noFill/>
          </a:ln>
        </p:spPr>
        <p:txBody>
          <a:bodyPr spcFirstLastPara="1" wrap="square" lIns="91400" tIns="91400" rIns="91400" bIns="91400" anchor="t" anchorCtr="0">
            <a:noAutofit/>
          </a:bodyPr>
          <a:lstStyle>
            <a:lvl1pPr marL="457200" lvl="0" indent="-385445" algn="l" rtl="0">
              <a:spcBef>
                <a:spcPts val="520"/>
              </a:spcBef>
              <a:spcAft>
                <a:spcPts val="0"/>
              </a:spcAft>
              <a:buSzPts val="2470"/>
              <a:buChar char="•"/>
              <a:defRPr/>
            </a:lvl1pPr>
            <a:lvl2pPr marL="914400" lvl="1" indent="-358140" algn="l" rtl="0">
              <a:spcBef>
                <a:spcPts val="480"/>
              </a:spcBef>
              <a:spcAft>
                <a:spcPts val="0"/>
              </a:spcAft>
              <a:buSzPts val="2040"/>
              <a:buChar char="⚫"/>
              <a:defRPr/>
            </a:lvl2pPr>
            <a:lvl3pPr marL="1371600" lvl="2" indent="-321944" algn="l" rtl="0">
              <a:spcBef>
                <a:spcPts val="420"/>
              </a:spcBef>
              <a:spcAft>
                <a:spcPts val="0"/>
              </a:spcAft>
              <a:buSzPts val="1470"/>
              <a:buChar char="⚫"/>
              <a:defRPr/>
            </a:lvl3pPr>
            <a:lvl4pPr marL="1828800" lvl="3" indent="-311150" algn="l" rtl="0">
              <a:spcBef>
                <a:spcPts val="400"/>
              </a:spcBef>
              <a:spcAft>
                <a:spcPts val="0"/>
              </a:spcAft>
              <a:buSzPts val="1300"/>
              <a:buChar char="⚫"/>
              <a:defRPr/>
            </a:lvl4pPr>
            <a:lvl5pPr marL="2286000" lvl="4" indent="-302895" algn="l" rtl="0">
              <a:spcBef>
                <a:spcPts val="360"/>
              </a:spcBef>
              <a:spcAft>
                <a:spcPts val="0"/>
              </a:spcAft>
              <a:buSzPts val="1170"/>
              <a:buChar char="⚫"/>
              <a:defRPr sz="1800"/>
            </a:lvl5pPr>
            <a:lvl6pPr marL="2743200" lvl="5" indent="-320039" algn="l" rtl="0">
              <a:spcBef>
                <a:spcPts val="360"/>
              </a:spcBef>
              <a:spcAft>
                <a:spcPts val="0"/>
              </a:spcAft>
              <a:buSzPts val="1440"/>
              <a:buChar char="⚫"/>
              <a:defRPr sz="1800"/>
            </a:lvl6pPr>
            <a:lvl7pPr marL="3200400" lvl="6" indent="-320039" algn="l" rtl="0">
              <a:spcBef>
                <a:spcPts val="360"/>
              </a:spcBef>
              <a:spcAft>
                <a:spcPts val="0"/>
              </a:spcAft>
              <a:buSzPts val="1440"/>
              <a:buChar char="⚫"/>
              <a:defRPr sz="1800"/>
            </a:lvl7pPr>
            <a:lvl8pPr marL="3657600" lvl="7" indent="-342900" algn="l" rtl="0">
              <a:spcBef>
                <a:spcPts val="360"/>
              </a:spcBef>
              <a:spcAft>
                <a:spcPts val="0"/>
              </a:spcAft>
              <a:buSzPts val="1800"/>
              <a:buFont typeface="Constantia"/>
              <a:buChar char="•"/>
              <a:defRPr sz="1800"/>
            </a:lvl8pPr>
            <a:lvl9pPr marL="4114800" lvl="8" indent="-342900" algn="l" rtl="0">
              <a:spcBef>
                <a:spcPts val="360"/>
              </a:spcBef>
              <a:spcAft>
                <a:spcPts val="0"/>
              </a:spcAft>
              <a:buSzPts val="1800"/>
              <a:buFont typeface="Constantia"/>
              <a:buChar char="•"/>
              <a:defRPr sz="1800"/>
            </a:lvl9pPr>
          </a:lstStyle>
          <a:p>
            <a:endParaRPr/>
          </a:p>
        </p:txBody>
      </p:sp>
      <p:pic>
        <p:nvPicPr>
          <p:cNvPr id="5" name="Google Shape;15;p2">
            <a:extLst>
              <a:ext uri="{FF2B5EF4-FFF2-40B4-BE49-F238E27FC236}">
                <a16:creationId xmlns:a16="http://schemas.microsoft.com/office/drawing/2014/main" id="{6C98486C-18BE-B74C-92D7-3778505C3DF9}"/>
              </a:ext>
            </a:extLst>
          </p:cNvPr>
          <p:cNvPicPr preferRelativeResize="0"/>
          <p:nvPr userDrawn="1"/>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609600" y="1920085"/>
            <a:ext cx="5384700" cy="4434900"/>
          </a:xfrm>
          <a:prstGeom prst="rect">
            <a:avLst/>
          </a:prstGeom>
          <a:noFill/>
          <a:ln>
            <a:noFill/>
          </a:ln>
        </p:spPr>
        <p:txBody>
          <a:bodyPr spcFirstLastPara="1" wrap="square" lIns="91425" tIns="45700" rIns="91425" bIns="45700" anchor="t" anchorCtr="0">
            <a:noAutofit/>
          </a:bodyPr>
          <a:lstStyle>
            <a:lvl1pPr marL="457200" lvl="0" indent="-385445" algn="l" rtl="0">
              <a:spcBef>
                <a:spcPts val="520"/>
              </a:spcBef>
              <a:spcAft>
                <a:spcPts val="0"/>
              </a:spcAft>
              <a:buSzPts val="2470"/>
              <a:buChar char="•"/>
              <a:defRPr sz="2600"/>
            </a:lvl1pPr>
            <a:lvl2pPr marL="914400" lvl="1" indent="-358140" algn="l" rtl="0">
              <a:spcBef>
                <a:spcPts val="480"/>
              </a:spcBef>
              <a:spcAft>
                <a:spcPts val="0"/>
              </a:spcAft>
              <a:buSzPts val="2040"/>
              <a:buChar char="⚫"/>
              <a:defRPr sz="2400"/>
            </a:lvl2pPr>
            <a:lvl3pPr marL="1371600" lvl="2" indent="-317500" algn="l" rtl="0">
              <a:spcBef>
                <a:spcPts val="400"/>
              </a:spcBef>
              <a:spcAft>
                <a:spcPts val="0"/>
              </a:spcAft>
              <a:buSzPts val="1400"/>
              <a:buChar char="⚫"/>
              <a:defRPr sz="2000"/>
            </a:lvl3pPr>
            <a:lvl4pPr marL="1828800" lvl="3" indent="-302894" algn="l" rtl="0">
              <a:spcBef>
                <a:spcPts val="360"/>
              </a:spcBef>
              <a:spcAft>
                <a:spcPts val="0"/>
              </a:spcAft>
              <a:buSzPts val="1170"/>
              <a:buChar char="⚫"/>
              <a:defRPr sz="1800"/>
            </a:lvl4pPr>
            <a:lvl5pPr marL="2286000" lvl="4" indent="-302895" algn="l" rtl="0">
              <a:spcBef>
                <a:spcPts val="360"/>
              </a:spcBef>
              <a:spcAft>
                <a:spcPts val="0"/>
              </a:spcAft>
              <a:buSzPts val="1170"/>
              <a:buChar char="⚫"/>
              <a:defRPr sz="18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32" name="Google Shape;32;p7"/>
          <p:cNvSpPr txBox="1">
            <a:spLocks noGrp="1"/>
          </p:cNvSpPr>
          <p:nvPr>
            <p:ph type="body" idx="2"/>
          </p:nvPr>
        </p:nvSpPr>
        <p:spPr>
          <a:xfrm>
            <a:off x="6197600" y="1920085"/>
            <a:ext cx="5384700" cy="4434900"/>
          </a:xfrm>
          <a:prstGeom prst="rect">
            <a:avLst/>
          </a:prstGeom>
          <a:noFill/>
          <a:ln>
            <a:noFill/>
          </a:ln>
        </p:spPr>
        <p:txBody>
          <a:bodyPr spcFirstLastPara="1" wrap="square" lIns="91425" tIns="45700" rIns="91425" bIns="45700" anchor="t" anchorCtr="0">
            <a:noAutofit/>
          </a:bodyPr>
          <a:lstStyle>
            <a:lvl1pPr marL="457200" lvl="0" indent="-385445" algn="l" rtl="0">
              <a:spcBef>
                <a:spcPts val="520"/>
              </a:spcBef>
              <a:spcAft>
                <a:spcPts val="0"/>
              </a:spcAft>
              <a:buSzPts val="2470"/>
              <a:buChar char="•"/>
              <a:defRPr sz="2600"/>
            </a:lvl1pPr>
            <a:lvl2pPr marL="914400" lvl="1" indent="-358140" algn="l" rtl="0">
              <a:spcBef>
                <a:spcPts val="480"/>
              </a:spcBef>
              <a:spcAft>
                <a:spcPts val="0"/>
              </a:spcAft>
              <a:buSzPts val="2040"/>
              <a:buChar char="⚫"/>
              <a:defRPr sz="2400"/>
            </a:lvl2pPr>
            <a:lvl3pPr marL="1371600" lvl="2" indent="-317500" algn="l" rtl="0">
              <a:spcBef>
                <a:spcPts val="400"/>
              </a:spcBef>
              <a:spcAft>
                <a:spcPts val="0"/>
              </a:spcAft>
              <a:buSzPts val="1400"/>
              <a:buChar char="⚫"/>
              <a:defRPr sz="2000"/>
            </a:lvl3pPr>
            <a:lvl4pPr marL="1828800" lvl="3" indent="-302894" algn="l" rtl="0">
              <a:spcBef>
                <a:spcPts val="360"/>
              </a:spcBef>
              <a:spcAft>
                <a:spcPts val="0"/>
              </a:spcAft>
              <a:buSzPts val="1170"/>
              <a:buChar char="⚫"/>
              <a:defRPr sz="1800"/>
            </a:lvl4pPr>
            <a:lvl5pPr marL="2286000" lvl="4" indent="-302895" algn="l" rtl="0">
              <a:spcBef>
                <a:spcPts val="360"/>
              </a:spcBef>
              <a:spcAft>
                <a:spcPts val="0"/>
              </a:spcAft>
              <a:buSzPts val="1170"/>
              <a:buChar char="⚫"/>
              <a:defRPr sz="18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 name="Google Shape;15;p2">
            <a:extLst>
              <a:ext uri="{FF2B5EF4-FFF2-40B4-BE49-F238E27FC236}">
                <a16:creationId xmlns:a16="http://schemas.microsoft.com/office/drawing/2014/main" id="{14AFF003-6623-944A-BB3A-99098CA530D8}"/>
              </a:ext>
            </a:extLst>
          </p:cNvPr>
          <p:cNvPicPr preferRelativeResize="0"/>
          <p:nvPr userDrawn="1"/>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4800"/>
              <a:buFont typeface="Calibri"/>
              <a:buNone/>
              <a:defRPr sz="48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935480"/>
            <a:ext cx="10972800" cy="4389000"/>
          </a:xfrm>
          <a:prstGeom prst="rect">
            <a:avLst/>
          </a:prstGeom>
          <a:noFill/>
          <a:ln>
            <a:noFill/>
          </a:ln>
        </p:spPr>
        <p:txBody>
          <a:bodyPr spcFirstLastPara="1" wrap="square" lIns="91425" tIns="45700" rIns="91425" bIns="45700" anchor="t" anchorCtr="0">
            <a:noAutofit/>
          </a:bodyPr>
          <a:lstStyle>
            <a:lvl1pPr marL="457200" marR="0" lvl="0" indent="-448754" algn="l" rtl="0">
              <a:spcBef>
                <a:spcPts val="693"/>
              </a:spcBef>
              <a:spcAft>
                <a:spcPts val="0"/>
              </a:spcAft>
              <a:buClr>
                <a:schemeClr val="accent4"/>
              </a:buClr>
              <a:buSzPts val="3467"/>
              <a:buFont typeface="Arial"/>
              <a:buChar char="•"/>
              <a:defRPr sz="3466" b="0" i="0" u="none" strike="noStrike" cap="none">
                <a:solidFill>
                  <a:schemeClr val="lt1"/>
                </a:solidFill>
                <a:latin typeface="Calibri"/>
                <a:ea typeface="Calibri"/>
                <a:cs typeface="Calibri"/>
                <a:sym typeface="Calibri"/>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alibri"/>
                <a:ea typeface="Calibri"/>
                <a:cs typeface="Calibri"/>
                <a:sym typeface="Calibri"/>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alibri"/>
                <a:ea typeface="Calibri"/>
                <a:cs typeface="Calibri"/>
                <a:sym typeface="Calibri"/>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3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a:t>We Think</a:t>
            </a:r>
            <a:endParaRPr/>
          </a:p>
        </p:txBody>
      </p:sp>
      <p:sp>
        <p:nvSpPr>
          <p:cNvPr id="131" name="Google Shape;131;p17"/>
          <p:cNvSpPr txBox="1">
            <a:spLocks noGrp="1"/>
          </p:cNvSpPr>
          <p:nvPr>
            <p:ph type="body" idx="1"/>
          </p:nvPr>
        </p:nvSpPr>
        <p:spPr>
          <a:xfrm>
            <a:off x="609600" y="2038500"/>
            <a:ext cx="10972800" cy="42861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rgbClr val="000000"/>
              </a:buClr>
              <a:buSzPts val="1800"/>
              <a:buChar char="•"/>
            </a:pPr>
            <a:r>
              <a:rPr lang="en-US" sz="4400" dirty="0">
                <a:solidFill>
                  <a:srgbClr val="000000"/>
                </a:solidFill>
              </a:rPr>
              <a:t>As a group, choose one strategy that you all agree meets the criteria for your 5E component. </a:t>
            </a:r>
            <a:endParaRPr sz="4400" dirty="0">
              <a:solidFill>
                <a:srgbClr val="000000"/>
              </a:solidFill>
            </a:endParaRPr>
          </a:p>
          <a:p>
            <a:pPr marL="457200" lvl="0" indent="-342900" algn="l" rtl="0">
              <a:spcBef>
                <a:spcPts val="0"/>
              </a:spcBef>
              <a:spcAft>
                <a:spcPts val="0"/>
              </a:spcAft>
              <a:buClr>
                <a:srgbClr val="000000"/>
              </a:buClr>
              <a:buSzPts val="1800"/>
              <a:buChar char="•"/>
            </a:pPr>
            <a:r>
              <a:rPr lang="en-US" sz="4400" dirty="0">
                <a:solidFill>
                  <a:srgbClr val="000000"/>
                </a:solidFill>
              </a:rPr>
              <a:t>You will share this strategy with the whole group.</a:t>
            </a:r>
            <a:endParaRPr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a:t>Card Sort</a:t>
            </a:r>
            <a:endParaRPr/>
          </a:p>
        </p:txBody>
      </p:sp>
      <p:sp>
        <p:nvSpPr>
          <p:cNvPr id="138" name="Google Shape;138;p18"/>
          <p:cNvSpPr txBox="1">
            <a:spLocks noGrp="1"/>
          </p:cNvSpPr>
          <p:nvPr>
            <p:ph type="body" idx="1"/>
          </p:nvPr>
        </p:nvSpPr>
        <p:spPr>
          <a:xfrm>
            <a:off x="609600" y="1920085"/>
            <a:ext cx="5384700" cy="4434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accent4"/>
              </a:buClr>
              <a:buSzPts val="3040"/>
              <a:buNone/>
            </a:pPr>
            <a:r>
              <a:rPr lang="en-US" sz="3200"/>
              <a:t> </a:t>
            </a:r>
            <a:endParaRPr/>
          </a:p>
        </p:txBody>
      </p:sp>
      <p:sp>
        <p:nvSpPr>
          <p:cNvPr id="139" name="Google Shape;139;p18"/>
          <p:cNvSpPr txBox="1"/>
          <p:nvPr/>
        </p:nvSpPr>
        <p:spPr>
          <a:xfrm>
            <a:off x="533400" y="2057400"/>
            <a:ext cx="5460900" cy="327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Sort the cards into the 5Es (white cards) by </a:t>
            </a:r>
            <a:r>
              <a:rPr lang="en-US" sz="4400">
                <a:highlight>
                  <a:srgbClr val="9FC5E8"/>
                </a:highlight>
                <a:latin typeface="Calibri"/>
                <a:ea typeface="Calibri"/>
                <a:cs typeface="Calibri"/>
                <a:sym typeface="Calibri"/>
              </a:rPr>
              <a:t>teacher actions</a:t>
            </a:r>
            <a:r>
              <a:rPr lang="en-US" sz="4400">
                <a:solidFill>
                  <a:srgbClr val="434343"/>
                </a:solidFill>
                <a:latin typeface="Calibri"/>
                <a:ea typeface="Calibri"/>
                <a:cs typeface="Calibri"/>
                <a:sym typeface="Calibri"/>
              </a:rPr>
              <a:t> </a:t>
            </a:r>
            <a:r>
              <a:rPr lang="en-US" sz="4400">
                <a:solidFill>
                  <a:schemeClr val="dk1"/>
                </a:solidFill>
                <a:latin typeface="Calibri"/>
                <a:ea typeface="Calibri"/>
                <a:cs typeface="Calibri"/>
                <a:sym typeface="Calibri"/>
              </a:rPr>
              <a:t>and </a:t>
            </a:r>
            <a:r>
              <a:rPr lang="en-US" sz="4400">
                <a:solidFill>
                  <a:schemeClr val="dk1"/>
                </a:solidFill>
                <a:highlight>
                  <a:srgbClr val="FFD966"/>
                </a:highlight>
                <a:latin typeface="Calibri"/>
                <a:ea typeface="Calibri"/>
                <a:cs typeface="Calibri"/>
                <a:sym typeface="Calibri"/>
              </a:rPr>
              <a:t>student actions</a:t>
            </a:r>
            <a:r>
              <a:rPr lang="en-US" sz="4400">
                <a:solidFill>
                  <a:schemeClr val="dk1"/>
                </a:solidFill>
                <a:latin typeface="Calibri"/>
                <a:ea typeface="Calibri"/>
                <a:cs typeface="Calibri"/>
                <a:sym typeface="Calibri"/>
              </a:rPr>
              <a:t>.</a:t>
            </a:r>
            <a:endParaRPr/>
          </a:p>
        </p:txBody>
      </p:sp>
      <p:sp>
        <p:nvSpPr>
          <p:cNvPr id="140" name="Google Shape;140;p18"/>
          <p:cNvSpPr/>
          <p:nvPr/>
        </p:nvSpPr>
        <p:spPr>
          <a:xfrm>
            <a:off x="7227199" y="2135774"/>
            <a:ext cx="1439400" cy="824400"/>
          </a:xfrm>
          <a:prstGeom prst="rect">
            <a:avLst/>
          </a:prstGeom>
          <a:solidFill>
            <a:srgbClr val="FFFFFF"/>
          </a:solidFill>
          <a:ln w="9525" cap="flat" cmpd="sng">
            <a:solidFill>
              <a:schemeClr val="dk2"/>
            </a:solidFill>
            <a:prstDash val="solid"/>
            <a:round/>
            <a:headEnd type="none" w="sm" len="sm"/>
            <a:tailEnd type="none" w="sm" len="sm"/>
          </a:ln>
          <a:effectLst>
            <a:outerShdw dist="19050" dir="60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7227199" y="1233126"/>
            <a:ext cx="1439400" cy="824400"/>
          </a:xfrm>
          <a:prstGeom prst="rect">
            <a:avLst/>
          </a:prstGeom>
          <a:solidFill>
            <a:srgbClr val="FFFFFF"/>
          </a:solidFill>
          <a:ln w="9525" cap="flat" cmpd="sng">
            <a:solidFill>
              <a:schemeClr val="dk2"/>
            </a:solidFill>
            <a:prstDash val="solid"/>
            <a:round/>
            <a:headEnd type="none" w="sm" len="sm"/>
            <a:tailEnd type="none" w="sm" len="sm"/>
          </a:ln>
          <a:effectLst>
            <a:outerShdw dist="19050" dir="60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7227199" y="3038422"/>
            <a:ext cx="1439400" cy="824400"/>
          </a:xfrm>
          <a:prstGeom prst="rect">
            <a:avLst/>
          </a:prstGeom>
          <a:solidFill>
            <a:srgbClr val="FFFFFF"/>
          </a:solidFill>
          <a:ln w="9525" cap="flat" cmpd="sng">
            <a:solidFill>
              <a:schemeClr val="dk2"/>
            </a:solidFill>
            <a:prstDash val="solid"/>
            <a:round/>
            <a:headEnd type="none" w="sm" len="sm"/>
            <a:tailEnd type="none" w="sm" len="sm"/>
          </a:ln>
          <a:effectLst>
            <a:outerShdw dist="19050" dir="60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7227199" y="3941070"/>
            <a:ext cx="1439400" cy="824400"/>
          </a:xfrm>
          <a:prstGeom prst="rect">
            <a:avLst/>
          </a:prstGeom>
          <a:solidFill>
            <a:srgbClr val="FFFFFF"/>
          </a:solidFill>
          <a:ln w="9525" cap="flat" cmpd="sng">
            <a:solidFill>
              <a:schemeClr val="dk2"/>
            </a:solidFill>
            <a:prstDash val="solid"/>
            <a:round/>
            <a:headEnd type="none" w="sm" len="sm"/>
            <a:tailEnd type="none" w="sm" len="sm"/>
          </a:ln>
          <a:effectLst>
            <a:outerShdw dist="19050" dir="60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9654176" y="1392669"/>
            <a:ext cx="630600" cy="5052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8900161" y="1392669"/>
            <a:ext cx="630600" cy="505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7227199" y="4843718"/>
            <a:ext cx="1439400" cy="824400"/>
          </a:xfrm>
          <a:prstGeom prst="rect">
            <a:avLst/>
          </a:prstGeom>
          <a:solidFill>
            <a:srgbClr val="FFFFFF"/>
          </a:solidFill>
          <a:ln w="9525" cap="flat" cmpd="sng">
            <a:solidFill>
              <a:schemeClr val="dk2"/>
            </a:solidFill>
            <a:prstDash val="solid"/>
            <a:round/>
            <a:headEnd type="none" w="sm" len="sm"/>
            <a:tailEnd type="none" w="sm" len="sm"/>
          </a:ln>
          <a:effectLst>
            <a:outerShdw dist="19050" dir="6000000" algn="bl" rotWithShape="0">
              <a:srgbClr val="000000">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9654176" y="2295317"/>
            <a:ext cx="630600" cy="5052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8900161" y="2295317"/>
            <a:ext cx="630600" cy="505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9654176" y="3197965"/>
            <a:ext cx="630600" cy="5052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900161" y="3197965"/>
            <a:ext cx="630600" cy="505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9654176" y="4100614"/>
            <a:ext cx="630600" cy="5052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900161" y="4100614"/>
            <a:ext cx="630600" cy="505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9654176" y="5003262"/>
            <a:ext cx="630600" cy="5052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8900161" y="5003262"/>
            <a:ext cx="630600" cy="505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a:t>I Think</a:t>
            </a:r>
            <a:endParaRPr/>
          </a:p>
        </p:txBody>
      </p:sp>
      <p:sp>
        <p:nvSpPr>
          <p:cNvPr id="161" name="Google Shape;161;p19"/>
          <p:cNvSpPr txBox="1">
            <a:spLocks noGrp="1"/>
          </p:cNvSpPr>
          <p:nvPr>
            <p:ph type="body" idx="1"/>
          </p:nvPr>
        </p:nvSpPr>
        <p:spPr>
          <a:xfrm>
            <a:off x="609600" y="2514600"/>
            <a:ext cx="10972800" cy="381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4"/>
              </a:buClr>
              <a:buSzPts val="4180"/>
              <a:buNone/>
            </a:pPr>
            <a:r>
              <a:rPr lang="en-US" sz="4400" dirty="0">
                <a:solidFill>
                  <a:srgbClr val="000000"/>
                </a:solidFill>
              </a:rPr>
              <a:t>How could you use one of the strategies you explored in your own content area?</a:t>
            </a:r>
            <a:endParaRPr dirty="0">
              <a:solidFill>
                <a:srgbClr val="000000"/>
              </a:solidFill>
            </a:endParaRPr>
          </a:p>
          <a:p>
            <a:pPr marL="0" lvl="0" indent="0" algn="l" rtl="0">
              <a:spcBef>
                <a:spcPts val="880"/>
              </a:spcBef>
              <a:spcAft>
                <a:spcPts val="0"/>
              </a:spcAft>
              <a:buClr>
                <a:schemeClr val="accent4"/>
              </a:buClr>
              <a:buSzPts val="4180"/>
              <a:buNone/>
            </a:pPr>
            <a:endParaRPr sz="4400" dirty="0">
              <a:solidFill>
                <a:srgbClr val="000000"/>
              </a:solidFill>
            </a:endParaRPr>
          </a:p>
          <a:p>
            <a:pPr marL="0" lvl="0" indent="0" algn="l" rtl="0">
              <a:spcBef>
                <a:spcPts val="640"/>
              </a:spcBef>
              <a:spcAft>
                <a:spcPts val="0"/>
              </a:spcAft>
              <a:buClr>
                <a:schemeClr val="accent4"/>
              </a:buClr>
              <a:buSzPts val="3040"/>
              <a:buNone/>
            </a:pPr>
            <a:r>
              <a:rPr lang="en-US" sz="3200" dirty="0">
                <a:solidFill>
                  <a:srgbClr val="000000"/>
                </a:solidFill>
              </a:rPr>
              <a:t>***This does NOT have to be the one that your group shared***</a:t>
            </a:r>
            <a:endParaRPr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a:t>I Notice, I Wonder</a:t>
            </a:r>
            <a:endParaRPr/>
          </a:p>
        </p:txBody>
      </p:sp>
      <p:sp>
        <p:nvSpPr>
          <p:cNvPr id="168" name="Google Shape;168;p20"/>
          <p:cNvSpPr txBox="1">
            <a:spLocks noGrp="1"/>
          </p:cNvSpPr>
          <p:nvPr>
            <p:ph type="body" idx="1"/>
          </p:nvPr>
        </p:nvSpPr>
        <p:spPr>
          <a:xfrm>
            <a:off x="609600" y="1847088"/>
            <a:ext cx="11201400" cy="4477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4"/>
              </a:buClr>
              <a:buSzPts val="3420"/>
              <a:buNone/>
            </a:pPr>
            <a:r>
              <a:rPr lang="en-US" sz="3600" dirty="0">
                <a:solidFill>
                  <a:srgbClr val="000000"/>
                </a:solidFill>
              </a:rPr>
              <a:t>On the Instructional Strategy Note Sheet, record</a:t>
            </a:r>
            <a:r>
              <a:rPr lang="en-US" dirty="0">
                <a:solidFill>
                  <a:srgbClr val="000000"/>
                </a:solidFill>
              </a:rPr>
              <a:t> </a:t>
            </a:r>
            <a:r>
              <a:rPr lang="en-US" sz="3600" dirty="0">
                <a:solidFill>
                  <a:srgbClr val="000000"/>
                </a:solidFill>
              </a:rPr>
              <a:t>3 ways the 5E Model supports student-centered learning (authentic teaching and learning) and anything else you wonder. </a:t>
            </a:r>
            <a:endParaRPr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609600" y="2362200"/>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600"/>
              <a:buFont typeface="Calibri"/>
              <a:buNone/>
            </a:pPr>
            <a:r>
              <a:rPr lang="en-US"/>
              <a:t>Follow-Up Reflection</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609600" y="3992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sz="6000" b="1"/>
              <a:t>SCORE</a:t>
            </a:r>
            <a:endParaRPr sz="6000" b="1"/>
          </a:p>
        </p:txBody>
      </p:sp>
      <p:sp>
        <p:nvSpPr>
          <p:cNvPr id="187" name="Google Shape;187;p23"/>
          <p:cNvSpPr txBox="1">
            <a:spLocks noGrp="1"/>
          </p:cNvSpPr>
          <p:nvPr>
            <p:ph type="body" idx="1"/>
          </p:nvPr>
        </p:nvSpPr>
        <p:spPr>
          <a:xfrm>
            <a:off x="609600" y="1618488"/>
            <a:ext cx="10972800" cy="4782300"/>
          </a:xfrm>
          <a:prstGeom prst="rect">
            <a:avLst/>
          </a:prstGeom>
          <a:noFill/>
          <a:ln>
            <a:noFill/>
          </a:ln>
        </p:spPr>
        <p:txBody>
          <a:bodyPr spcFirstLastPara="1" wrap="square" lIns="91425" tIns="45700" rIns="91425" bIns="45700" anchor="t" anchorCtr="0">
            <a:noAutofit/>
          </a:bodyPr>
          <a:lstStyle/>
          <a:p>
            <a:pPr marL="274306" lvl="0" indent="-280021" algn="l" rtl="0">
              <a:lnSpc>
                <a:spcPct val="90000"/>
              </a:lnSpc>
              <a:spcBef>
                <a:spcPts val="0"/>
              </a:spcBef>
              <a:spcAft>
                <a:spcPts val="0"/>
              </a:spcAft>
              <a:buClr>
                <a:srgbClr val="000000"/>
              </a:buClr>
              <a:buSzPts val="1800"/>
              <a:buChar char="•"/>
            </a:pPr>
            <a:r>
              <a:rPr lang="en-US" sz="3600">
                <a:solidFill>
                  <a:srgbClr val="000000"/>
                </a:solidFill>
              </a:rPr>
              <a:t>What is one </a:t>
            </a:r>
            <a:r>
              <a:rPr lang="en-US" sz="4400" b="1">
                <a:solidFill>
                  <a:srgbClr val="980000"/>
                </a:solidFill>
              </a:rPr>
              <a:t>S</a:t>
            </a:r>
            <a:r>
              <a:rPr lang="en-US" sz="3600">
                <a:solidFill>
                  <a:srgbClr val="000000"/>
                </a:solidFill>
              </a:rPr>
              <a:t>trategy you used to support authentic teaching and learning?</a:t>
            </a:r>
            <a:endParaRPr>
              <a:solidFill>
                <a:srgbClr val="000000"/>
              </a:solidFill>
            </a:endParaRPr>
          </a:p>
          <a:p>
            <a:pPr marL="274306" lvl="0" indent="-280021" algn="l" rtl="0">
              <a:lnSpc>
                <a:spcPct val="90000"/>
              </a:lnSpc>
              <a:spcBef>
                <a:spcPts val="1000"/>
              </a:spcBef>
              <a:spcAft>
                <a:spcPts val="0"/>
              </a:spcAft>
              <a:buClr>
                <a:srgbClr val="000000"/>
              </a:buClr>
              <a:buSzPts val="1800"/>
              <a:buChar char="•"/>
            </a:pPr>
            <a:r>
              <a:rPr lang="en-US" sz="3600">
                <a:solidFill>
                  <a:srgbClr val="000000"/>
                </a:solidFill>
              </a:rPr>
              <a:t>What was successful and needs to be </a:t>
            </a:r>
            <a:r>
              <a:rPr lang="en-US" sz="4400" b="1">
                <a:solidFill>
                  <a:srgbClr val="980000"/>
                </a:solidFill>
              </a:rPr>
              <a:t>C</a:t>
            </a:r>
            <a:r>
              <a:rPr lang="en-US" sz="3600">
                <a:solidFill>
                  <a:srgbClr val="000000"/>
                </a:solidFill>
              </a:rPr>
              <a:t>elebrated?</a:t>
            </a:r>
            <a:endParaRPr>
              <a:solidFill>
                <a:srgbClr val="000000"/>
              </a:solidFill>
            </a:endParaRPr>
          </a:p>
          <a:p>
            <a:pPr marL="274306" lvl="0" indent="-280021" algn="l" rtl="0">
              <a:lnSpc>
                <a:spcPct val="90000"/>
              </a:lnSpc>
              <a:spcBef>
                <a:spcPts val="1000"/>
              </a:spcBef>
              <a:spcAft>
                <a:spcPts val="0"/>
              </a:spcAft>
              <a:buClr>
                <a:srgbClr val="000000"/>
              </a:buClr>
              <a:buSzPts val="1800"/>
              <a:buChar char="•"/>
            </a:pPr>
            <a:r>
              <a:rPr lang="en-US" sz="3600">
                <a:solidFill>
                  <a:srgbClr val="000000"/>
                </a:solidFill>
              </a:rPr>
              <a:t>What </a:t>
            </a:r>
            <a:r>
              <a:rPr lang="en-US" sz="4400" b="1">
                <a:solidFill>
                  <a:srgbClr val="980000"/>
                </a:solidFill>
              </a:rPr>
              <a:t>O</a:t>
            </a:r>
            <a:r>
              <a:rPr lang="en-US" sz="3600">
                <a:solidFill>
                  <a:srgbClr val="000000"/>
                </a:solidFill>
              </a:rPr>
              <a:t>bstacle did you face and overcome?</a:t>
            </a:r>
            <a:endParaRPr>
              <a:solidFill>
                <a:srgbClr val="000000"/>
              </a:solidFill>
            </a:endParaRPr>
          </a:p>
          <a:p>
            <a:pPr marL="274306" lvl="0" indent="-280021" algn="l" rtl="0">
              <a:lnSpc>
                <a:spcPct val="90000"/>
              </a:lnSpc>
              <a:spcBef>
                <a:spcPts val="1000"/>
              </a:spcBef>
              <a:spcAft>
                <a:spcPts val="0"/>
              </a:spcAft>
              <a:buClr>
                <a:srgbClr val="000000"/>
              </a:buClr>
              <a:buSzPts val="1800"/>
              <a:buChar char="•"/>
            </a:pPr>
            <a:r>
              <a:rPr lang="en-US" sz="3600">
                <a:solidFill>
                  <a:srgbClr val="000000"/>
                </a:solidFill>
              </a:rPr>
              <a:t>What might you </a:t>
            </a:r>
            <a:r>
              <a:rPr lang="en-US" sz="4400" b="1">
                <a:solidFill>
                  <a:srgbClr val="980000"/>
                </a:solidFill>
              </a:rPr>
              <a:t>R</a:t>
            </a:r>
            <a:r>
              <a:rPr lang="en-US" sz="3600">
                <a:solidFill>
                  <a:srgbClr val="000000"/>
                </a:solidFill>
              </a:rPr>
              <a:t>efine in the future when using this strategy?</a:t>
            </a:r>
            <a:endParaRPr>
              <a:solidFill>
                <a:srgbClr val="000000"/>
              </a:solidFill>
            </a:endParaRPr>
          </a:p>
          <a:p>
            <a:pPr marL="274306" lvl="0" indent="-280021" algn="l" rtl="0">
              <a:lnSpc>
                <a:spcPct val="90000"/>
              </a:lnSpc>
              <a:spcBef>
                <a:spcPts val="1000"/>
              </a:spcBef>
              <a:spcAft>
                <a:spcPts val="1000"/>
              </a:spcAft>
              <a:buClr>
                <a:srgbClr val="000000"/>
              </a:buClr>
              <a:buSzPts val="1800"/>
              <a:buChar char="•"/>
            </a:pPr>
            <a:r>
              <a:rPr lang="en-US" sz="4400" b="1">
                <a:solidFill>
                  <a:srgbClr val="980000"/>
                </a:solidFill>
              </a:rPr>
              <a:t>E</a:t>
            </a:r>
            <a:r>
              <a:rPr lang="en-US" sz="3600">
                <a:solidFill>
                  <a:srgbClr val="000000"/>
                </a:solidFill>
              </a:rPr>
              <a:t>xtra notes or ideas?</a:t>
            </a:r>
            <a:endParaRPr>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animEffect transition="in" filter="fade">
                                      <p:cBhvr>
                                        <p:cTn id="7" dur="500"/>
                                        <p:tgtEl>
                                          <p:spTgt spid="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xEl>
                                              <p:pRg st="1" end="1"/>
                                            </p:txEl>
                                          </p:spTgt>
                                        </p:tgtEl>
                                        <p:attrNameLst>
                                          <p:attrName>style.visibility</p:attrName>
                                        </p:attrNameLst>
                                      </p:cBhvr>
                                      <p:to>
                                        <p:strVal val="visible"/>
                                      </p:to>
                                    </p:set>
                                    <p:animEffect transition="in" filter="fade">
                                      <p:cBhvr>
                                        <p:cTn id="12" dur="500"/>
                                        <p:tgtEl>
                                          <p:spTgt spid="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xEl>
                                              <p:pRg st="2" end="2"/>
                                            </p:txEl>
                                          </p:spTgt>
                                        </p:tgtEl>
                                        <p:attrNameLst>
                                          <p:attrName>style.visibility</p:attrName>
                                        </p:attrNameLst>
                                      </p:cBhvr>
                                      <p:to>
                                        <p:strVal val="visible"/>
                                      </p:to>
                                    </p:set>
                                    <p:animEffect transition="in" filter="fade">
                                      <p:cBhvr>
                                        <p:cTn id="17" dur="500"/>
                                        <p:tgtEl>
                                          <p:spTgt spid="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7">
                                            <p:txEl>
                                              <p:pRg st="3" end="3"/>
                                            </p:txEl>
                                          </p:spTgt>
                                        </p:tgtEl>
                                        <p:attrNameLst>
                                          <p:attrName>style.visibility</p:attrName>
                                        </p:attrNameLst>
                                      </p:cBhvr>
                                      <p:to>
                                        <p:strVal val="visible"/>
                                      </p:to>
                                    </p:set>
                                    <p:animEffect transition="in" filter="fade">
                                      <p:cBhvr>
                                        <p:cTn id="22" dur="500"/>
                                        <p:tgtEl>
                                          <p:spTgt spid="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7">
                                            <p:txEl>
                                              <p:pRg st="4" end="4"/>
                                            </p:txEl>
                                          </p:spTgt>
                                        </p:tgtEl>
                                        <p:attrNameLst>
                                          <p:attrName>style.visibility</p:attrName>
                                        </p:attrNameLst>
                                      </p:cBhvr>
                                      <p:to>
                                        <p:strVal val="visible"/>
                                      </p:to>
                                    </p:set>
                                    <p:animEffect transition="in" filter="fade">
                                      <p:cBhvr>
                                        <p:cTn id="27" dur="500"/>
                                        <p:tgtEl>
                                          <p:spTgt spid="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19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9"/>
          <p:cNvSpPr txBox="1">
            <a:spLocks noGrp="1"/>
          </p:cNvSpPr>
          <p:nvPr>
            <p:ph type="ctrTitle"/>
          </p:nvPr>
        </p:nvSpPr>
        <p:spPr>
          <a:xfrm>
            <a:off x="1063487" y="1331844"/>
            <a:ext cx="7851648" cy="19050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400"/>
              <a:buFont typeface="Calibri"/>
              <a:buNone/>
            </a:pPr>
            <a:r>
              <a:rPr lang="en-US" sz="5400" dirty="0"/>
              <a:t>LEARN 5E INSTRUCTIONAL STRATEGIES</a:t>
            </a:r>
            <a:endParaRPr dirty="0"/>
          </a:p>
        </p:txBody>
      </p:sp>
      <p:sp>
        <p:nvSpPr>
          <p:cNvPr id="42" name="Google Shape;42;p9"/>
          <p:cNvSpPr txBox="1">
            <a:spLocks noGrp="1"/>
          </p:cNvSpPr>
          <p:nvPr>
            <p:ph type="subTitle" idx="1"/>
          </p:nvPr>
        </p:nvSpPr>
        <p:spPr>
          <a:xfrm>
            <a:off x="1060439" y="3236844"/>
            <a:ext cx="7854696" cy="1752600"/>
          </a:xfrm>
          <a:prstGeom prst="rect">
            <a:avLst/>
          </a:prstGeom>
          <a:noFill/>
          <a:ln>
            <a:noFill/>
          </a:ln>
        </p:spPr>
        <p:txBody>
          <a:bodyPr spcFirstLastPara="1" wrap="square" lIns="0" tIns="45700" rIns="18275" bIns="45700" anchor="t" anchorCtr="0">
            <a:noAutofit/>
          </a:bodyPr>
          <a:lstStyle/>
          <a:p>
            <a:pPr marL="0" marR="45718" lvl="0" indent="0" algn="l" rtl="0">
              <a:spcBef>
                <a:spcPts val="0"/>
              </a:spcBef>
              <a:spcAft>
                <a:spcPts val="0"/>
              </a:spcAft>
              <a:buSzPts val="3420"/>
              <a:buNone/>
            </a:pPr>
            <a:r>
              <a:rPr lang="en-US" sz="3600" dirty="0"/>
              <a:t>Professional Development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3147025" y="478804"/>
            <a:ext cx="8607653"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dirty="0"/>
              <a:t>The 5E Lesson Model</a:t>
            </a:r>
            <a:endParaRPr dirty="0"/>
          </a:p>
        </p:txBody>
      </p:sp>
      <p:sp>
        <p:nvSpPr>
          <p:cNvPr id="49" name="Google Shape;49;p10"/>
          <p:cNvSpPr txBox="1"/>
          <p:nvPr/>
        </p:nvSpPr>
        <p:spPr>
          <a:xfrm>
            <a:off x="3147025" y="1621804"/>
            <a:ext cx="7959575" cy="50837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i="0" u="none" strike="noStrike" cap="none" dirty="0">
                <a:solidFill>
                  <a:schemeClr val="dk1"/>
                </a:solidFill>
                <a:latin typeface="Calibri"/>
                <a:ea typeface="Calibri"/>
                <a:cs typeface="Calibri"/>
                <a:sym typeface="Calibri"/>
              </a:rPr>
              <a:t>What do you already know?</a:t>
            </a:r>
            <a:endParaRPr b="1"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457200" indent="-457200">
              <a:buClr>
                <a:srgbClr val="CC0000"/>
              </a:buClr>
              <a:buSzPts val="3000"/>
              <a:buFont typeface="Arial"/>
              <a:buChar char="•"/>
            </a:pPr>
            <a:r>
              <a:rPr lang="en-US" sz="3200" dirty="0">
                <a:solidFill>
                  <a:srgbClr val="CC0000"/>
                </a:solidFill>
                <a:latin typeface="Calibri"/>
                <a:ea typeface="Calibri"/>
                <a:cs typeface="Calibri"/>
                <a:sym typeface="Calibri"/>
              </a:rPr>
              <a:t>Red – The 5 what!?!</a:t>
            </a:r>
            <a:br>
              <a:rPr lang="en-US" sz="3200" dirty="0">
                <a:solidFill>
                  <a:srgbClr val="CC0000"/>
                </a:solidFill>
                <a:latin typeface="Calibri"/>
                <a:ea typeface="Calibri"/>
                <a:cs typeface="Calibri"/>
                <a:sym typeface="Calibri"/>
              </a:rPr>
            </a:br>
            <a:endParaRPr lang="en-US" sz="3200" dirty="0">
              <a:solidFill>
                <a:srgbClr val="CC0000"/>
              </a:solidFill>
            </a:endParaRPr>
          </a:p>
          <a:p>
            <a:pPr marL="457200" indent="-457200">
              <a:buClr>
                <a:srgbClr val="FBD52F"/>
              </a:buClr>
              <a:buSzPts val="3000"/>
              <a:buFont typeface="Arial"/>
              <a:buChar char="•"/>
            </a:pPr>
            <a:r>
              <a:rPr lang="en-US" sz="3200" dirty="0">
                <a:solidFill>
                  <a:srgbClr val="FBD52F"/>
                </a:solidFill>
                <a:latin typeface="Calibri"/>
                <a:ea typeface="Calibri"/>
                <a:cs typeface="Calibri"/>
                <a:sym typeface="Calibri"/>
              </a:rPr>
              <a:t>Yellow – I have heard of the 5E before, but I’m not really sure what it entails.</a:t>
            </a:r>
            <a:br>
              <a:rPr lang="en-US" sz="3200" dirty="0">
                <a:solidFill>
                  <a:srgbClr val="FBD52F"/>
                </a:solidFill>
                <a:latin typeface="Calibri"/>
                <a:ea typeface="Calibri"/>
                <a:cs typeface="Calibri"/>
                <a:sym typeface="Calibri"/>
              </a:rPr>
            </a:br>
            <a:endParaRPr lang="en-US" sz="3200" dirty="0">
              <a:solidFill>
                <a:srgbClr val="FBD52F"/>
              </a:solidFill>
              <a:latin typeface="Calibri"/>
              <a:ea typeface="Calibri"/>
              <a:cs typeface="Calibri"/>
              <a:sym typeface="Calibri"/>
            </a:endParaRPr>
          </a:p>
          <a:p>
            <a:pPr marL="457200" indent="-457200">
              <a:buClr>
                <a:srgbClr val="6AA84F"/>
              </a:buClr>
              <a:buSzPts val="3000"/>
              <a:buFont typeface="Arial"/>
              <a:buChar char="•"/>
            </a:pPr>
            <a:r>
              <a:rPr lang="en-US" sz="3200" dirty="0">
                <a:solidFill>
                  <a:srgbClr val="6AA84F"/>
                </a:solidFill>
                <a:latin typeface="Calibri"/>
                <a:ea typeface="Calibri"/>
                <a:cs typeface="Calibri"/>
                <a:sym typeface="Calibri"/>
              </a:rPr>
              <a:t>Green – I am pretty familiar with the 5E model and use it to structure my lessons.</a:t>
            </a:r>
          </a:p>
        </p:txBody>
      </p:sp>
      <p:pic>
        <p:nvPicPr>
          <p:cNvPr id="50" name="Google Shape;50;p10"/>
          <p:cNvPicPr preferRelativeResize="0"/>
          <p:nvPr/>
        </p:nvPicPr>
        <p:blipFill>
          <a:blip r:embed="rId3">
            <a:alphaModFix/>
          </a:blip>
          <a:stretch>
            <a:fillRect/>
          </a:stretch>
        </p:blipFill>
        <p:spPr>
          <a:xfrm>
            <a:off x="424939" y="2089555"/>
            <a:ext cx="2486551" cy="50109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600"/>
              <a:buFont typeface="Calibri"/>
              <a:buNone/>
            </a:pPr>
            <a:r>
              <a:rPr lang="en-US"/>
              <a:t>5E Instructional Model</a:t>
            </a:r>
            <a:endParaRPr/>
          </a:p>
        </p:txBody>
      </p:sp>
      <p:sp>
        <p:nvSpPr>
          <p:cNvPr id="57" name="Google Shape;57;p11"/>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Autofit/>
          </a:bodyPr>
          <a:lstStyle/>
          <a:p>
            <a:pPr marL="0" lvl="0" indent="0" algn="l" rtl="0">
              <a:spcBef>
                <a:spcPts val="0"/>
              </a:spcBef>
              <a:spcAft>
                <a:spcPts val="0"/>
              </a:spcAft>
              <a:buClr>
                <a:schemeClr val="accent4"/>
              </a:buClr>
              <a:buSzPts val="3164"/>
              <a:buNone/>
            </a:pPr>
            <a:r>
              <a:rPr lang="en-US" sz="3330"/>
              <a:t>Take a moment to read through the 5E Lesson Framework handout to learn more about each 5E component.</a:t>
            </a:r>
            <a:endParaRPr/>
          </a:p>
          <a:p>
            <a:pPr marL="0" lvl="0" indent="0" algn="l" rtl="0">
              <a:spcBef>
                <a:spcPts val="407"/>
              </a:spcBef>
              <a:spcAft>
                <a:spcPts val="0"/>
              </a:spcAft>
              <a:buSzPts val="1933"/>
              <a:buNone/>
            </a:pPr>
            <a:endParaRPr sz="2035"/>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a:t>Today We Will . . .</a:t>
            </a:r>
            <a:endParaRPr/>
          </a:p>
        </p:txBody>
      </p:sp>
      <p:sp>
        <p:nvSpPr>
          <p:cNvPr id="64" name="Google Shape;64;p12"/>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000000"/>
              </a:buClr>
              <a:buSzPts val="1800"/>
              <a:buChar char="•"/>
            </a:pPr>
            <a:r>
              <a:rPr lang="en-US" sz="3600" dirty="0">
                <a:solidFill>
                  <a:srgbClr val="000000"/>
                </a:solidFill>
              </a:rPr>
              <a:t>explore instructional strategies that meet the 5E Instructional Model;</a:t>
            </a:r>
            <a:br>
              <a:rPr lang="en-US" sz="3600" dirty="0">
                <a:solidFill>
                  <a:srgbClr val="000000"/>
                </a:solidFill>
              </a:rPr>
            </a:br>
            <a:endParaRPr sz="3600" dirty="0">
              <a:solidFill>
                <a:srgbClr val="000000"/>
              </a:solidFill>
            </a:endParaRPr>
          </a:p>
          <a:p>
            <a:pPr marL="457200" lvl="0" indent="-342900" algn="l" rtl="0">
              <a:lnSpc>
                <a:spcPct val="90000"/>
              </a:lnSpc>
              <a:spcBef>
                <a:spcPts val="0"/>
              </a:spcBef>
              <a:spcAft>
                <a:spcPts val="0"/>
              </a:spcAft>
              <a:buClr>
                <a:srgbClr val="000000"/>
              </a:buClr>
              <a:buSzPts val="1800"/>
              <a:buChar char="•"/>
            </a:pPr>
            <a:r>
              <a:rPr lang="en-US" sz="3600" dirty="0">
                <a:solidFill>
                  <a:srgbClr val="000000"/>
                </a:solidFill>
              </a:rPr>
              <a:t>identify how instructional strategies might create a student-centered learning environment; and</a:t>
            </a:r>
            <a:br>
              <a:rPr lang="en-US" sz="3600" dirty="0">
                <a:solidFill>
                  <a:srgbClr val="000000"/>
                </a:solidFill>
              </a:rPr>
            </a:br>
            <a:endParaRPr sz="3600" dirty="0">
              <a:solidFill>
                <a:srgbClr val="000000"/>
              </a:solidFill>
            </a:endParaRPr>
          </a:p>
          <a:p>
            <a:pPr marL="457200" lvl="0" indent="-342900" algn="l" rtl="0">
              <a:lnSpc>
                <a:spcPct val="90000"/>
              </a:lnSpc>
              <a:spcBef>
                <a:spcPts val="0"/>
              </a:spcBef>
              <a:spcAft>
                <a:spcPts val="0"/>
              </a:spcAft>
              <a:buClr>
                <a:srgbClr val="000000"/>
              </a:buClr>
              <a:buSzPts val="1800"/>
              <a:buChar char="•"/>
            </a:pPr>
            <a:r>
              <a:rPr lang="en-US" sz="3600" dirty="0">
                <a:solidFill>
                  <a:srgbClr val="000000"/>
                </a:solidFill>
              </a:rPr>
              <a:t>identify strategies that could be used in a 5E lesson within your content area.</a:t>
            </a:r>
            <a:endParaRPr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3"/>
          <p:cNvSpPr txBox="1"/>
          <p:nvPr/>
        </p:nvSpPr>
        <p:spPr>
          <a:xfrm>
            <a:off x="5308073" y="699446"/>
            <a:ext cx="6257700" cy="4567500"/>
          </a:xfrm>
          <a:prstGeom prst="rect">
            <a:avLst/>
          </a:prstGeom>
          <a:no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000" dirty="0">
              <a:solidFill>
                <a:schemeClr val="dk1"/>
              </a:solidFill>
              <a:latin typeface="Constantia"/>
              <a:ea typeface="Constantia"/>
              <a:cs typeface="Constantia"/>
              <a:sym typeface="Constantia"/>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dirty="0">
                <a:solidFill>
                  <a:schemeClr val="dk1"/>
                </a:solidFill>
                <a:latin typeface="Caveat"/>
                <a:ea typeface="Caveat"/>
                <a:cs typeface="Caveat"/>
                <a:sym typeface="Caveat"/>
              </a:rPr>
              <a:t>Engage	   Explore     Explain     Extend     Evaluate</a:t>
            </a:r>
            <a:br>
              <a:rPr lang="en-US" sz="2400" b="1" dirty="0">
                <a:solidFill>
                  <a:schemeClr val="dk1"/>
                </a:solidFill>
                <a:latin typeface="Caveat"/>
                <a:ea typeface="Caveat"/>
                <a:cs typeface="Caveat"/>
                <a:sym typeface="Caveat"/>
              </a:rPr>
            </a:br>
            <a:endParaRPr sz="2400" b="1" dirty="0">
              <a:latin typeface="Caveat"/>
              <a:ea typeface="Caveat"/>
              <a:cs typeface="Caveat"/>
              <a:sym typeface="Caveat"/>
            </a:endParaRPr>
          </a:p>
        </p:txBody>
      </p:sp>
      <p:pic>
        <p:nvPicPr>
          <p:cNvPr id="71" name="Google Shape;71;p13"/>
          <p:cNvPicPr preferRelativeResize="0"/>
          <p:nvPr/>
        </p:nvPicPr>
        <p:blipFill rotWithShape="1">
          <a:blip r:embed="rId3">
            <a:alphaModFix/>
          </a:blip>
          <a:srcRect/>
          <a:stretch/>
        </p:blipFill>
        <p:spPr>
          <a:xfrm rot="-6101590" flipH="1">
            <a:off x="5763812" y="3786853"/>
            <a:ext cx="825154" cy="777331"/>
          </a:xfrm>
          <a:prstGeom prst="rect">
            <a:avLst/>
          </a:prstGeom>
          <a:noFill/>
          <a:ln>
            <a:noFill/>
          </a:ln>
        </p:spPr>
      </p:pic>
      <p:pic>
        <p:nvPicPr>
          <p:cNvPr id="72" name="Google Shape;72;p13"/>
          <p:cNvPicPr preferRelativeResize="0"/>
          <p:nvPr/>
        </p:nvPicPr>
        <p:blipFill rotWithShape="1">
          <a:blip r:embed="rId4">
            <a:alphaModFix/>
          </a:blip>
          <a:srcRect/>
          <a:stretch/>
        </p:blipFill>
        <p:spPr>
          <a:xfrm rot="-980479" flipH="1">
            <a:off x="5774320" y="2925754"/>
            <a:ext cx="804137" cy="797649"/>
          </a:xfrm>
          <a:prstGeom prst="rect">
            <a:avLst/>
          </a:prstGeom>
          <a:noFill/>
          <a:ln>
            <a:noFill/>
          </a:ln>
        </p:spPr>
      </p:pic>
      <p:pic>
        <p:nvPicPr>
          <p:cNvPr id="73" name="Google Shape;73;p13"/>
          <p:cNvPicPr preferRelativeResize="0"/>
          <p:nvPr/>
        </p:nvPicPr>
        <p:blipFill rotWithShape="1">
          <a:blip r:embed="rId3">
            <a:alphaModFix/>
          </a:blip>
          <a:srcRect/>
          <a:stretch/>
        </p:blipFill>
        <p:spPr>
          <a:xfrm rot="-6007648" flipH="1">
            <a:off x="5763806" y="2136963"/>
            <a:ext cx="825154" cy="777331"/>
          </a:xfrm>
          <a:prstGeom prst="rect">
            <a:avLst/>
          </a:prstGeom>
          <a:noFill/>
          <a:ln>
            <a:noFill/>
          </a:ln>
        </p:spPr>
      </p:pic>
      <p:pic>
        <p:nvPicPr>
          <p:cNvPr id="74" name="Google Shape;74;p13"/>
          <p:cNvPicPr preferRelativeResize="0"/>
          <p:nvPr/>
        </p:nvPicPr>
        <p:blipFill rotWithShape="1">
          <a:blip r:embed="rId5">
            <a:alphaModFix/>
          </a:blip>
          <a:srcRect/>
          <a:stretch/>
        </p:blipFill>
        <p:spPr>
          <a:xfrm rot="5851912">
            <a:off x="6930213" y="3777536"/>
            <a:ext cx="826690" cy="778597"/>
          </a:xfrm>
          <a:prstGeom prst="rect">
            <a:avLst/>
          </a:prstGeom>
          <a:noFill/>
          <a:ln>
            <a:noFill/>
          </a:ln>
        </p:spPr>
      </p:pic>
      <p:pic>
        <p:nvPicPr>
          <p:cNvPr id="75" name="Google Shape;75;p13"/>
          <p:cNvPicPr preferRelativeResize="0"/>
          <p:nvPr/>
        </p:nvPicPr>
        <p:blipFill rotWithShape="1">
          <a:blip r:embed="rId6">
            <a:alphaModFix/>
          </a:blip>
          <a:srcRect/>
          <a:stretch/>
        </p:blipFill>
        <p:spPr>
          <a:xfrm>
            <a:off x="6940739" y="2958815"/>
            <a:ext cx="805633" cy="798948"/>
          </a:xfrm>
          <a:prstGeom prst="rect">
            <a:avLst/>
          </a:prstGeom>
          <a:noFill/>
          <a:ln>
            <a:noFill/>
          </a:ln>
        </p:spPr>
      </p:pic>
      <p:pic>
        <p:nvPicPr>
          <p:cNvPr id="76" name="Google Shape;76;p13"/>
          <p:cNvPicPr preferRelativeResize="0"/>
          <p:nvPr/>
        </p:nvPicPr>
        <p:blipFill rotWithShape="1">
          <a:blip r:embed="rId5">
            <a:alphaModFix/>
          </a:blip>
          <a:srcRect/>
          <a:stretch/>
        </p:blipFill>
        <p:spPr>
          <a:xfrm rot="6207210">
            <a:off x="6930212" y="2127648"/>
            <a:ext cx="826690" cy="778597"/>
          </a:xfrm>
          <a:prstGeom prst="rect">
            <a:avLst/>
          </a:prstGeom>
          <a:noFill/>
          <a:ln>
            <a:noFill/>
          </a:ln>
        </p:spPr>
      </p:pic>
      <p:pic>
        <p:nvPicPr>
          <p:cNvPr id="77" name="Google Shape;77;p13"/>
          <p:cNvPicPr preferRelativeResize="0"/>
          <p:nvPr/>
        </p:nvPicPr>
        <p:blipFill rotWithShape="1">
          <a:blip r:embed="rId7">
            <a:alphaModFix/>
          </a:blip>
          <a:srcRect/>
          <a:stretch/>
        </p:blipFill>
        <p:spPr>
          <a:xfrm>
            <a:off x="8039090" y="3694900"/>
            <a:ext cx="805823" cy="799323"/>
          </a:xfrm>
          <a:prstGeom prst="rect">
            <a:avLst/>
          </a:prstGeom>
          <a:noFill/>
          <a:ln>
            <a:noFill/>
          </a:ln>
        </p:spPr>
      </p:pic>
      <p:pic>
        <p:nvPicPr>
          <p:cNvPr id="78" name="Google Shape;78;p13"/>
          <p:cNvPicPr preferRelativeResize="0"/>
          <p:nvPr/>
        </p:nvPicPr>
        <p:blipFill rotWithShape="1">
          <a:blip r:embed="rId8">
            <a:alphaModFix/>
          </a:blip>
          <a:srcRect/>
          <a:stretch/>
        </p:blipFill>
        <p:spPr>
          <a:xfrm rot="5237890">
            <a:off x="8029968" y="2905758"/>
            <a:ext cx="826885" cy="778963"/>
          </a:xfrm>
          <a:prstGeom prst="rect">
            <a:avLst/>
          </a:prstGeom>
          <a:noFill/>
          <a:ln>
            <a:noFill/>
          </a:ln>
        </p:spPr>
      </p:pic>
      <p:pic>
        <p:nvPicPr>
          <p:cNvPr id="79" name="Google Shape;79;p13"/>
          <p:cNvPicPr preferRelativeResize="0"/>
          <p:nvPr/>
        </p:nvPicPr>
        <p:blipFill rotWithShape="1">
          <a:blip r:embed="rId7">
            <a:alphaModFix/>
          </a:blip>
          <a:srcRect/>
          <a:stretch/>
        </p:blipFill>
        <p:spPr>
          <a:xfrm>
            <a:off x="8056463" y="2064093"/>
            <a:ext cx="805823" cy="799323"/>
          </a:xfrm>
          <a:prstGeom prst="rect">
            <a:avLst/>
          </a:prstGeom>
          <a:noFill/>
          <a:ln>
            <a:noFill/>
          </a:ln>
        </p:spPr>
      </p:pic>
      <p:pic>
        <p:nvPicPr>
          <p:cNvPr id="80" name="Google Shape;80;p13"/>
          <p:cNvPicPr preferRelativeResize="0"/>
          <p:nvPr/>
        </p:nvPicPr>
        <p:blipFill rotWithShape="1">
          <a:blip r:embed="rId9">
            <a:alphaModFix/>
          </a:blip>
          <a:srcRect/>
          <a:stretch/>
        </p:blipFill>
        <p:spPr>
          <a:xfrm>
            <a:off x="9157819" y="3694900"/>
            <a:ext cx="803507" cy="797024"/>
          </a:xfrm>
          <a:prstGeom prst="rect">
            <a:avLst/>
          </a:prstGeom>
          <a:noFill/>
          <a:ln>
            <a:noFill/>
          </a:ln>
        </p:spPr>
      </p:pic>
      <p:pic>
        <p:nvPicPr>
          <p:cNvPr id="81" name="Google Shape;81;p13"/>
          <p:cNvPicPr preferRelativeResize="0"/>
          <p:nvPr/>
        </p:nvPicPr>
        <p:blipFill rotWithShape="1">
          <a:blip r:embed="rId9">
            <a:alphaModFix/>
          </a:blip>
          <a:srcRect/>
          <a:stretch/>
        </p:blipFill>
        <p:spPr>
          <a:xfrm rot="533926">
            <a:off x="9157819" y="2895578"/>
            <a:ext cx="803507" cy="797024"/>
          </a:xfrm>
          <a:prstGeom prst="rect">
            <a:avLst/>
          </a:prstGeom>
          <a:noFill/>
          <a:ln>
            <a:noFill/>
          </a:ln>
        </p:spPr>
      </p:pic>
      <p:pic>
        <p:nvPicPr>
          <p:cNvPr id="82" name="Google Shape;82;p13"/>
          <p:cNvPicPr preferRelativeResize="0"/>
          <p:nvPr/>
        </p:nvPicPr>
        <p:blipFill rotWithShape="1">
          <a:blip r:embed="rId10">
            <a:alphaModFix/>
          </a:blip>
          <a:srcRect/>
          <a:stretch/>
        </p:blipFill>
        <p:spPr>
          <a:xfrm rot="5216713">
            <a:off x="9147316" y="2106405"/>
            <a:ext cx="824509" cy="776723"/>
          </a:xfrm>
          <a:prstGeom prst="rect">
            <a:avLst/>
          </a:prstGeom>
          <a:noFill/>
          <a:ln>
            <a:noFill/>
          </a:ln>
        </p:spPr>
      </p:pic>
      <p:pic>
        <p:nvPicPr>
          <p:cNvPr id="83" name="Google Shape;83;p13"/>
          <p:cNvPicPr preferRelativeResize="0"/>
          <p:nvPr/>
        </p:nvPicPr>
        <p:blipFill rotWithShape="1">
          <a:blip r:embed="rId11">
            <a:alphaModFix/>
          </a:blip>
          <a:srcRect/>
          <a:stretch/>
        </p:blipFill>
        <p:spPr>
          <a:xfrm>
            <a:off x="10350286" y="3692730"/>
            <a:ext cx="803507" cy="799195"/>
          </a:xfrm>
          <a:prstGeom prst="rect">
            <a:avLst/>
          </a:prstGeom>
          <a:noFill/>
          <a:ln>
            <a:noFill/>
          </a:ln>
        </p:spPr>
      </p:pic>
      <p:pic>
        <p:nvPicPr>
          <p:cNvPr id="84" name="Google Shape;84;p13"/>
          <p:cNvPicPr preferRelativeResize="0"/>
          <p:nvPr/>
        </p:nvPicPr>
        <p:blipFill rotWithShape="1">
          <a:blip r:embed="rId11">
            <a:alphaModFix/>
          </a:blip>
          <a:srcRect/>
          <a:stretch/>
        </p:blipFill>
        <p:spPr>
          <a:xfrm rot="5400000">
            <a:off x="10342949" y="2903714"/>
            <a:ext cx="824509" cy="778838"/>
          </a:xfrm>
          <a:prstGeom prst="rect">
            <a:avLst/>
          </a:prstGeom>
          <a:noFill/>
          <a:ln>
            <a:noFill/>
          </a:ln>
        </p:spPr>
      </p:pic>
      <p:pic>
        <p:nvPicPr>
          <p:cNvPr id="85" name="Google Shape;85;p13"/>
          <p:cNvPicPr preferRelativeResize="0"/>
          <p:nvPr/>
        </p:nvPicPr>
        <p:blipFill rotWithShape="1">
          <a:blip r:embed="rId11">
            <a:alphaModFix/>
          </a:blip>
          <a:srcRect/>
          <a:stretch/>
        </p:blipFill>
        <p:spPr>
          <a:xfrm>
            <a:off x="10421359" y="2015227"/>
            <a:ext cx="803507" cy="799195"/>
          </a:xfrm>
          <a:prstGeom prst="rect">
            <a:avLst/>
          </a:prstGeom>
          <a:noFill/>
          <a:ln>
            <a:noFill/>
          </a:ln>
        </p:spPr>
      </p:pic>
      <p:pic>
        <p:nvPicPr>
          <p:cNvPr id="86" name="Google Shape;86;p13"/>
          <p:cNvPicPr preferRelativeResize="0"/>
          <p:nvPr/>
        </p:nvPicPr>
        <p:blipFill rotWithShape="1">
          <a:blip r:embed="rId3">
            <a:alphaModFix/>
          </a:blip>
          <a:srcRect/>
          <a:stretch/>
        </p:blipFill>
        <p:spPr>
          <a:xfrm rot="-750178" flipH="1">
            <a:off x="5786531" y="1239548"/>
            <a:ext cx="825153" cy="777331"/>
          </a:xfrm>
          <a:prstGeom prst="rect">
            <a:avLst/>
          </a:prstGeom>
          <a:noFill/>
          <a:ln>
            <a:noFill/>
          </a:ln>
        </p:spPr>
      </p:pic>
      <p:pic>
        <p:nvPicPr>
          <p:cNvPr id="87" name="Google Shape;87;p13"/>
          <p:cNvPicPr preferRelativeResize="0"/>
          <p:nvPr/>
        </p:nvPicPr>
        <p:blipFill rotWithShape="1">
          <a:blip r:embed="rId5">
            <a:alphaModFix/>
          </a:blip>
          <a:srcRect/>
          <a:stretch/>
        </p:blipFill>
        <p:spPr>
          <a:xfrm rot="-451949">
            <a:off x="6985961" y="1237486"/>
            <a:ext cx="826690" cy="778596"/>
          </a:xfrm>
          <a:prstGeom prst="rect">
            <a:avLst/>
          </a:prstGeom>
          <a:noFill/>
          <a:ln>
            <a:noFill/>
          </a:ln>
        </p:spPr>
      </p:pic>
      <p:pic>
        <p:nvPicPr>
          <p:cNvPr id="88" name="Google Shape;88;p13"/>
          <p:cNvPicPr preferRelativeResize="0"/>
          <p:nvPr/>
        </p:nvPicPr>
        <p:blipFill rotWithShape="1">
          <a:blip r:embed="rId8">
            <a:alphaModFix/>
          </a:blip>
          <a:srcRect/>
          <a:stretch/>
        </p:blipFill>
        <p:spPr>
          <a:xfrm rot="5237890">
            <a:off x="7987071" y="1243349"/>
            <a:ext cx="826885" cy="778962"/>
          </a:xfrm>
          <a:prstGeom prst="rect">
            <a:avLst/>
          </a:prstGeom>
          <a:noFill/>
          <a:ln>
            <a:noFill/>
          </a:ln>
        </p:spPr>
      </p:pic>
      <p:pic>
        <p:nvPicPr>
          <p:cNvPr id="89" name="Google Shape;89;p13"/>
          <p:cNvPicPr preferRelativeResize="0"/>
          <p:nvPr/>
        </p:nvPicPr>
        <p:blipFill rotWithShape="1">
          <a:blip r:embed="rId9">
            <a:alphaModFix/>
          </a:blip>
          <a:srcRect/>
          <a:stretch/>
        </p:blipFill>
        <p:spPr>
          <a:xfrm rot="784437">
            <a:off x="9183951" y="1246214"/>
            <a:ext cx="803507" cy="797023"/>
          </a:xfrm>
          <a:prstGeom prst="rect">
            <a:avLst/>
          </a:prstGeom>
          <a:noFill/>
          <a:ln>
            <a:noFill/>
          </a:ln>
        </p:spPr>
      </p:pic>
      <p:pic>
        <p:nvPicPr>
          <p:cNvPr id="90" name="Google Shape;90;p13"/>
          <p:cNvPicPr preferRelativeResize="0"/>
          <p:nvPr/>
        </p:nvPicPr>
        <p:blipFill rotWithShape="1">
          <a:blip r:embed="rId11">
            <a:alphaModFix/>
          </a:blip>
          <a:srcRect/>
          <a:stretch/>
        </p:blipFill>
        <p:spPr>
          <a:xfrm rot="5922099">
            <a:off x="10319218" y="1148872"/>
            <a:ext cx="824509" cy="778838"/>
          </a:xfrm>
          <a:prstGeom prst="rect">
            <a:avLst/>
          </a:prstGeom>
          <a:noFill/>
          <a:ln>
            <a:noFill/>
          </a:ln>
        </p:spPr>
      </p:pic>
      <p:sp>
        <p:nvSpPr>
          <p:cNvPr id="91" name="Google Shape;91;p13"/>
          <p:cNvSpPr txBox="1">
            <a:spLocks noGrp="1"/>
          </p:cNvSpPr>
          <p:nvPr>
            <p:ph type="title" idx="4294967295"/>
          </p:nvPr>
        </p:nvSpPr>
        <p:spPr>
          <a:xfrm>
            <a:off x="626227" y="1452590"/>
            <a:ext cx="3287472" cy="842289"/>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6"/>
              </a:buClr>
              <a:buSzPts val="5000"/>
              <a:buFont typeface="Calibri"/>
              <a:buNone/>
            </a:pPr>
            <a:r>
              <a:rPr lang="en-US">
                <a:solidFill>
                  <a:schemeClr val="accent6"/>
                </a:solidFill>
              </a:rPr>
              <a:t>Sticky Bars</a:t>
            </a:r>
            <a:endParaRPr/>
          </a:p>
        </p:txBody>
      </p:sp>
      <p:sp>
        <p:nvSpPr>
          <p:cNvPr id="92" name="Google Shape;92;p13"/>
          <p:cNvSpPr txBox="1"/>
          <p:nvPr/>
        </p:nvSpPr>
        <p:spPr>
          <a:xfrm>
            <a:off x="626225" y="2580900"/>
            <a:ext cx="4500600" cy="370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3"/>
              </a:buClr>
              <a:buSzPts val="3420"/>
              <a:buFont typeface="Noto Sans Symbols"/>
              <a:buNone/>
            </a:pPr>
            <a:r>
              <a:rPr lang="en-US" sz="3000" dirty="0">
                <a:solidFill>
                  <a:schemeClr val="dk1"/>
                </a:solidFill>
                <a:latin typeface="Calibri"/>
                <a:ea typeface="Calibri"/>
                <a:cs typeface="Calibri"/>
                <a:sym typeface="Calibri"/>
              </a:rPr>
              <a:t>To learn about instructional strategies that align with one of the 5E components, choose the sticky note in that corresponding column.</a:t>
            </a:r>
            <a:endParaRPr sz="3000" dirty="0"/>
          </a:p>
        </p:txBody>
      </p:sp>
      <p:sp>
        <p:nvSpPr>
          <p:cNvPr id="93" name="Google Shape;93;p13"/>
          <p:cNvSpPr/>
          <p:nvPr/>
        </p:nvSpPr>
        <p:spPr>
          <a:xfrm>
            <a:off x="507650" y="878695"/>
            <a:ext cx="3406049" cy="86177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000">
                <a:solidFill>
                  <a:schemeClr val="accent6"/>
                </a:solidFill>
                <a:latin typeface="Calibri"/>
                <a:ea typeface="Calibri"/>
                <a:cs typeface="Calibri"/>
                <a:sym typeface="Calibri"/>
              </a:rPr>
              <a:t>Reverse</a:t>
            </a:r>
            <a:r>
              <a:rPr lang="en-US" sz="3600">
                <a:solidFill>
                  <a:schemeClr val="accent6"/>
                </a:solidFill>
                <a:latin typeface="Calibri"/>
                <a:ea typeface="Calibri"/>
                <a:cs typeface="Calibri"/>
                <a:sym typeface="Calibri"/>
              </a:rPr>
              <a:t> </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fade">
                                      <p:cBhvr>
                                        <p:cTn id="7" dur="500"/>
                                        <p:tgtEl>
                                          <p:spTgt spid="9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a:t>5E Grouping and Task</a:t>
            </a:r>
            <a:endParaRPr/>
          </a:p>
        </p:txBody>
      </p:sp>
      <p:sp>
        <p:nvSpPr>
          <p:cNvPr id="100" name="Google Shape;100;p14"/>
          <p:cNvSpPr txBox="1">
            <a:spLocks noGrp="1"/>
          </p:cNvSpPr>
          <p:nvPr>
            <p:ph type="body" idx="1"/>
          </p:nvPr>
        </p:nvSpPr>
        <p:spPr>
          <a:xfrm>
            <a:off x="609600" y="1935480"/>
            <a:ext cx="10972800" cy="477012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000000"/>
              </a:buClr>
              <a:buSzPts val="1800"/>
              <a:buChar char="•"/>
            </a:pPr>
            <a:r>
              <a:rPr lang="en-US" sz="3600" dirty="0">
                <a:solidFill>
                  <a:srgbClr val="000000"/>
                </a:solidFill>
              </a:rPr>
              <a:t>Group with others who have the same color as you.</a:t>
            </a:r>
            <a:br>
              <a:rPr lang="en-US" sz="3600" dirty="0">
                <a:solidFill>
                  <a:srgbClr val="000000"/>
                </a:solidFill>
              </a:rPr>
            </a:br>
            <a:endParaRPr sz="3600" dirty="0">
              <a:solidFill>
                <a:srgbClr val="000000"/>
              </a:solidFill>
            </a:endParaRPr>
          </a:p>
          <a:p>
            <a:pPr marL="457200" lvl="0" indent="-342900" algn="l" rtl="0">
              <a:lnSpc>
                <a:spcPct val="90000"/>
              </a:lnSpc>
              <a:spcBef>
                <a:spcPts val="0"/>
              </a:spcBef>
              <a:spcAft>
                <a:spcPts val="0"/>
              </a:spcAft>
              <a:buClr>
                <a:srgbClr val="000000"/>
              </a:buClr>
              <a:buSzPts val="1800"/>
              <a:buChar char="•"/>
            </a:pPr>
            <a:r>
              <a:rPr lang="en-US" sz="3600" dirty="0">
                <a:solidFill>
                  <a:srgbClr val="000000"/>
                </a:solidFill>
              </a:rPr>
              <a:t>Review the instructional strategies provided on the K20 Center LEARN site </a:t>
            </a:r>
            <a:r>
              <a:rPr lang="en-US" sz="2400" dirty="0">
                <a:solidFill>
                  <a:srgbClr val="000000"/>
                </a:solidFill>
              </a:rPr>
              <a:t>(only works on Chrome Browser).</a:t>
            </a:r>
            <a:endParaRPr dirty="0">
              <a:solidFill>
                <a:srgbClr val="000000"/>
              </a:solidFill>
            </a:endParaRPr>
          </a:p>
          <a:p>
            <a:pPr marL="0" lvl="0" indent="0" algn="l" rtl="0">
              <a:lnSpc>
                <a:spcPct val="90000"/>
              </a:lnSpc>
              <a:spcBef>
                <a:spcPts val="520"/>
              </a:spcBef>
              <a:spcAft>
                <a:spcPts val="0"/>
              </a:spcAft>
              <a:buClr>
                <a:schemeClr val="accent4"/>
              </a:buClr>
              <a:buSzPts val="2470"/>
              <a:buNone/>
            </a:pPr>
            <a:endParaRPr dirty="0">
              <a:solidFill>
                <a:srgbClr val="000000"/>
              </a:solidFill>
            </a:endParaRPr>
          </a:p>
          <a:p>
            <a:pPr marL="0" lvl="0" indent="0" algn="l" rtl="0">
              <a:lnSpc>
                <a:spcPct val="90000"/>
              </a:lnSpc>
              <a:spcBef>
                <a:spcPts val="520"/>
              </a:spcBef>
              <a:spcAft>
                <a:spcPts val="0"/>
              </a:spcAft>
              <a:buClr>
                <a:schemeClr val="accent4"/>
              </a:buClr>
              <a:buSzPts val="2470"/>
              <a:buNone/>
            </a:pPr>
            <a:endParaRPr dirty="0">
              <a:solidFill>
                <a:srgbClr val="000000"/>
              </a:solidFill>
            </a:endParaRPr>
          </a:p>
          <a:p>
            <a:pPr marL="0" lvl="0" indent="0" algn="ctr" rtl="0">
              <a:lnSpc>
                <a:spcPct val="90000"/>
              </a:lnSpc>
              <a:spcBef>
                <a:spcPts val="800"/>
              </a:spcBef>
              <a:spcAft>
                <a:spcPts val="0"/>
              </a:spcAft>
              <a:buClr>
                <a:schemeClr val="accent4"/>
              </a:buClr>
              <a:buSzPts val="3800"/>
              <a:buNone/>
            </a:pPr>
            <a:r>
              <a:rPr lang="en-US" sz="4000" dirty="0">
                <a:solidFill>
                  <a:srgbClr val="000000"/>
                </a:solidFill>
              </a:rPr>
              <a:t>K20 Center LEARN site:</a:t>
            </a:r>
            <a:endParaRPr dirty="0">
              <a:solidFill>
                <a:srgbClr val="000000"/>
              </a:solidFill>
            </a:endParaRPr>
          </a:p>
          <a:p>
            <a:pPr marL="0" lvl="0" indent="0" algn="ctr" rtl="0">
              <a:lnSpc>
                <a:spcPct val="90000"/>
              </a:lnSpc>
              <a:spcBef>
                <a:spcPts val="800"/>
              </a:spcBef>
              <a:spcAft>
                <a:spcPts val="0"/>
              </a:spcAft>
              <a:buClr>
                <a:schemeClr val="accent4"/>
              </a:buClr>
              <a:buSzPts val="3800"/>
              <a:buNone/>
            </a:pPr>
            <a:r>
              <a:rPr lang="en-US" sz="4000" dirty="0">
                <a:solidFill>
                  <a:srgbClr val="000000"/>
                </a:solidFill>
              </a:rPr>
              <a:t>learn.K20center.ou.edu</a:t>
            </a:r>
            <a:endParaRPr dirty="0">
              <a:solidFill>
                <a:srgbClr val="000000"/>
              </a:solidFill>
            </a:endParaRPr>
          </a:p>
        </p:txBody>
      </p:sp>
      <p:pic>
        <p:nvPicPr>
          <p:cNvPr id="101" name="Google Shape;101;p14"/>
          <p:cNvPicPr preferRelativeResize="0"/>
          <p:nvPr/>
        </p:nvPicPr>
        <p:blipFill rotWithShape="1">
          <a:blip r:embed="rId3">
            <a:alphaModFix/>
          </a:blip>
          <a:srcRect/>
          <a:stretch/>
        </p:blipFill>
        <p:spPr>
          <a:xfrm>
            <a:off x="1752600" y="4648200"/>
            <a:ext cx="1752600" cy="1752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10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10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xEl>
                                              <p:pRg st="4" end="4"/>
                                            </p:txEl>
                                          </p:spTgt>
                                        </p:tgtEl>
                                        <p:attrNameLst>
                                          <p:attrName>style.visibility</p:attrName>
                                        </p:attrNameLst>
                                      </p:cBhvr>
                                      <p:to>
                                        <p:strVal val="visible"/>
                                      </p:to>
                                    </p:set>
                                    <p:animEffect transition="in" filter="fade">
                                      <p:cBhvr>
                                        <p:cTn id="17" dur="1000"/>
                                        <p:tgtEl>
                                          <p:spTgt spid="10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xEl>
                                              <p:pRg st="5" end="5"/>
                                            </p:txEl>
                                          </p:spTgt>
                                        </p:tgtEl>
                                        <p:attrNameLst>
                                          <p:attrName>style.visibility</p:attrName>
                                        </p:attrNameLst>
                                      </p:cBhvr>
                                      <p:to>
                                        <p:strVal val="visible"/>
                                      </p:to>
                                    </p:set>
                                    <p:animEffect transition="in" filter="fade">
                                      <p:cBhvr>
                                        <p:cTn id="22" dur="10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chemeClr val="dk1">
                <a:alpha val="0"/>
                <a:lumMod val="53000"/>
                <a:lumOff val="47000"/>
              </a:schemeClr>
            </a:gs>
          </a:gsLst>
          <a:lin ang="5640000" scaled="0"/>
        </a:gradFill>
        <a:effectLst/>
      </p:bgPr>
    </p:bg>
    <p:spTree>
      <p:nvGrpSpPr>
        <p:cNvPr id="1" name="Shape 105"/>
        <p:cNvGrpSpPr/>
        <p:nvPr/>
      </p:nvGrpSpPr>
      <p:grpSpPr>
        <a:xfrm>
          <a:off x="0" y="0"/>
          <a:ext cx="0" cy="0"/>
          <a:chOff x="0" y="0"/>
          <a:chExt cx="0" cy="0"/>
        </a:xfrm>
      </p:grpSpPr>
      <p:pic>
        <p:nvPicPr>
          <p:cNvPr id="106" name="Google Shape;106;p15"/>
          <p:cNvPicPr preferRelativeResize="0"/>
          <p:nvPr/>
        </p:nvPicPr>
        <p:blipFill rotWithShape="1">
          <a:blip r:embed="rId3">
            <a:alphaModFix/>
          </a:blip>
          <a:srcRect/>
          <a:stretch/>
        </p:blipFill>
        <p:spPr>
          <a:xfrm>
            <a:off x="228600" y="12701"/>
            <a:ext cx="11734797" cy="6845300"/>
          </a:xfrm>
          <a:prstGeom prst="rect">
            <a:avLst/>
          </a:prstGeom>
          <a:noFill/>
          <a:ln>
            <a:noFill/>
          </a:ln>
        </p:spPr>
      </p:pic>
      <p:sp>
        <p:nvSpPr>
          <p:cNvPr id="107" name="Google Shape;107;p15"/>
          <p:cNvSpPr/>
          <p:nvPr/>
        </p:nvSpPr>
        <p:spPr>
          <a:xfrm>
            <a:off x="9982200" y="838200"/>
            <a:ext cx="1665200" cy="874000"/>
          </a:xfrm>
          <a:prstGeom prst="ellipse">
            <a:avLst/>
          </a:prstGeom>
          <a:noFill/>
          <a:ln w="38100" cap="flat" cmpd="sng">
            <a:solidFill>
              <a:srgbClr val="0070C0"/>
            </a:solidFill>
            <a:prstDash val="solid"/>
            <a:round/>
            <a:headEnd type="none" w="sm" len="sm"/>
            <a:tailEnd type="none" w="sm" len="sm"/>
          </a:ln>
        </p:spPr>
        <p:txBody>
          <a:bodyPr spcFirstLastPara="1" wrap="square" lIns="91400" tIns="91400" rIns="91400" bIns="914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8" name="Google Shape;108;p15"/>
          <p:cNvSpPr/>
          <p:nvPr/>
        </p:nvSpPr>
        <p:spPr>
          <a:xfrm>
            <a:off x="3369956" y="65431"/>
            <a:ext cx="1198400" cy="460000"/>
          </a:xfrm>
          <a:prstGeom prst="ellipse">
            <a:avLst/>
          </a:prstGeom>
          <a:noFill/>
          <a:ln w="38100" cap="flat" cmpd="sng">
            <a:solidFill>
              <a:srgbClr val="0070C0"/>
            </a:solidFill>
            <a:prstDash val="solid"/>
            <a:round/>
            <a:headEnd type="none" w="sm" len="sm"/>
            <a:tailEnd type="none" w="sm" len="sm"/>
          </a:ln>
        </p:spPr>
        <p:txBody>
          <a:bodyPr spcFirstLastPara="1" wrap="square" lIns="91400" tIns="91400" rIns="91400" bIns="91400" anchor="ctr" anchorCtr="0">
            <a:noAutofit/>
          </a:bodyPr>
          <a:lstStyle/>
          <a:p>
            <a:pPr marL="0" marR="0" lvl="0" indent="0" algn="l" rtl="0">
              <a:spcBef>
                <a:spcPts val="0"/>
              </a:spcBef>
              <a:spcAft>
                <a:spcPts val="0"/>
              </a:spcAft>
              <a:buNone/>
            </a:pPr>
            <a:endParaRPr sz="1400">
              <a:solidFill>
                <a:srgbClr val="000000"/>
              </a:solidFill>
              <a:latin typeface="Calibri"/>
              <a:ea typeface="Calibri"/>
              <a:cs typeface="Calibri"/>
              <a:sym typeface="Calibri"/>
            </a:endParaRPr>
          </a:p>
        </p:txBody>
      </p:sp>
      <p:sp>
        <p:nvSpPr>
          <p:cNvPr id="109" name="Google Shape;109;p15"/>
          <p:cNvSpPr txBox="1"/>
          <p:nvPr/>
        </p:nvSpPr>
        <p:spPr>
          <a:xfrm>
            <a:off x="0" y="2790504"/>
            <a:ext cx="12192000" cy="615600"/>
          </a:xfrm>
          <a:prstGeom prst="rect">
            <a:avLst/>
          </a:prstGeom>
          <a:gradFill>
            <a:gsLst>
              <a:gs pos="0">
                <a:srgbClr val="8AABE9"/>
              </a:gs>
              <a:gs pos="50000">
                <a:srgbClr val="B8CAF0"/>
              </a:gs>
              <a:gs pos="100000">
                <a:srgbClr val="DDE5F6"/>
              </a:gs>
            </a:gsLst>
            <a:lin ang="16200038" scaled="0"/>
          </a:gra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3200" b="1">
                <a:solidFill>
                  <a:schemeClr val="dk2"/>
                </a:solidFill>
                <a:latin typeface="Raleway"/>
                <a:ea typeface="Raleway"/>
                <a:cs typeface="Raleway"/>
                <a:sym typeface="Raleway"/>
              </a:rPr>
              <a:t>You can also filter by “Placement in Lesson”</a:t>
            </a:r>
            <a:endParaRPr sz="2400">
              <a:solidFill>
                <a:schemeClr val="dk1"/>
              </a:solidFill>
              <a:latin typeface="Constantia"/>
              <a:ea typeface="Constantia"/>
              <a:cs typeface="Constantia"/>
              <a:sym typeface="Constantia"/>
            </a:endParaRPr>
          </a:p>
        </p:txBody>
      </p:sp>
      <p:pic>
        <p:nvPicPr>
          <p:cNvPr id="110" name="Google Shape;110;p15"/>
          <p:cNvPicPr preferRelativeResize="0"/>
          <p:nvPr/>
        </p:nvPicPr>
        <p:blipFill rotWithShape="1">
          <a:blip r:embed="rId4">
            <a:alphaModFix/>
          </a:blip>
          <a:srcRect/>
          <a:stretch/>
        </p:blipFill>
        <p:spPr>
          <a:xfrm>
            <a:off x="132080" y="4749513"/>
            <a:ext cx="1252299" cy="1252299"/>
          </a:xfrm>
          <a:prstGeom prst="rect">
            <a:avLst/>
          </a:prstGeom>
          <a:noFill/>
          <a:ln>
            <a:noFill/>
          </a:ln>
        </p:spPr>
      </p:pic>
      <p:sp>
        <p:nvSpPr>
          <p:cNvPr id="111" name="Google Shape;111;p15"/>
          <p:cNvSpPr txBox="1"/>
          <p:nvPr/>
        </p:nvSpPr>
        <p:spPr>
          <a:xfrm>
            <a:off x="0" y="5966883"/>
            <a:ext cx="4392800" cy="9440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667">
                <a:solidFill>
                  <a:schemeClr val="dk2"/>
                </a:solidFill>
                <a:latin typeface="Lato"/>
                <a:ea typeface="Lato"/>
                <a:cs typeface="Lato"/>
                <a:sym typeface="Lato"/>
              </a:rPr>
              <a:t>Go to: </a:t>
            </a: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667">
                <a:solidFill>
                  <a:schemeClr val="dk2"/>
                </a:solidFill>
                <a:latin typeface="Lato"/>
                <a:ea typeface="Lato"/>
                <a:cs typeface="Lato"/>
                <a:sym typeface="Lato"/>
              </a:rPr>
              <a:t>Learn.K20center.ou.edu</a:t>
            </a:r>
            <a:endParaRPr sz="2400">
              <a:solidFill>
                <a:schemeClr val="dk1"/>
              </a:solidFill>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1800"/>
                                        <p:tgtEl>
                                          <p:spTgt spid="10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609600" y="274625"/>
            <a:ext cx="7518300" cy="11430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5000"/>
              <a:buFont typeface="Calibri"/>
              <a:buNone/>
            </a:pPr>
            <a:r>
              <a:rPr lang="en-US"/>
              <a:t>Instructional Strategies Quest</a:t>
            </a:r>
            <a:endParaRPr/>
          </a:p>
        </p:txBody>
      </p:sp>
      <p:sp>
        <p:nvSpPr>
          <p:cNvPr id="118" name="Google Shape;118;p16"/>
          <p:cNvSpPr txBox="1">
            <a:spLocks noGrp="1"/>
          </p:cNvSpPr>
          <p:nvPr>
            <p:ph type="body" idx="1"/>
          </p:nvPr>
        </p:nvSpPr>
        <p:spPr>
          <a:xfrm>
            <a:off x="609600" y="1600200"/>
            <a:ext cx="5325900" cy="496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000" dirty="0">
                <a:solidFill>
                  <a:schemeClr val="tx1"/>
                </a:solidFill>
              </a:rPr>
              <a:t>Use the resources provided to fill in this 5E Graphic Organizer:</a:t>
            </a:r>
            <a:endParaRPr sz="3000" dirty="0">
              <a:solidFill>
                <a:schemeClr val="tx1"/>
              </a:solidFill>
            </a:endParaRPr>
          </a:p>
          <a:p>
            <a:pPr marL="457200" lvl="0" indent="-342900" algn="l" rtl="0">
              <a:spcBef>
                <a:spcPts val="640"/>
              </a:spcBef>
              <a:spcAft>
                <a:spcPts val="0"/>
              </a:spcAft>
              <a:buClr>
                <a:schemeClr val="tx1"/>
              </a:buClr>
              <a:buSzPts val="1800"/>
              <a:buChar char="•"/>
            </a:pPr>
            <a:r>
              <a:rPr lang="en-US" sz="3000" dirty="0">
                <a:solidFill>
                  <a:schemeClr val="tx1"/>
                </a:solidFill>
              </a:rPr>
              <a:t>The 5E Lesson Framework handout</a:t>
            </a:r>
            <a:endParaRPr sz="3000" dirty="0">
              <a:solidFill>
                <a:schemeClr val="tx1"/>
              </a:solidFill>
            </a:endParaRPr>
          </a:p>
          <a:p>
            <a:pPr marL="457200" lvl="0" indent="-342900" algn="l" rtl="0">
              <a:spcBef>
                <a:spcPts val="640"/>
              </a:spcBef>
              <a:spcAft>
                <a:spcPts val="0"/>
              </a:spcAft>
              <a:buClr>
                <a:schemeClr val="tx1"/>
              </a:buClr>
              <a:buSzPts val="1800"/>
              <a:buChar char="•"/>
            </a:pPr>
            <a:r>
              <a:rPr lang="en-US" sz="3000" dirty="0">
                <a:solidFill>
                  <a:schemeClr val="tx1"/>
                </a:solidFill>
              </a:rPr>
              <a:t>Filtered strategies</a:t>
            </a:r>
            <a:endParaRPr sz="3000" dirty="0">
              <a:solidFill>
                <a:schemeClr val="tx1"/>
              </a:solidFill>
            </a:endParaRPr>
          </a:p>
          <a:p>
            <a:pPr marL="0" lvl="0" indent="0" algn="l" rtl="0">
              <a:spcBef>
                <a:spcPts val="1000"/>
              </a:spcBef>
              <a:spcAft>
                <a:spcPts val="0"/>
              </a:spcAft>
              <a:buClr>
                <a:schemeClr val="accent4"/>
              </a:buClr>
              <a:buSzPts val="3040"/>
              <a:buFont typeface="Noto Sans Symbols"/>
              <a:buNone/>
            </a:pPr>
            <a:br>
              <a:rPr lang="en-US" sz="3000" b="1" dirty="0">
                <a:solidFill>
                  <a:schemeClr val="tx1"/>
                </a:solidFill>
              </a:rPr>
            </a:br>
            <a:r>
              <a:rPr lang="en-US" sz="3000" b="1" dirty="0">
                <a:solidFill>
                  <a:schemeClr val="tx1"/>
                </a:solidFill>
              </a:rPr>
              <a:t>How do your instructional strategies meet the criteria for the 5E component?</a:t>
            </a:r>
            <a:endParaRPr sz="3000" b="1" dirty="0">
              <a:solidFill>
                <a:schemeClr val="tx1"/>
              </a:solidFill>
            </a:endParaRPr>
          </a:p>
          <a:p>
            <a:pPr marL="0" lvl="0" indent="0" algn="l" rtl="0">
              <a:spcBef>
                <a:spcPts val="640"/>
              </a:spcBef>
              <a:spcAft>
                <a:spcPts val="0"/>
              </a:spcAft>
              <a:buNone/>
            </a:pPr>
            <a:endParaRPr sz="3000" dirty="0">
              <a:solidFill>
                <a:schemeClr val="tx1"/>
              </a:solidFill>
            </a:endParaRPr>
          </a:p>
          <a:p>
            <a:pPr marL="640047" lvl="0" indent="0" algn="l" rtl="0">
              <a:spcBef>
                <a:spcPts val="640"/>
              </a:spcBef>
              <a:spcAft>
                <a:spcPts val="0"/>
              </a:spcAft>
              <a:buNone/>
            </a:pPr>
            <a:endParaRPr sz="3000" dirty="0">
              <a:solidFill>
                <a:schemeClr val="tx1"/>
              </a:solidFill>
            </a:endParaRPr>
          </a:p>
        </p:txBody>
      </p:sp>
      <p:pic>
        <p:nvPicPr>
          <p:cNvPr id="119" name="Google Shape;119;p16"/>
          <p:cNvPicPr preferRelativeResize="0"/>
          <p:nvPr/>
        </p:nvPicPr>
        <p:blipFill>
          <a:blip r:embed="rId3">
            <a:alphaModFix/>
          </a:blip>
          <a:stretch>
            <a:fillRect/>
          </a:stretch>
        </p:blipFill>
        <p:spPr>
          <a:xfrm flipH="1">
            <a:off x="7562850" y="248947"/>
            <a:ext cx="4019550" cy="4810125"/>
          </a:xfrm>
          <a:prstGeom prst="rect">
            <a:avLst/>
          </a:prstGeom>
          <a:noFill/>
          <a:ln>
            <a:noFill/>
          </a:ln>
        </p:spPr>
      </p:pic>
      <p:sp>
        <p:nvSpPr>
          <p:cNvPr id="120" name="Google Shape;120;p16"/>
          <p:cNvSpPr/>
          <p:nvPr/>
        </p:nvSpPr>
        <p:spPr>
          <a:xfrm>
            <a:off x="9192524" y="195847"/>
            <a:ext cx="2675109" cy="1438850"/>
          </a:xfrm>
          <a:prstGeom prst="roundRect">
            <a:avLst>
              <a:gd name="adj" fmla="val 16667"/>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6"/>
          <p:cNvSpPr/>
          <p:nvPr/>
        </p:nvSpPr>
        <p:spPr>
          <a:xfrm>
            <a:off x="9460053" y="4671207"/>
            <a:ext cx="1500900" cy="715800"/>
          </a:xfrm>
          <a:prstGeom prst="roundRect">
            <a:avLst>
              <a:gd name="adj" fmla="val 16667"/>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6"/>
          <p:cNvSpPr/>
          <p:nvPr/>
        </p:nvSpPr>
        <p:spPr>
          <a:xfrm>
            <a:off x="7156783" y="4671207"/>
            <a:ext cx="1500900" cy="715800"/>
          </a:xfrm>
          <a:prstGeom prst="roundRect">
            <a:avLst>
              <a:gd name="adj" fmla="val 16667"/>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txBox="1"/>
          <p:nvPr/>
        </p:nvSpPr>
        <p:spPr>
          <a:xfrm>
            <a:off x="7989450" y="2962666"/>
            <a:ext cx="2147400" cy="7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Calibri" panose="020F0502020204030204" pitchFamily="34" charset="0"/>
                <a:ea typeface="Amatic SC"/>
                <a:cs typeface="Calibri" panose="020F0502020204030204" pitchFamily="34" charset="0"/>
                <a:sym typeface="Amatic SC"/>
              </a:rPr>
              <a:t>ENGAGE</a:t>
            </a:r>
            <a:endParaRPr sz="4400" b="1" dirty="0">
              <a:latin typeface="Calibri" panose="020F0502020204030204" pitchFamily="34" charset="0"/>
              <a:ea typeface="Amatic SC"/>
              <a:cs typeface="Calibri" panose="020F0502020204030204" pitchFamily="34" charset="0"/>
              <a:sym typeface="Amatic SC"/>
            </a:endParaRPr>
          </a:p>
        </p:txBody>
      </p:sp>
      <p:sp>
        <p:nvSpPr>
          <p:cNvPr id="124" name="Google Shape;124;p16"/>
          <p:cNvSpPr txBox="1"/>
          <p:nvPr/>
        </p:nvSpPr>
        <p:spPr>
          <a:xfrm>
            <a:off x="9154550" y="248947"/>
            <a:ext cx="2713084" cy="128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dirty="0">
                <a:latin typeface="Amatic SC"/>
                <a:ea typeface="Amatic SC"/>
                <a:cs typeface="Amatic SC"/>
                <a:sym typeface="Amatic SC"/>
              </a:rPr>
              <a:t>Commit &amp; Toss</a:t>
            </a:r>
            <a:endParaRPr sz="2400" b="1" u="sng" dirty="0">
              <a:latin typeface="Amatic SC"/>
              <a:ea typeface="Amatic SC"/>
              <a:cs typeface="Amatic SC"/>
              <a:sym typeface="Amatic SC"/>
            </a:endParaRPr>
          </a:p>
          <a:p>
            <a:pPr marL="0" lvl="0" indent="0" algn="l" rtl="0">
              <a:lnSpc>
                <a:spcPct val="115000"/>
              </a:lnSpc>
              <a:spcBef>
                <a:spcPts val="0"/>
              </a:spcBef>
              <a:spcAft>
                <a:spcPts val="0"/>
              </a:spcAft>
              <a:buClr>
                <a:schemeClr val="dk1"/>
              </a:buClr>
              <a:buSzPts val="1100"/>
              <a:buFont typeface="Arial"/>
              <a:buNone/>
            </a:pPr>
            <a:r>
              <a:rPr lang="en-US" sz="1800" dirty="0">
                <a:latin typeface="Calibri" panose="020F0502020204030204" pitchFamily="34" charset="0"/>
                <a:ea typeface="Caveat"/>
                <a:cs typeface="Calibri" panose="020F0502020204030204" pitchFamily="34" charset="0"/>
                <a:sym typeface="Caveat"/>
              </a:rPr>
              <a:t>because it allows students </a:t>
            </a:r>
            <a:br>
              <a:rPr lang="en-US" sz="1800" dirty="0">
                <a:latin typeface="Calibri" panose="020F0502020204030204" pitchFamily="34" charset="0"/>
                <a:ea typeface="Caveat"/>
                <a:cs typeface="Calibri" panose="020F0502020204030204" pitchFamily="34" charset="0"/>
                <a:sym typeface="Caveat"/>
              </a:rPr>
            </a:br>
            <a:r>
              <a:rPr lang="en-US" sz="1800" dirty="0">
                <a:latin typeface="Calibri" panose="020F0502020204030204" pitchFamily="34" charset="0"/>
                <a:ea typeface="Caveat"/>
                <a:cs typeface="Calibri" panose="020F0502020204030204" pitchFamily="34" charset="0"/>
                <a:sym typeface="Caveat"/>
              </a:rPr>
              <a:t>to access prior knowledge</a:t>
            </a:r>
            <a:endParaRPr sz="1800" dirty="0">
              <a:latin typeface="Calibri" panose="020F0502020204030204" pitchFamily="34" charset="0"/>
              <a:ea typeface="Caveat"/>
              <a:cs typeface="Calibri" panose="020F0502020204030204" pitchFamily="34" charset="0"/>
              <a:sym typeface="Caveat"/>
            </a:endParaRPr>
          </a:p>
          <a:p>
            <a:pPr marL="0" lvl="0" indent="0" algn="ctr" rtl="0">
              <a:spcBef>
                <a:spcPts val="0"/>
              </a:spcBef>
              <a:spcAft>
                <a:spcPts val="0"/>
              </a:spcAft>
              <a:buNone/>
            </a:pPr>
            <a:endParaRPr sz="1800" dirty="0">
              <a:latin typeface="Caveat"/>
              <a:ea typeface="Caveat"/>
              <a:cs typeface="Caveat"/>
              <a:sym typeface="Caveat"/>
            </a:endParaRPr>
          </a:p>
        </p:txBody>
      </p:sp>
      <p:sp>
        <p:nvSpPr>
          <p:cNvPr id="125" name="Google Shape;125;p16"/>
          <p:cNvSpPr/>
          <p:nvPr/>
        </p:nvSpPr>
        <p:spPr>
          <a:xfrm>
            <a:off x="7279366" y="1343933"/>
            <a:ext cx="1500900" cy="715800"/>
          </a:xfrm>
          <a:prstGeom prst="roundRect">
            <a:avLst>
              <a:gd name="adj" fmla="val 16667"/>
            </a:avLst>
          </a:prstGeom>
          <a:solidFill>
            <a:srgbClr val="FFFFFF"/>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5E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1206</Words>
  <Application>Microsoft Macintosh PowerPoint</Application>
  <PresentationFormat>Widescreen</PresentationFormat>
  <Paragraphs>104</Paragraphs>
  <Slides>16</Slides>
  <Notes>16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Noto Sans Symbols</vt:lpstr>
      <vt:lpstr>Arial</vt:lpstr>
      <vt:lpstr>Lato</vt:lpstr>
      <vt:lpstr>Constantia</vt:lpstr>
      <vt:lpstr>Caveat</vt:lpstr>
      <vt:lpstr>Amatic SC</vt:lpstr>
      <vt:lpstr>Raleway</vt:lpstr>
      <vt:lpstr>Georgia</vt:lpstr>
      <vt:lpstr>5E theme</vt:lpstr>
      <vt:lpstr>PowerPoint Presentation</vt:lpstr>
      <vt:lpstr>LEARN 5E INSTRUCTIONAL STRATEGIES</vt:lpstr>
      <vt:lpstr>The 5E Lesson Model</vt:lpstr>
      <vt:lpstr>5E Instructional Model</vt:lpstr>
      <vt:lpstr>Today We Will . . .</vt:lpstr>
      <vt:lpstr>Sticky Bars</vt:lpstr>
      <vt:lpstr>5E Grouping and Task</vt:lpstr>
      <vt:lpstr>PowerPoint Presentation</vt:lpstr>
      <vt:lpstr>Instructional Strategies Quest</vt:lpstr>
      <vt:lpstr>We Think</vt:lpstr>
      <vt:lpstr>Card Sort</vt:lpstr>
      <vt:lpstr>I Think</vt:lpstr>
      <vt:lpstr>I Notice, I Wonder</vt:lpstr>
      <vt:lpstr>Follow-Up Reflection</vt:lpstr>
      <vt:lpstr>SCORE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Hawkins, Lindsay M.</cp:lastModifiedBy>
  <cp:revision>14</cp:revision>
  <dcterms:modified xsi:type="dcterms:W3CDTF">2020-03-12T17:42:09Z</dcterms:modified>
</cp:coreProperties>
</file>