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Constantia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nstantia-regular.fntdata"/><Relationship Id="rId14" Type="http://schemas.openxmlformats.org/officeDocument/2006/relationships/slide" Target="slides/slide9.xml"/><Relationship Id="rId17" Type="http://schemas.openxmlformats.org/officeDocument/2006/relationships/font" Target="fonts/Constantia-italic.fntdata"/><Relationship Id="rId16" Type="http://schemas.openxmlformats.org/officeDocument/2006/relationships/font" Target="fonts/Constanti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Constantia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4acfc74b1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4acfc74b1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4acfc74b1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4acfc74b1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4acfc74b1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4acfc74b1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4acfc74b1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4acfc74b1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4acfc74b1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4acfc74b1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4acfc74b1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4acfc74b1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4acfc74b1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4acfc74b1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4acfc74b1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4acfc74b1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Blank">
  <p:cSld name="2_Blank"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3575050" y="1428750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●"/>
              <a:defRPr sz="195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 sz="1800"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 sz="150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0" name="Google Shape;5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slide">
  <p:cSld name="Logo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blue">
  <p:cSld name="Title and body blu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55" name="Google Shape;5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red">
  <p:cSld name="Title and body red">
    <p:bg>
      <p:bgPr>
        <a:solidFill>
          <a:schemeClr val="lt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yellow">
  <p:cSld name="Title and body yellow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63" name="Google Shape;6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subTitle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34288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3pPr>
            <a:lvl4pPr indent="-302894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21" name="Google Shape;2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ColTx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b="0" sz="360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 sz="1800"/>
            </a:lvl2pPr>
            <a:lvl3pPr indent="-295275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●"/>
              <a:defRPr sz="1500"/>
            </a:lvl3pPr>
            <a:lvl4pPr indent="-284289" lvl="3" marL="1828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4648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 sz="1800"/>
            </a:lvl2pPr>
            <a:lvl3pPr indent="-295275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●"/>
              <a:defRPr sz="1500"/>
            </a:lvl3pPr>
            <a:lvl4pPr indent="-284289" lvl="3" marL="1828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" type="body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457200" y="1885950"/>
            <a:ext cx="40401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4" type="body"/>
          </p:nvPr>
        </p:nvSpPr>
        <p:spPr>
          <a:xfrm>
            <a:off x="4645027" y="1885950"/>
            <a:ext cx="40419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8" name="Google Shape;3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457200" y="528066"/>
            <a:ext cx="83058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sz="3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1" name="Google Shape;4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>
  <p:cSld name="1_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b="0" i="0" sz="13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b="0" i="0" sz="10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/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ISTE Standards</a:t>
            </a:r>
            <a:endParaRPr/>
          </a:p>
        </p:txBody>
      </p:sp>
      <p:sp>
        <p:nvSpPr>
          <p:cNvPr id="73" name="Google Shape;73;p18"/>
          <p:cNvSpPr txBox="1"/>
          <p:nvPr>
            <p:ph idx="1" type="subTitle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</p:spPr>
        <p:txBody>
          <a:bodyPr anchorCtr="0" anchor="t" bIns="45700" lIns="0" spcFirstLastPara="1" rIns="1827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Learner</a:t>
            </a:r>
            <a:endParaRPr/>
          </a:p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457200" y="1385485"/>
            <a:ext cx="8229600" cy="3291900"/>
          </a:xfrm>
          <a:prstGeom prst="rect">
            <a:avLst/>
          </a:prstGeom>
          <a:noFill/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Educators continually improve their practice by learning from and with others, and by exploring proven and promising practices that leverage technology to improve student learning.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Educators: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Set professional learning goals to explore and apply pedagogical approaches made </a:t>
            </a:r>
            <a:r>
              <a:rPr lang="en" sz="1400">
                <a:solidFill>
                  <a:srgbClr val="000000"/>
                </a:solidFill>
              </a:rPr>
              <a:t>possible</a:t>
            </a:r>
            <a:r>
              <a:rPr lang="en" sz="1400">
                <a:solidFill>
                  <a:srgbClr val="000000"/>
                </a:solidFill>
              </a:rPr>
              <a:t> by technology, and reflect on their effectiveness.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Pursue professional interests by creating and actively participating in local and global learning networks.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Stay current with trends that support improved student learning outcomes, including findings from the learning sciences.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Leader</a:t>
            </a:r>
            <a:endParaRPr/>
          </a:p>
        </p:txBody>
      </p:sp>
      <p:sp>
        <p:nvSpPr>
          <p:cNvPr id="85" name="Google Shape;85;p20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 seek out opportunities for leadership to support student empowerment and success, and to improve teaching and learning.</a:t>
            </a:r>
            <a:endParaRPr sz="1400"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Educators:</a:t>
            </a:r>
            <a:endParaRPr sz="1400"/>
          </a:p>
          <a:p>
            <a:pPr indent="-317500" lvl="0" marL="457200" rtl="0" algn="l">
              <a:spcBef>
                <a:spcPts val="52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Shape, advance, and accelerate a shared vision for empowered learning with technology by engaging with education stakeholders.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Advocate for equitable access to educational technology, digital content, and learning opportunities to meet the diverse needs of all students.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Model for colleagues the identification exploration, evaluation, curation, and adoption of new digital resources and tools for learning.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Citizen</a:t>
            </a:r>
            <a:endParaRPr/>
          </a:p>
        </p:txBody>
      </p:sp>
      <p:sp>
        <p:nvSpPr>
          <p:cNvPr id="91" name="Google Shape;91;p21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 inspire students to </a:t>
            </a:r>
            <a:r>
              <a:rPr lang="en" sz="1400"/>
              <a:t>positively</a:t>
            </a:r>
            <a:r>
              <a:rPr lang="en" sz="1400"/>
              <a:t> contribute to and responsibly participate in the digital world. </a:t>
            </a:r>
            <a:endParaRPr sz="1400"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Educators:</a:t>
            </a:r>
            <a:endParaRPr sz="1400"/>
          </a:p>
          <a:p>
            <a:pPr indent="-317500" lvl="0" marL="457200" rtl="0" algn="l">
              <a:spcBef>
                <a:spcPts val="52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Create experiences for learners to make positive, socially responsible contributions and exhibit empathetic behavior online that builds relationships and community. 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Establish a learning culture that promotes curiosity and critical examination of online resources, and fosters digital literacy and media fluency.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Mentor students in safe, legal, and ethical practices with digital tools and the </a:t>
            </a:r>
            <a:r>
              <a:rPr lang="en" sz="1400"/>
              <a:t>protection</a:t>
            </a:r>
            <a:r>
              <a:rPr lang="en" sz="1400"/>
              <a:t> of intellectual property.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Model and promote management of personal data and digital identity, and protect student data privacy.</a:t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2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Collaborator</a:t>
            </a:r>
            <a:endParaRPr/>
          </a:p>
        </p:txBody>
      </p:sp>
      <p:sp>
        <p:nvSpPr>
          <p:cNvPr id="97" name="Google Shape;97;p22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 dedicate time to collaborate with both </a:t>
            </a:r>
            <a:r>
              <a:rPr lang="en" sz="1400"/>
              <a:t>colleagues</a:t>
            </a:r>
            <a:r>
              <a:rPr lang="en" sz="1400"/>
              <a:t> and students to improve practice, discover and share resources, and share ideas to solve problems. </a:t>
            </a:r>
            <a:endParaRPr sz="1400"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Educators:</a:t>
            </a:r>
            <a:endParaRPr sz="1400"/>
          </a:p>
          <a:p>
            <a:pPr indent="-317500" lvl="0" marL="457200" rtl="0" algn="l">
              <a:spcBef>
                <a:spcPts val="52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Dedicate planning time to collaborate with </a:t>
            </a:r>
            <a:r>
              <a:rPr lang="en" sz="1400"/>
              <a:t>colleagues</a:t>
            </a:r>
            <a:r>
              <a:rPr lang="en" sz="1400"/>
              <a:t> to create authentic learning experiences that </a:t>
            </a:r>
            <a:r>
              <a:rPr lang="en" sz="1400"/>
              <a:t>leverage</a:t>
            </a:r>
            <a:r>
              <a:rPr lang="en" sz="1400"/>
              <a:t> technology.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Collaborate and co-learn with students to discover and use new digital resources, and diagnose and troubleshoot technology issues.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Use collaborative tools to </a:t>
            </a:r>
            <a:r>
              <a:rPr lang="en" sz="1400"/>
              <a:t>expand</a:t>
            </a:r>
            <a:r>
              <a:rPr lang="en" sz="1400"/>
              <a:t> students’ authentic, real-world learning experiences by engaging virtually with experts, teams, and students, locally and globally.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Demonstrate</a:t>
            </a:r>
            <a:r>
              <a:rPr lang="en" sz="1400"/>
              <a:t> cultural competency when communicating with students, parents, and </a:t>
            </a:r>
            <a:r>
              <a:rPr lang="en" sz="1400"/>
              <a:t>colleagues,</a:t>
            </a:r>
            <a:r>
              <a:rPr lang="en" sz="1400"/>
              <a:t> and interact with them as co-collaborators in student learning.</a:t>
            </a:r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Designer</a:t>
            </a:r>
            <a:endParaRPr/>
          </a:p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 design authentic, learner-driven activities and environments that recognize and </a:t>
            </a:r>
            <a:r>
              <a:rPr lang="en" sz="1400"/>
              <a:t>accommodate</a:t>
            </a:r>
            <a:r>
              <a:rPr lang="en" sz="1400"/>
              <a:t> learner variability. </a:t>
            </a:r>
            <a:endParaRPr sz="1400"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Educators:</a:t>
            </a:r>
            <a:endParaRPr sz="1400"/>
          </a:p>
          <a:p>
            <a:pPr indent="-317500" lvl="0" marL="457200" rtl="0" algn="l">
              <a:spcBef>
                <a:spcPts val="52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Use technology to create, adapt, and personalize learning experiences that foster independent learning and </a:t>
            </a:r>
            <a:r>
              <a:rPr lang="en" sz="1400"/>
              <a:t>accommodate</a:t>
            </a:r>
            <a:r>
              <a:rPr lang="en" sz="1400"/>
              <a:t> learner differences and needs.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Design authentic learning activities that align with content area standards, and use digital tools and resources to maximize active, deep learning.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Explore</a:t>
            </a:r>
            <a:r>
              <a:rPr lang="en" sz="1400"/>
              <a:t> and apply instructional </a:t>
            </a:r>
            <a:r>
              <a:rPr lang="en" sz="1400"/>
              <a:t>design</a:t>
            </a:r>
            <a:r>
              <a:rPr lang="en" sz="1400"/>
              <a:t> principles to create innovative digital learning environments that engage and support learning. </a:t>
            </a:r>
            <a:endParaRPr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4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Facilitator</a:t>
            </a:r>
            <a:endParaRPr/>
          </a:p>
        </p:txBody>
      </p:sp>
      <p:sp>
        <p:nvSpPr>
          <p:cNvPr id="109" name="Google Shape;109;p24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 facilitate learning with </a:t>
            </a:r>
            <a:r>
              <a:rPr lang="en" sz="1400"/>
              <a:t>technology</a:t>
            </a:r>
            <a:r>
              <a:rPr lang="en" sz="1400"/>
              <a:t> to support student achievement of the ISTE Standards for Students. </a:t>
            </a:r>
            <a:endParaRPr sz="1400"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Educators:</a:t>
            </a:r>
            <a:endParaRPr sz="1400"/>
          </a:p>
          <a:p>
            <a:pPr indent="-317500" lvl="0" marL="457200" rtl="0" algn="l">
              <a:spcBef>
                <a:spcPts val="52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Foster a culture where students take ownership of their learning goals and outcomes in both </a:t>
            </a:r>
            <a:r>
              <a:rPr lang="en" sz="1400"/>
              <a:t>independent and group settings.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Manage the use of technology and student learning strategies in digital platforms, virtual environments, hands-on makerspaces, or in the field. </a:t>
            </a:r>
            <a:r>
              <a:rPr lang="en" sz="1400"/>
              <a:t> 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Create learning opportunities that challenge students to use a design process and computational thinking to innovate and solve problems.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Model and </a:t>
            </a:r>
            <a:r>
              <a:rPr lang="en" sz="1400"/>
              <a:t>nurture</a:t>
            </a:r>
            <a:r>
              <a:rPr lang="en" sz="1400"/>
              <a:t> creativity and creative expressions to communicate ideas, knowledge, or connections. </a:t>
            </a: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Analyst</a:t>
            </a:r>
            <a:endParaRPr/>
          </a:p>
        </p:txBody>
      </p:sp>
      <p:sp>
        <p:nvSpPr>
          <p:cNvPr id="115" name="Google Shape;115;p25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 understand and use data to drive their instruction and to support students in achieving their learning goals. </a:t>
            </a:r>
            <a:endParaRPr sz="1400"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 sz="1400"/>
              <a:t>Educators:</a:t>
            </a:r>
            <a:endParaRPr sz="1400"/>
          </a:p>
          <a:p>
            <a:pPr indent="-317500" lvl="0" marL="457200" rtl="0" algn="l">
              <a:spcBef>
                <a:spcPts val="52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Provide alternative ways for students to demonstrate competency and reflect on their learning using technology.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Use technology to design and implement a variety of formative and </a:t>
            </a:r>
            <a:r>
              <a:rPr lang="en" sz="1400"/>
              <a:t>summative</a:t>
            </a:r>
            <a:r>
              <a:rPr lang="en" sz="1400"/>
              <a:t> assessments that accommodate learner needs, provide </a:t>
            </a:r>
            <a:r>
              <a:rPr lang="en" sz="1400"/>
              <a:t>timely</a:t>
            </a:r>
            <a:r>
              <a:rPr lang="en" sz="1400"/>
              <a:t> feedback to students, and inform instruction.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Use assessment data to guide progress and communicate with students, parents, and education stakeholders to build students’ self-direction.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