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296"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presentation/d/1ihPqPlVaXfChVayOfdy3rhy11idGEnR7AOe5h84Pyjk/cop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witter.com/CCCHSLibrary/status/1252590169233985546?s=2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reesvg.org/offline-tv-screen-vector-imag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86e183e2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86e183e2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f4fcb3a6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f4fcb3a6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sz="1400">
                <a:solidFill>
                  <a:schemeClr val="dk1"/>
                </a:solidFill>
                <a:latin typeface="Calibri"/>
                <a:ea typeface="Calibri"/>
                <a:cs typeface="Calibri"/>
                <a:sym typeface="Calibri"/>
              </a:rPr>
              <a:t>Remind participants to add words and images on the left for the educator and the right for the student.</a:t>
            </a:r>
            <a:endParaRPr sz="1400">
              <a:solidFill>
                <a:schemeClr val="dk1"/>
              </a:solidFill>
              <a:latin typeface="Calibri"/>
              <a:ea typeface="Calibri"/>
              <a:cs typeface="Calibri"/>
              <a:sym typeface="Calibri"/>
            </a:endParaRPr>
          </a:p>
          <a:p>
            <a:pPr marL="0" lvl="0" indent="0" algn="l" rtl="0">
              <a:spcBef>
                <a:spcPts val="520"/>
              </a:spcBef>
              <a:spcAft>
                <a:spcPts val="0"/>
              </a:spcAft>
              <a:buNone/>
            </a:pPr>
            <a:r>
              <a:rPr lang="en" sz="1400">
                <a:solidFill>
                  <a:schemeClr val="dk1"/>
                </a:solidFill>
                <a:latin typeface="Calibri"/>
                <a:ea typeface="Calibri"/>
                <a:cs typeface="Calibri"/>
                <a:sym typeface="Calibri"/>
              </a:rPr>
              <a:t>After 45 seconds, have participants pass their paper to their right.</a:t>
            </a:r>
            <a:endParaRPr sz="14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26c780ca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26c780c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 sz="1400">
                <a:solidFill>
                  <a:schemeClr val="dk1"/>
                </a:solidFill>
                <a:latin typeface="Calibri"/>
                <a:ea typeface="Calibri"/>
                <a:cs typeface="Calibri"/>
                <a:sym typeface="Calibri"/>
              </a:rPr>
              <a:t>Click the </a:t>
            </a:r>
            <a:r>
              <a:rPr lang="en" sz="1400" u="sng">
                <a:solidFill>
                  <a:schemeClr val="hlink"/>
                </a:solidFill>
                <a:latin typeface="Calibri"/>
                <a:ea typeface="Calibri"/>
                <a:cs typeface="Calibri"/>
                <a:sym typeface="Calibri"/>
                <a:hlinkClick r:id="rId3"/>
              </a:rPr>
              <a:t>link</a:t>
            </a:r>
            <a:r>
              <a:rPr lang="en" sz="1400">
                <a:solidFill>
                  <a:schemeClr val="dk1"/>
                </a:solidFill>
                <a:latin typeface="Calibri"/>
                <a:ea typeface="Calibri"/>
                <a:cs typeface="Calibri"/>
                <a:sym typeface="Calibri"/>
              </a:rPr>
              <a:t> to access the ISTE Standards for Educators. This will force a copy to your Google Drive. </a:t>
            </a:r>
            <a:endParaRPr sz="1400">
              <a:solidFill>
                <a:schemeClr val="dk1"/>
              </a:solidFill>
              <a:latin typeface="Calibri"/>
              <a:ea typeface="Calibri"/>
              <a:cs typeface="Calibri"/>
              <a:sym typeface="Calibri"/>
            </a:endParaRPr>
          </a:p>
          <a:p>
            <a:pPr marL="0" lvl="0" indent="0" algn="l" rtl="0">
              <a:spcBef>
                <a:spcPts val="520"/>
              </a:spcBef>
              <a:spcAft>
                <a:spcPts val="0"/>
              </a:spcAft>
              <a:buNone/>
            </a:pPr>
            <a:r>
              <a:rPr lang="en" sz="1400">
                <a:solidFill>
                  <a:schemeClr val="dk1"/>
                </a:solidFill>
                <a:latin typeface="Calibri"/>
                <a:ea typeface="Calibri"/>
                <a:cs typeface="Calibri"/>
                <a:sym typeface="Calibri"/>
              </a:rPr>
              <a:t>Select one ISTE standard or the one provided to you. </a:t>
            </a:r>
            <a:r>
              <a:rPr lang="en" sz="1400" u="sng">
                <a:solidFill>
                  <a:schemeClr val="hlink"/>
                </a:solidFill>
                <a:latin typeface="Calibri"/>
                <a:ea typeface="Calibri"/>
                <a:cs typeface="Calibri"/>
                <a:sym typeface="Calibri"/>
                <a:hlinkClick r:id="rId4"/>
              </a:rPr>
              <a:t>Here</a:t>
            </a:r>
            <a:r>
              <a:rPr lang="en" sz="1400">
                <a:solidFill>
                  <a:schemeClr val="dk1"/>
                </a:solidFill>
                <a:latin typeface="Calibri"/>
                <a:ea typeface="Calibri"/>
                <a:cs typeface="Calibri"/>
                <a:sym typeface="Calibri"/>
              </a:rPr>
              <a:t> is an example of Blackout Poetry. As you read through your ISTE standard, blackout any unimportant words, thus leaving only words important to that standard.</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f4fcb3a6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f4fcb3a6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youtu.be</a:t>
            </a:r>
            <a:r>
              <a:rPr lang="en-US" dirty="0"/>
              <a:t>/bQ68QXpI1cQ?si=v0rQ280jj-sLTiEQ&amp;t=16</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f4fcb3a6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f4fcb3a6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youtu.be</a:t>
            </a:r>
            <a:r>
              <a:rPr lang="en-US" dirty="0"/>
              <a:t>/4ETZlfuoHtc</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f4fcb3a60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f4fcb3a6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https://freesvg.org/offline-tv-screen-vector-image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4fcb3a60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f4fcb3a6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26c780ca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26c780ca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26c780ca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26c780ca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6c780ca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26c780ca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f4fcb3a60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f4fcb3a6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6fe8586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6fe858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2d84429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2d84429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26c780ca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26c780ca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sz="1400">
                <a:solidFill>
                  <a:schemeClr val="dk1"/>
                </a:solidFill>
                <a:latin typeface="Calibri"/>
                <a:ea typeface="Calibri"/>
                <a:cs typeface="Calibri"/>
                <a:sym typeface="Calibri"/>
              </a:rPr>
              <a:t>Use this template to create an exquisite educator and student. Be sure to note what they look like, sound like, etc. Feel free to add words, objects, shapes to the image to show your exquisite educator/student.</a:t>
            </a:r>
            <a:endParaRPr sz="1400">
              <a:solidFill>
                <a:schemeClr val="dk1"/>
              </a:solidFill>
              <a:latin typeface="Calibri"/>
              <a:ea typeface="Calibri"/>
              <a:cs typeface="Calibri"/>
              <a:sym typeface="Calibri"/>
            </a:endParaRPr>
          </a:p>
          <a:p>
            <a:pPr marL="0" lvl="0" indent="0" algn="l" rtl="0">
              <a:spcBef>
                <a:spcPts val="520"/>
              </a:spcBef>
              <a:spcAft>
                <a:spcPts val="0"/>
              </a:spcAft>
              <a:buNone/>
            </a:pPr>
            <a:endParaRPr sz="1400">
              <a:solidFill>
                <a:schemeClr val="dk1"/>
              </a:solidFill>
              <a:latin typeface="Calibri"/>
              <a:ea typeface="Calibri"/>
              <a:cs typeface="Calibri"/>
              <a:sym typeface="Calibri"/>
            </a:endParaRPr>
          </a:p>
          <a:p>
            <a:pPr marL="0" lvl="0" indent="0" algn="l" rtl="0">
              <a:spcBef>
                <a:spcPts val="520"/>
              </a:spcBef>
              <a:spcAft>
                <a:spcPts val="0"/>
              </a:spcAft>
              <a:buNone/>
            </a:pPr>
            <a:r>
              <a:rPr lang="en" sz="1400">
                <a:solidFill>
                  <a:schemeClr val="dk1"/>
                </a:solidFill>
                <a:latin typeface="Calibri"/>
                <a:ea typeface="Calibri"/>
                <a:cs typeface="Calibri"/>
                <a:sym typeface="Calibri"/>
              </a:rPr>
              <a:t>The above link should force a copy so every participant has their own to work on. </a:t>
            </a:r>
            <a:endParaRPr sz="14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f4fcb3a6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f4fcb3a6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sz="1400">
                <a:solidFill>
                  <a:schemeClr val="dk1"/>
                </a:solidFill>
                <a:latin typeface="Calibri"/>
                <a:ea typeface="Calibri"/>
                <a:cs typeface="Calibri"/>
                <a:sym typeface="Calibri"/>
              </a:rPr>
              <a:t>Use this template to create an exquisite educator and student. Be sure to note what they look like, sound like, etc. Feel free to add words, objects, shapes to the image to show your exquisite educator/student.</a:t>
            </a:r>
            <a:endParaRPr sz="14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f4fcb3a6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f4fcb3a6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sz="1400">
                <a:solidFill>
                  <a:schemeClr val="dk1"/>
                </a:solidFill>
                <a:latin typeface="Calibri"/>
                <a:ea typeface="Calibri"/>
                <a:cs typeface="Calibri"/>
                <a:sym typeface="Calibri"/>
              </a:rPr>
              <a:t>Remind participants to add words and images on the left for the educator and the right for the student.</a:t>
            </a:r>
            <a:endParaRPr sz="1400">
              <a:solidFill>
                <a:schemeClr val="dk1"/>
              </a:solidFill>
              <a:latin typeface="Calibri"/>
              <a:ea typeface="Calibri"/>
              <a:cs typeface="Calibri"/>
              <a:sym typeface="Calibri"/>
            </a:endParaRPr>
          </a:p>
          <a:p>
            <a:pPr marL="0" lvl="0" indent="0" algn="l" rtl="0">
              <a:spcBef>
                <a:spcPts val="520"/>
              </a:spcBef>
              <a:spcAft>
                <a:spcPts val="0"/>
              </a:spcAft>
              <a:buNone/>
            </a:pPr>
            <a:r>
              <a:rPr lang="en" sz="1400">
                <a:solidFill>
                  <a:schemeClr val="dk1"/>
                </a:solidFill>
                <a:latin typeface="Calibri"/>
                <a:ea typeface="Calibri"/>
                <a:cs typeface="Calibri"/>
                <a:sym typeface="Calibri"/>
              </a:rPr>
              <a:t>After 45 seconds, have participants pass their paper to their right.</a:t>
            </a:r>
            <a:endParaRPr sz="14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f4fcb3a6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f4fcb3a6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sz="1400">
                <a:solidFill>
                  <a:schemeClr val="dk1"/>
                </a:solidFill>
                <a:latin typeface="Calibri"/>
                <a:ea typeface="Calibri"/>
                <a:cs typeface="Calibri"/>
                <a:sym typeface="Calibri"/>
              </a:rPr>
              <a:t>Remind participants to add words and images on the left for the educator and the right for the student.</a:t>
            </a:r>
            <a:endParaRPr sz="1400">
              <a:solidFill>
                <a:schemeClr val="dk1"/>
              </a:solidFill>
              <a:latin typeface="Calibri"/>
              <a:ea typeface="Calibri"/>
              <a:cs typeface="Calibri"/>
              <a:sym typeface="Calibri"/>
            </a:endParaRPr>
          </a:p>
          <a:p>
            <a:pPr marL="0" lvl="0" indent="0" algn="l" rtl="0">
              <a:spcBef>
                <a:spcPts val="520"/>
              </a:spcBef>
              <a:spcAft>
                <a:spcPts val="0"/>
              </a:spcAft>
              <a:buNone/>
            </a:pPr>
            <a:r>
              <a:rPr lang="en" sz="1400">
                <a:solidFill>
                  <a:schemeClr val="dk1"/>
                </a:solidFill>
                <a:latin typeface="Calibri"/>
                <a:ea typeface="Calibri"/>
                <a:cs typeface="Calibri"/>
                <a:sym typeface="Calibri"/>
              </a:rPr>
              <a:t>After 45 seconds, have participants pass their paper to their right.</a:t>
            </a:r>
            <a:endParaRPr sz="14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f4fcb3a6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f4fcb3a6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 sz="1400">
                <a:solidFill>
                  <a:schemeClr val="dk1"/>
                </a:solidFill>
                <a:latin typeface="Calibri"/>
                <a:ea typeface="Calibri"/>
                <a:cs typeface="Calibri"/>
                <a:sym typeface="Calibri"/>
              </a:rPr>
              <a:t>Remind participants to add words and images on the left for the educator and the right for the student.</a:t>
            </a:r>
            <a:endParaRPr sz="1400">
              <a:solidFill>
                <a:schemeClr val="dk1"/>
              </a:solidFill>
              <a:latin typeface="Calibri"/>
              <a:ea typeface="Calibri"/>
              <a:cs typeface="Calibri"/>
              <a:sym typeface="Calibri"/>
            </a:endParaRPr>
          </a:p>
          <a:p>
            <a:pPr marL="0" lvl="0" indent="0" algn="l" rtl="0">
              <a:spcBef>
                <a:spcPts val="520"/>
              </a:spcBef>
              <a:spcAft>
                <a:spcPts val="0"/>
              </a:spcAft>
              <a:buNone/>
            </a:pPr>
            <a:r>
              <a:rPr lang="en" sz="1400">
                <a:solidFill>
                  <a:schemeClr val="dk1"/>
                </a:solidFill>
                <a:latin typeface="Calibri"/>
                <a:ea typeface="Calibri"/>
                <a:cs typeface="Calibri"/>
                <a:sym typeface="Calibri"/>
              </a:rPr>
              <a:t>After 45 seconds, have participants pass their paper to their right.</a:t>
            </a:r>
            <a:endParaRPr sz="14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presentation/u/1/d/1ihPqPlVaXfChVayOfdy3rhy11idGEnR7AOe5h84Pyjk/copy"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Q68QXpI1cQ?si=v0rQ280jj-sLTiEQ&amp;t=1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4ETZlfuoHt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rawings/d/1oWZIX_Cs3fW_aK8PwN_C7gs_GqSVA9skDsAhO2rQLaY/cop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7"/>
          <p:cNvPicPr preferRelativeResize="0"/>
          <p:nvPr/>
        </p:nvPicPr>
        <p:blipFill>
          <a:blip r:embed="rId3">
            <a:alphaModFix/>
          </a:blip>
          <a:stretch>
            <a:fillRect/>
          </a:stretch>
        </p:blipFill>
        <p:spPr>
          <a:xfrm>
            <a:off x="4776550" y="64174"/>
            <a:ext cx="3244677" cy="5015148"/>
          </a:xfrm>
          <a:prstGeom prst="rect">
            <a:avLst/>
          </a:prstGeom>
          <a:noFill/>
          <a:ln>
            <a:noFill/>
          </a:ln>
        </p:spPr>
      </p:pic>
      <p:sp>
        <p:nvSpPr>
          <p:cNvPr id="133" name="Google Shape;133;p27"/>
          <p:cNvSpPr txBox="1">
            <a:spLocks noGrp="1"/>
          </p:cNvSpPr>
          <p:nvPr>
            <p:ph type="body" idx="1"/>
          </p:nvPr>
        </p:nvSpPr>
        <p:spPr>
          <a:xfrm>
            <a:off x="457200" y="1451600"/>
            <a:ext cx="4038600" cy="3291900"/>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
              <a:t>Think about the “Exquisite” Educator and the “Exquisite” Student.</a:t>
            </a:r>
            <a:endParaRPr/>
          </a:p>
          <a:p>
            <a:pPr marL="457200" lvl="0" indent="-393700" algn="l" rtl="0">
              <a:spcBef>
                <a:spcPts val="520"/>
              </a:spcBef>
              <a:spcAft>
                <a:spcPts val="0"/>
              </a:spcAft>
              <a:buSzPts val="2600"/>
              <a:buChar char="•"/>
            </a:pPr>
            <a:r>
              <a:rPr lang="en"/>
              <a:t>Where are they going instructionally?</a:t>
            </a:r>
            <a:endParaRPr/>
          </a:p>
          <a:p>
            <a:pPr marL="457200" lvl="0" indent="-393700" algn="l" rtl="0">
              <a:spcBef>
                <a:spcPts val="0"/>
              </a:spcBef>
              <a:spcAft>
                <a:spcPts val="0"/>
              </a:spcAft>
              <a:buSzPts val="2600"/>
              <a:buChar char="•"/>
            </a:pPr>
            <a:r>
              <a:rPr lang="en"/>
              <a:t>Add words and images in the “feet” section.</a:t>
            </a:r>
            <a:endParaRPr/>
          </a:p>
        </p:txBody>
      </p:sp>
      <p:sp>
        <p:nvSpPr>
          <p:cNvPr id="134" name="Google Shape;134;p27"/>
          <p:cNvSpPr txBox="1">
            <a:spLocks noGrp="1"/>
          </p:cNvSpPr>
          <p:nvPr>
            <p:ph type="title"/>
          </p:nvPr>
        </p:nvSpPr>
        <p:spPr>
          <a:xfrm>
            <a:off x="457200" y="528075"/>
            <a:ext cx="4319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Where are they going?</a:t>
            </a:r>
            <a:endParaRPr/>
          </a:p>
        </p:txBody>
      </p:sp>
      <p:sp>
        <p:nvSpPr>
          <p:cNvPr id="135" name="Google Shape;135;p27"/>
          <p:cNvSpPr/>
          <p:nvPr/>
        </p:nvSpPr>
        <p:spPr>
          <a:xfrm>
            <a:off x="4852750" y="4100250"/>
            <a:ext cx="729300" cy="612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445025"/>
            <a:ext cx="8520600" cy="11355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ISTE Standards &amp; Blackout Poetry</a:t>
            </a:r>
            <a:endParaRPr/>
          </a:p>
        </p:txBody>
      </p:sp>
      <p:sp>
        <p:nvSpPr>
          <p:cNvPr id="141" name="Google Shape;141;p28"/>
          <p:cNvSpPr txBox="1">
            <a:spLocks noGrp="1"/>
          </p:cNvSpPr>
          <p:nvPr>
            <p:ph type="body" idx="1"/>
          </p:nvPr>
        </p:nvSpPr>
        <p:spPr>
          <a:xfrm>
            <a:off x="311700" y="1749775"/>
            <a:ext cx="5171700" cy="2819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400" u="sng">
                <a:solidFill>
                  <a:schemeClr val="hlink"/>
                </a:solidFill>
                <a:hlinkClick r:id="rId3"/>
              </a:rPr>
              <a:t>shorturl.at/cyLWX</a:t>
            </a:r>
            <a:endParaRPr sz="3400"/>
          </a:p>
          <a:p>
            <a:pPr marL="0" lvl="0" indent="0" algn="l" rtl="0">
              <a:spcBef>
                <a:spcPts val="520"/>
              </a:spcBef>
              <a:spcAft>
                <a:spcPts val="0"/>
              </a:spcAft>
              <a:buClr>
                <a:schemeClr val="dk1"/>
              </a:buClr>
              <a:buSzPts val="1100"/>
              <a:buFont typeface="Arial"/>
              <a:buNone/>
            </a:pPr>
            <a:br>
              <a:rPr lang="en"/>
            </a:br>
            <a:r>
              <a:rPr lang="en"/>
              <a:t>As you read through your ISTE standard, blackout any unimportant words, thus leaving only words important to that standard.</a:t>
            </a:r>
            <a:endParaRPr/>
          </a:p>
          <a:p>
            <a:pPr marL="0" lvl="0" indent="0" algn="l" rtl="0">
              <a:spcBef>
                <a:spcPts val="520"/>
              </a:spcBef>
              <a:spcAft>
                <a:spcPts val="0"/>
              </a:spcAft>
              <a:buNone/>
            </a:pPr>
            <a:endParaRPr/>
          </a:p>
        </p:txBody>
      </p:sp>
      <p:pic>
        <p:nvPicPr>
          <p:cNvPr id="142" name="Google Shape;142;p28"/>
          <p:cNvPicPr preferRelativeResize="0"/>
          <p:nvPr/>
        </p:nvPicPr>
        <p:blipFill>
          <a:blip r:embed="rId4">
            <a:alphaModFix/>
          </a:blip>
          <a:stretch>
            <a:fillRect/>
          </a:stretch>
        </p:blipFill>
        <p:spPr>
          <a:xfrm>
            <a:off x="5483400" y="1580525"/>
            <a:ext cx="2530622" cy="3258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descr="A person writing on a piece of paper&#10;&#10;AI-generated content may be incorrect.">
            <a:hlinkClick r:id="rId3"/>
            <a:extLst>
              <a:ext uri="{FF2B5EF4-FFF2-40B4-BE49-F238E27FC236}">
                <a16:creationId xmlns:a16="http://schemas.microsoft.com/office/drawing/2014/main" id="{E691FB20-8E26-6D06-6550-DFEB13759AB9}"/>
              </a:ext>
            </a:extLst>
          </p:cNvPr>
          <p:cNvPicPr>
            <a:picLocks noChangeAspect="1"/>
          </p:cNvPicPr>
          <p:nvPr/>
        </p:nvPicPr>
        <p:blipFill>
          <a:blip r:embed="rId4"/>
          <a:stretch>
            <a:fillRect/>
          </a:stretch>
        </p:blipFill>
        <p:spPr>
          <a:xfrm>
            <a:off x="964095" y="746807"/>
            <a:ext cx="7019014" cy="36498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0" descr="Credit for this idea goes to Ashley Bible over at Building Book Love. https://buildingbooklove.com/how-to-create-blackout-poem-using/&#10;&#10;Learn Google Slides keyboard shortcuts to help make awesome digital blackout poetry here: https://www.helloteacherlady.com/blog/digital-blackout-poetry-google-slides&#10;&#10;⬇ LET'S CONNECT ⬇ &#10;WEBSITE: http://www.helloteacherlady.com&#10;INSTAGRAM: http://www.instagram.com/helloteacher...&#10;TWITTER: http://www.twitter.com/shanateaches&#10;EMAIL: shana@helloteacherlady.com" title="How to Create Awesome Digital Blackout Poetry in Google Slid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1"/>
          <p:cNvPicPr preferRelativeResize="0"/>
          <p:nvPr/>
        </p:nvPicPr>
        <p:blipFill>
          <a:blip r:embed="rId3">
            <a:alphaModFix/>
          </a:blip>
          <a:stretch>
            <a:fillRect/>
          </a:stretch>
        </p:blipFill>
        <p:spPr>
          <a:xfrm>
            <a:off x="1125325" y="0"/>
            <a:ext cx="6893351" cy="5143500"/>
          </a:xfrm>
          <a:prstGeom prst="rect">
            <a:avLst/>
          </a:prstGeom>
          <a:noFill/>
          <a:ln>
            <a:noFill/>
          </a:ln>
        </p:spPr>
      </p:pic>
      <p:sp>
        <p:nvSpPr>
          <p:cNvPr id="158" name="Google Shape;158;p31"/>
          <p:cNvSpPr txBox="1"/>
          <p:nvPr/>
        </p:nvSpPr>
        <p:spPr>
          <a:xfrm>
            <a:off x="1153675" y="-661775"/>
            <a:ext cx="6893400" cy="514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400">
                <a:latin typeface="Calibri"/>
                <a:ea typeface="Calibri"/>
                <a:cs typeface="Calibri"/>
                <a:sym typeface="Calibri"/>
              </a:rPr>
              <a:t>We interrupt this PD for a very important service announcement</a:t>
            </a:r>
            <a:endParaRPr sz="6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457200" y="3756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Window Notes</a:t>
            </a:r>
            <a:endParaRPr/>
          </a:p>
        </p:txBody>
      </p:sp>
      <p:sp>
        <p:nvSpPr>
          <p:cNvPr id="164" name="Google Shape;164;p32"/>
          <p:cNvSpPr txBox="1">
            <a:spLocks noGrp="1"/>
          </p:cNvSpPr>
          <p:nvPr>
            <p:ph type="body" idx="1"/>
          </p:nvPr>
        </p:nvSpPr>
        <p:spPr>
          <a:xfrm>
            <a:off x="457200" y="1440064"/>
            <a:ext cx="4038600" cy="3326100"/>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
              <a:t>Looking back at your ISTE Standard:</a:t>
            </a:r>
            <a:endParaRPr/>
          </a:p>
          <a:p>
            <a:pPr marL="457200" lvl="0" indent="-381000" algn="l" rtl="0">
              <a:spcBef>
                <a:spcPts val="480"/>
              </a:spcBef>
              <a:spcAft>
                <a:spcPts val="0"/>
              </a:spcAft>
              <a:buSzPts val="2400"/>
              <a:buChar char="•"/>
            </a:pPr>
            <a:r>
              <a:rPr lang="en"/>
              <a:t>What is the standard?</a:t>
            </a:r>
            <a:endParaRPr/>
          </a:p>
          <a:p>
            <a:pPr marL="457200" lvl="0" indent="-381000" algn="l" rtl="0">
              <a:spcBef>
                <a:spcPts val="0"/>
              </a:spcBef>
              <a:spcAft>
                <a:spcPts val="0"/>
              </a:spcAft>
              <a:buSzPts val="2400"/>
              <a:buChar char="•"/>
            </a:pPr>
            <a:r>
              <a:rPr lang="en"/>
              <a:t>Who is impacted by the standard?</a:t>
            </a:r>
            <a:endParaRPr/>
          </a:p>
          <a:p>
            <a:pPr marL="457200" lvl="0" indent="-381000" algn="l" rtl="0">
              <a:spcBef>
                <a:spcPts val="0"/>
              </a:spcBef>
              <a:spcAft>
                <a:spcPts val="0"/>
              </a:spcAft>
              <a:buSzPts val="2400"/>
              <a:buChar char="•"/>
            </a:pPr>
            <a:r>
              <a:rPr lang="en"/>
              <a:t>Why is the standard important?</a:t>
            </a:r>
            <a:endParaRPr/>
          </a:p>
          <a:p>
            <a:pPr marL="457200" lvl="0" indent="-381000" algn="l" rtl="0">
              <a:spcBef>
                <a:spcPts val="0"/>
              </a:spcBef>
              <a:spcAft>
                <a:spcPts val="0"/>
              </a:spcAft>
              <a:buSzPts val="2400"/>
              <a:buChar char="•"/>
            </a:pPr>
            <a:r>
              <a:rPr lang="en"/>
              <a:t>How is this standard applied in the classroom of an exquisite educator?</a:t>
            </a:r>
            <a:endParaRPr/>
          </a:p>
        </p:txBody>
      </p:sp>
      <p:pic>
        <p:nvPicPr>
          <p:cNvPr id="165" name="Google Shape;165;p32"/>
          <p:cNvPicPr preferRelativeResize="0"/>
          <p:nvPr/>
        </p:nvPicPr>
        <p:blipFill>
          <a:blip r:embed="rId3">
            <a:alphaModFix/>
          </a:blip>
          <a:stretch>
            <a:fillRect/>
          </a:stretch>
        </p:blipFill>
        <p:spPr>
          <a:xfrm>
            <a:off x="5152950" y="1376504"/>
            <a:ext cx="2674042" cy="34532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ISTE PSA</a:t>
            </a:r>
            <a:endParaRPr/>
          </a:p>
        </p:txBody>
      </p:sp>
      <p:sp>
        <p:nvSpPr>
          <p:cNvPr id="171" name="Google Shape;171;p33"/>
          <p:cNvSpPr txBox="1">
            <a:spLocks noGrp="1"/>
          </p:cNvSpPr>
          <p:nvPr>
            <p:ph type="body" idx="1"/>
          </p:nvPr>
        </p:nvSpPr>
        <p:spPr>
          <a:xfrm>
            <a:off x="311700" y="1152475"/>
            <a:ext cx="4485000" cy="3416400"/>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
              <a:t>Create a short PSA which highlights the ISTE standards you selected and why they are important.</a:t>
            </a:r>
            <a:endParaRPr/>
          </a:p>
        </p:txBody>
      </p:sp>
      <p:pic>
        <p:nvPicPr>
          <p:cNvPr id="172" name="Google Shape;172;p33"/>
          <p:cNvPicPr preferRelativeResize="0"/>
          <p:nvPr/>
        </p:nvPicPr>
        <p:blipFill>
          <a:blip r:embed="rId3">
            <a:alphaModFix/>
          </a:blip>
          <a:stretch>
            <a:fillRect/>
          </a:stretch>
        </p:blipFill>
        <p:spPr>
          <a:xfrm>
            <a:off x="4796700" y="1454400"/>
            <a:ext cx="3769400" cy="281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457200" y="528066"/>
            <a:ext cx="83058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ISTE PSA &amp; Exquisite Educator</a:t>
            </a:r>
            <a:endParaRPr/>
          </a:p>
        </p:txBody>
      </p:sp>
      <p:pic>
        <p:nvPicPr>
          <p:cNvPr id="178" name="Google Shape;178;p34"/>
          <p:cNvPicPr preferRelativeResize="0"/>
          <p:nvPr/>
        </p:nvPicPr>
        <p:blipFill>
          <a:blip r:embed="rId3">
            <a:alphaModFix/>
          </a:blip>
          <a:stretch>
            <a:fillRect/>
          </a:stretch>
        </p:blipFill>
        <p:spPr>
          <a:xfrm>
            <a:off x="1528225" y="1836912"/>
            <a:ext cx="3043775" cy="2271125"/>
          </a:xfrm>
          <a:prstGeom prst="rect">
            <a:avLst/>
          </a:prstGeom>
          <a:noFill/>
          <a:ln>
            <a:noFill/>
          </a:ln>
        </p:spPr>
      </p:pic>
      <p:pic>
        <p:nvPicPr>
          <p:cNvPr id="179" name="Google Shape;179;p34"/>
          <p:cNvPicPr preferRelativeResize="0"/>
          <p:nvPr/>
        </p:nvPicPr>
        <p:blipFill>
          <a:blip r:embed="rId4">
            <a:alphaModFix/>
          </a:blip>
          <a:stretch>
            <a:fillRect/>
          </a:stretch>
        </p:blipFill>
        <p:spPr>
          <a:xfrm>
            <a:off x="5304900" y="1492325"/>
            <a:ext cx="1915225" cy="29603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311700" y="2164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3-2-1</a:t>
            </a:r>
            <a:endParaRPr/>
          </a:p>
        </p:txBody>
      </p:sp>
      <p:sp>
        <p:nvSpPr>
          <p:cNvPr id="185" name="Google Shape;185;p35"/>
          <p:cNvSpPr txBox="1">
            <a:spLocks noGrp="1"/>
          </p:cNvSpPr>
          <p:nvPr>
            <p:ph type="body" idx="1"/>
          </p:nvPr>
        </p:nvSpPr>
        <p:spPr>
          <a:xfrm>
            <a:off x="311700" y="1152475"/>
            <a:ext cx="4260300" cy="3416400"/>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
              <a:t>3- ISTE Standards you feel confident you are already implementing</a:t>
            </a:r>
            <a:endParaRPr/>
          </a:p>
          <a:p>
            <a:pPr marL="0" lvl="0" indent="0" algn="l" rtl="0">
              <a:spcBef>
                <a:spcPts val="520"/>
              </a:spcBef>
              <a:spcAft>
                <a:spcPts val="0"/>
              </a:spcAft>
              <a:buNone/>
            </a:pPr>
            <a:r>
              <a:rPr lang="en"/>
              <a:t>2- ISTE Standards you would like to address more frequently this year</a:t>
            </a:r>
            <a:endParaRPr/>
          </a:p>
          <a:p>
            <a:pPr marL="0" lvl="0" indent="0" algn="l" rtl="0">
              <a:spcBef>
                <a:spcPts val="520"/>
              </a:spcBef>
              <a:spcAft>
                <a:spcPts val="0"/>
              </a:spcAft>
              <a:buNone/>
            </a:pPr>
            <a:r>
              <a:rPr lang="en"/>
              <a:t>1- goal you have for your classroom this year which will help you improve in those areas</a:t>
            </a:r>
            <a:endParaRPr/>
          </a:p>
        </p:txBody>
      </p:sp>
      <p:pic>
        <p:nvPicPr>
          <p:cNvPr id="186" name="Google Shape;186;p35"/>
          <p:cNvPicPr preferRelativeResize="0"/>
          <p:nvPr/>
        </p:nvPicPr>
        <p:blipFill>
          <a:blip r:embed="rId3">
            <a:alphaModFix/>
          </a:blip>
          <a:stretch>
            <a:fillRect/>
          </a:stretch>
        </p:blipFill>
        <p:spPr>
          <a:xfrm>
            <a:off x="5034950" y="950188"/>
            <a:ext cx="3000863" cy="382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Objectives</a:t>
            </a:r>
            <a:endParaRPr/>
          </a:p>
        </p:txBody>
      </p:sp>
      <p:sp>
        <p:nvSpPr>
          <p:cNvPr id="192" name="Google Shape;192;p3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lnSpc>
                <a:spcPct val="100000"/>
              </a:lnSpc>
              <a:spcBef>
                <a:spcPts val="520"/>
              </a:spcBef>
              <a:spcAft>
                <a:spcPts val="0"/>
              </a:spcAft>
              <a:buNone/>
            </a:pPr>
            <a:r>
              <a:rPr lang="en">
                <a:solidFill>
                  <a:schemeClr val="dk1"/>
                </a:solidFill>
                <a:latin typeface="Calibri"/>
                <a:ea typeface="Calibri"/>
                <a:cs typeface="Calibri"/>
                <a:sym typeface="Calibri"/>
              </a:rPr>
              <a:t>By the end of this ISTE Educator and Student professional development, cohort teachers will be able to:</a:t>
            </a:r>
            <a:endParaRPr>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
                <a:solidFill>
                  <a:schemeClr val="dk1"/>
                </a:solidFill>
                <a:latin typeface="Calibri"/>
                <a:ea typeface="Calibri"/>
                <a:cs typeface="Calibri"/>
                <a:sym typeface="Calibri"/>
              </a:rPr>
              <a:t>Explain the overall importance of the ISTE Standards</a:t>
            </a:r>
            <a:endParaRPr>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
                <a:solidFill>
                  <a:schemeClr val="dk1"/>
                </a:solidFill>
                <a:latin typeface="Calibri"/>
                <a:ea typeface="Calibri"/>
                <a:cs typeface="Calibri"/>
                <a:sym typeface="Calibri"/>
              </a:rPr>
              <a:t>Deconstruct each ISTE Standard</a:t>
            </a:r>
            <a:endParaRPr>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
                <a:solidFill>
                  <a:schemeClr val="dk1"/>
                </a:solidFill>
                <a:latin typeface="Calibri"/>
                <a:ea typeface="Calibri"/>
                <a:cs typeface="Calibri"/>
                <a:sym typeface="Calibri"/>
              </a:rPr>
              <a:t>Reflect on how the ISTE Standards can transform learning</a:t>
            </a:r>
            <a:endParaRPr>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
                <a:solidFill>
                  <a:schemeClr val="dk1"/>
                </a:solidFill>
                <a:latin typeface="Calibri"/>
                <a:ea typeface="Calibri"/>
                <a:cs typeface="Calibri"/>
                <a:sym typeface="Calibri"/>
              </a:rPr>
              <a:t>Construct a plan to incorporate the ISTE Standards into their teaching practice</a:t>
            </a:r>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ISTE Standards</a:t>
            </a:r>
            <a:endParaRPr/>
          </a:p>
        </p:txBody>
      </p:sp>
      <p:sp>
        <p:nvSpPr>
          <p:cNvPr id="77" name="Google Shape;77;p19"/>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&amp; The Exquisite Educator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83" name="Google Shape;83;p20"/>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a:t>How can ISTE standards enrich our teaching practice?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Objectives</a:t>
            </a:r>
            <a:endParaRPr/>
          </a:p>
        </p:txBody>
      </p:sp>
      <p:sp>
        <p:nvSpPr>
          <p:cNvPr id="89" name="Google Shape;89;p2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lnSpc>
                <a:spcPct val="100000"/>
              </a:lnSpc>
              <a:spcBef>
                <a:spcPts val="520"/>
              </a:spcBef>
              <a:spcAft>
                <a:spcPts val="0"/>
              </a:spcAft>
              <a:buNone/>
            </a:pPr>
            <a:r>
              <a:rPr lang="en">
                <a:solidFill>
                  <a:schemeClr val="dk1"/>
                </a:solidFill>
                <a:latin typeface="Calibri"/>
                <a:ea typeface="Calibri"/>
                <a:cs typeface="Calibri"/>
                <a:sym typeface="Calibri"/>
              </a:rPr>
              <a:t>By the end of this ISTE Educator and Student professional development, cohort teachers will be able to:</a:t>
            </a:r>
            <a:endParaRPr>
              <a:solidFill>
                <a:schemeClr val="dk1"/>
              </a:solidFill>
              <a:latin typeface="Calibri"/>
              <a:ea typeface="Calibri"/>
              <a:cs typeface="Calibri"/>
              <a:sym typeface="Calibri"/>
            </a:endParaRPr>
          </a:p>
          <a:p>
            <a:pPr marL="457200" lvl="0" indent="-393700" algn="l" rtl="0">
              <a:lnSpc>
                <a:spcPct val="100000"/>
              </a:lnSpc>
              <a:spcBef>
                <a:spcPts val="520"/>
              </a:spcBef>
              <a:spcAft>
                <a:spcPts val="0"/>
              </a:spcAft>
              <a:buClr>
                <a:schemeClr val="dk1"/>
              </a:buClr>
              <a:buSzPts val="2600"/>
              <a:buFont typeface="Calibri"/>
              <a:buChar char="●"/>
            </a:pPr>
            <a:r>
              <a:rPr lang="en">
                <a:solidFill>
                  <a:schemeClr val="dk1"/>
                </a:solidFill>
                <a:latin typeface="Calibri"/>
                <a:ea typeface="Calibri"/>
                <a:cs typeface="Calibri"/>
                <a:sym typeface="Calibri"/>
              </a:rPr>
              <a:t>Explain the overall importance of the ISTE Standards</a:t>
            </a:r>
            <a:endParaRPr>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
                <a:solidFill>
                  <a:schemeClr val="dk1"/>
                </a:solidFill>
                <a:latin typeface="Calibri"/>
                <a:ea typeface="Calibri"/>
                <a:cs typeface="Calibri"/>
                <a:sym typeface="Calibri"/>
              </a:rPr>
              <a:t>Deconstruct each ISTE Standard</a:t>
            </a:r>
            <a:endParaRPr>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
                <a:solidFill>
                  <a:schemeClr val="dk1"/>
                </a:solidFill>
                <a:latin typeface="Calibri"/>
                <a:ea typeface="Calibri"/>
                <a:cs typeface="Calibri"/>
                <a:sym typeface="Calibri"/>
              </a:rPr>
              <a:t>Reflect on how the ISTE Standards can transform learning</a:t>
            </a:r>
            <a:endParaRPr>
              <a:solidFill>
                <a:schemeClr val="dk1"/>
              </a:solidFill>
              <a:latin typeface="Calibri"/>
              <a:ea typeface="Calibri"/>
              <a:cs typeface="Calibri"/>
              <a:sym typeface="Calibri"/>
            </a:endParaRPr>
          </a:p>
          <a:p>
            <a:pPr marL="457200" lvl="0" indent="-393700" algn="l" rtl="0">
              <a:lnSpc>
                <a:spcPct val="100000"/>
              </a:lnSpc>
              <a:spcBef>
                <a:spcPts val="0"/>
              </a:spcBef>
              <a:spcAft>
                <a:spcPts val="0"/>
              </a:spcAft>
              <a:buClr>
                <a:schemeClr val="dk1"/>
              </a:buClr>
              <a:buSzPts val="2600"/>
              <a:buFont typeface="Calibri"/>
              <a:buChar char="●"/>
            </a:pPr>
            <a:r>
              <a:rPr lang="en">
                <a:solidFill>
                  <a:schemeClr val="dk1"/>
                </a:solidFill>
                <a:latin typeface="Calibri"/>
                <a:ea typeface="Calibri"/>
                <a:cs typeface="Calibri"/>
                <a:sym typeface="Calibri"/>
              </a:rPr>
              <a:t>Construct a plan to incorporate the ISTE Standards into their teaching practice</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Exquisite Educator/Student</a:t>
            </a:r>
            <a:endParaRPr/>
          </a:p>
        </p:txBody>
      </p:sp>
      <p:sp>
        <p:nvSpPr>
          <p:cNvPr id="95" name="Google Shape;95;p22"/>
          <p:cNvSpPr txBox="1">
            <a:spLocks noGrp="1"/>
          </p:cNvSpPr>
          <p:nvPr>
            <p:ph type="body" idx="1"/>
          </p:nvPr>
        </p:nvSpPr>
        <p:spPr>
          <a:xfrm>
            <a:off x="457200" y="1440064"/>
            <a:ext cx="4038600" cy="3326100"/>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 sz="3500" u="sng">
                <a:solidFill>
                  <a:schemeClr val="hlink"/>
                </a:solidFill>
                <a:hlinkClick r:id="rId3"/>
              </a:rPr>
              <a:t>shorturl.at/bfMNX</a:t>
            </a:r>
            <a:endParaRPr/>
          </a:p>
        </p:txBody>
      </p:sp>
      <p:pic>
        <p:nvPicPr>
          <p:cNvPr id="96" name="Google Shape;96;p22"/>
          <p:cNvPicPr preferRelativeResize="0"/>
          <p:nvPr/>
        </p:nvPicPr>
        <p:blipFill>
          <a:blip r:embed="rId4">
            <a:alphaModFix/>
          </a:blip>
          <a:stretch>
            <a:fillRect/>
          </a:stretch>
        </p:blipFill>
        <p:spPr>
          <a:xfrm>
            <a:off x="4992875" y="1561916"/>
            <a:ext cx="2234149" cy="34532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Exquisite Educator/Student</a:t>
            </a:r>
            <a:endParaRPr/>
          </a:p>
        </p:txBody>
      </p:sp>
      <p:sp>
        <p:nvSpPr>
          <p:cNvPr id="102" name="Google Shape;102;p23"/>
          <p:cNvSpPr txBox="1">
            <a:spLocks noGrp="1"/>
          </p:cNvSpPr>
          <p:nvPr>
            <p:ph type="body" idx="1"/>
          </p:nvPr>
        </p:nvSpPr>
        <p:spPr>
          <a:xfrm>
            <a:off x="457200" y="1440064"/>
            <a:ext cx="4038600" cy="3326100"/>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
              <a:t>What do the “Exquisite” Educator and the “Exquisite” Student look like, sound like, ect?</a:t>
            </a:r>
            <a:endParaRPr/>
          </a:p>
          <a:p>
            <a:pPr marL="0" lvl="0" indent="0" algn="l" rtl="0">
              <a:spcBef>
                <a:spcPts val="480"/>
              </a:spcBef>
              <a:spcAft>
                <a:spcPts val="0"/>
              </a:spcAft>
              <a:buNone/>
            </a:pPr>
            <a:endParaRPr/>
          </a:p>
          <a:p>
            <a:pPr marL="0" lvl="0" indent="0" algn="l" rtl="0">
              <a:spcBef>
                <a:spcPts val="480"/>
              </a:spcBef>
              <a:spcAft>
                <a:spcPts val="0"/>
              </a:spcAft>
              <a:buNone/>
            </a:pPr>
            <a:r>
              <a:rPr lang="en"/>
              <a:t>What words, objects, shapes, etc. would represent each?</a:t>
            </a:r>
            <a:endParaRPr/>
          </a:p>
        </p:txBody>
      </p:sp>
      <p:pic>
        <p:nvPicPr>
          <p:cNvPr id="103" name="Google Shape;103;p23"/>
          <p:cNvPicPr preferRelativeResize="0"/>
          <p:nvPr/>
        </p:nvPicPr>
        <p:blipFill>
          <a:blip r:embed="rId3">
            <a:alphaModFix/>
          </a:blip>
          <a:stretch>
            <a:fillRect/>
          </a:stretch>
        </p:blipFill>
        <p:spPr>
          <a:xfrm>
            <a:off x="4992875" y="1561916"/>
            <a:ext cx="2234149" cy="34532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4"/>
          <p:cNvPicPr preferRelativeResize="0"/>
          <p:nvPr/>
        </p:nvPicPr>
        <p:blipFill>
          <a:blip r:embed="rId3">
            <a:alphaModFix/>
          </a:blip>
          <a:stretch>
            <a:fillRect/>
          </a:stretch>
        </p:blipFill>
        <p:spPr>
          <a:xfrm>
            <a:off x="4776550" y="64174"/>
            <a:ext cx="3244677" cy="5015148"/>
          </a:xfrm>
          <a:prstGeom prst="rect">
            <a:avLst/>
          </a:prstGeom>
          <a:noFill/>
          <a:ln>
            <a:noFill/>
          </a:ln>
        </p:spPr>
      </p:pic>
      <p:sp>
        <p:nvSpPr>
          <p:cNvPr id="109" name="Google Shape;109;p24"/>
          <p:cNvSpPr txBox="1">
            <a:spLocks noGrp="1"/>
          </p:cNvSpPr>
          <p:nvPr>
            <p:ph type="body" idx="1"/>
          </p:nvPr>
        </p:nvSpPr>
        <p:spPr>
          <a:xfrm>
            <a:off x="457200" y="1451600"/>
            <a:ext cx="4038600" cy="3291900"/>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
              <a:t>Think about the “Exquisite” Educator and the “Exquisite” Student.</a:t>
            </a:r>
            <a:endParaRPr/>
          </a:p>
          <a:p>
            <a:pPr marL="457200" lvl="0" indent="-393700" algn="l" rtl="0">
              <a:spcBef>
                <a:spcPts val="520"/>
              </a:spcBef>
              <a:spcAft>
                <a:spcPts val="0"/>
              </a:spcAft>
              <a:buSzPts val="2600"/>
              <a:buChar char="•"/>
            </a:pPr>
            <a:r>
              <a:rPr lang="en"/>
              <a:t>What do they know?</a:t>
            </a:r>
            <a:endParaRPr/>
          </a:p>
          <a:p>
            <a:pPr marL="457200" lvl="0" indent="-393700" algn="l" rtl="0">
              <a:spcBef>
                <a:spcPts val="0"/>
              </a:spcBef>
              <a:spcAft>
                <a:spcPts val="0"/>
              </a:spcAft>
              <a:buSzPts val="2600"/>
              <a:buChar char="•"/>
            </a:pPr>
            <a:r>
              <a:rPr lang="en"/>
              <a:t>Add words and images in the “head” section.</a:t>
            </a:r>
            <a:endParaRPr/>
          </a:p>
        </p:txBody>
      </p:sp>
      <p:sp>
        <p:nvSpPr>
          <p:cNvPr id="110" name="Google Shape;110;p24"/>
          <p:cNvSpPr txBox="1">
            <a:spLocks noGrp="1"/>
          </p:cNvSpPr>
          <p:nvPr>
            <p:ph type="title"/>
          </p:nvPr>
        </p:nvSpPr>
        <p:spPr>
          <a:xfrm>
            <a:off x="457200" y="528075"/>
            <a:ext cx="4038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do they know?</a:t>
            </a:r>
            <a:endParaRPr/>
          </a:p>
        </p:txBody>
      </p:sp>
      <p:sp>
        <p:nvSpPr>
          <p:cNvPr id="111" name="Google Shape;111;p24"/>
          <p:cNvSpPr/>
          <p:nvPr/>
        </p:nvSpPr>
        <p:spPr>
          <a:xfrm>
            <a:off x="4852750" y="1661850"/>
            <a:ext cx="729300" cy="612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5"/>
          <p:cNvPicPr preferRelativeResize="0"/>
          <p:nvPr/>
        </p:nvPicPr>
        <p:blipFill>
          <a:blip r:embed="rId3">
            <a:alphaModFix/>
          </a:blip>
          <a:stretch>
            <a:fillRect/>
          </a:stretch>
        </p:blipFill>
        <p:spPr>
          <a:xfrm>
            <a:off x="4776550" y="64174"/>
            <a:ext cx="3244677" cy="5015148"/>
          </a:xfrm>
          <a:prstGeom prst="rect">
            <a:avLst/>
          </a:prstGeom>
          <a:noFill/>
          <a:ln>
            <a:noFill/>
          </a:ln>
        </p:spPr>
      </p:pic>
      <p:sp>
        <p:nvSpPr>
          <p:cNvPr id="117" name="Google Shape;117;p25"/>
          <p:cNvSpPr txBox="1">
            <a:spLocks noGrp="1"/>
          </p:cNvSpPr>
          <p:nvPr>
            <p:ph type="body" idx="1"/>
          </p:nvPr>
        </p:nvSpPr>
        <p:spPr>
          <a:xfrm>
            <a:off x="457200" y="1451600"/>
            <a:ext cx="4038600" cy="3291900"/>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
              <a:t>Think about the “Exquisite” Educator and the “Exquisite” Student.</a:t>
            </a:r>
            <a:endParaRPr/>
          </a:p>
          <a:p>
            <a:pPr marL="457200" lvl="0" indent="-393700" algn="l" rtl="0">
              <a:spcBef>
                <a:spcPts val="520"/>
              </a:spcBef>
              <a:spcAft>
                <a:spcPts val="0"/>
              </a:spcAft>
              <a:buSzPts val="2600"/>
              <a:buChar char="•"/>
            </a:pPr>
            <a:r>
              <a:rPr lang="en"/>
              <a:t>What do they feel?</a:t>
            </a:r>
            <a:endParaRPr/>
          </a:p>
          <a:p>
            <a:pPr marL="457200" lvl="0" indent="-393700" algn="l" rtl="0">
              <a:spcBef>
                <a:spcPts val="0"/>
              </a:spcBef>
              <a:spcAft>
                <a:spcPts val="0"/>
              </a:spcAft>
              <a:buSzPts val="2600"/>
              <a:buChar char="•"/>
            </a:pPr>
            <a:r>
              <a:rPr lang="en"/>
              <a:t>Add words and images in the “heart” section.</a:t>
            </a:r>
            <a:endParaRPr/>
          </a:p>
        </p:txBody>
      </p:sp>
      <p:sp>
        <p:nvSpPr>
          <p:cNvPr id="118" name="Google Shape;118;p25"/>
          <p:cNvSpPr txBox="1">
            <a:spLocks noGrp="1"/>
          </p:cNvSpPr>
          <p:nvPr>
            <p:ph type="title"/>
          </p:nvPr>
        </p:nvSpPr>
        <p:spPr>
          <a:xfrm>
            <a:off x="457200" y="528075"/>
            <a:ext cx="4038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do they feel?</a:t>
            </a:r>
            <a:endParaRPr/>
          </a:p>
        </p:txBody>
      </p:sp>
      <p:sp>
        <p:nvSpPr>
          <p:cNvPr id="119" name="Google Shape;119;p25"/>
          <p:cNvSpPr/>
          <p:nvPr/>
        </p:nvSpPr>
        <p:spPr>
          <a:xfrm>
            <a:off x="4852750" y="2347650"/>
            <a:ext cx="729300" cy="612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6"/>
          <p:cNvPicPr preferRelativeResize="0"/>
          <p:nvPr/>
        </p:nvPicPr>
        <p:blipFill>
          <a:blip r:embed="rId3">
            <a:alphaModFix/>
          </a:blip>
          <a:stretch>
            <a:fillRect/>
          </a:stretch>
        </p:blipFill>
        <p:spPr>
          <a:xfrm>
            <a:off x="4776550" y="64174"/>
            <a:ext cx="3244677" cy="5015148"/>
          </a:xfrm>
          <a:prstGeom prst="rect">
            <a:avLst/>
          </a:prstGeom>
          <a:noFill/>
          <a:ln>
            <a:noFill/>
          </a:ln>
        </p:spPr>
      </p:pic>
      <p:sp>
        <p:nvSpPr>
          <p:cNvPr id="125" name="Google Shape;125;p26"/>
          <p:cNvSpPr txBox="1">
            <a:spLocks noGrp="1"/>
          </p:cNvSpPr>
          <p:nvPr>
            <p:ph type="body" idx="1"/>
          </p:nvPr>
        </p:nvSpPr>
        <p:spPr>
          <a:xfrm>
            <a:off x="457200" y="1451600"/>
            <a:ext cx="4038600" cy="3291900"/>
          </a:xfrm>
          <a:prstGeom prst="rect">
            <a:avLst/>
          </a:prstGeom>
        </p:spPr>
        <p:txBody>
          <a:bodyPr spcFirstLastPara="1" wrap="square" lIns="91425" tIns="45700" rIns="91425" bIns="45700" anchor="ctr" anchorCtr="0">
            <a:noAutofit/>
          </a:bodyPr>
          <a:lstStyle/>
          <a:p>
            <a:pPr marL="0" lvl="0" indent="0" algn="l" rtl="0">
              <a:spcBef>
                <a:spcPts val="520"/>
              </a:spcBef>
              <a:spcAft>
                <a:spcPts val="0"/>
              </a:spcAft>
              <a:buNone/>
            </a:pPr>
            <a:r>
              <a:rPr lang="en"/>
              <a:t>Think about the “Exquisite” Educator and the “Exquisite” Student.</a:t>
            </a:r>
            <a:endParaRPr/>
          </a:p>
          <a:p>
            <a:pPr marL="457200" lvl="0" indent="-393700" algn="l" rtl="0">
              <a:spcBef>
                <a:spcPts val="520"/>
              </a:spcBef>
              <a:spcAft>
                <a:spcPts val="0"/>
              </a:spcAft>
              <a:buSzPts val="2600"/>
              <a:buChar char="•"/>
            </a:pPr>
            <a:r>
              <a:rPr lang="en"/>
              <a:t>What do they do?</a:t>
            </a:r>
            <a:endParaRPr/>
          </a:p>
          <a:p>
            <a:pPr marL="457200" lvl="0" indent="-393700" algn="l" rtl="0">
              <a:spcBef>
                <a:spcPts val="0"/>
              </a:spcBef>
              <a:spcAft>
                <a:spcPts val="0"/>
              </a:spcAft>
              <a:buSzPts val="2600"/>
              <a:buChar char="•"/>
            </a:pPr>
            <a:r>
              <a:rPr lang="en"/>
              <a:t>Add words and images in the “hand” section.</a:t>
            </a:r>
            <a:endParaRPr/>
          </a:p>
        </p:txBody>
      </p:sp>
      <p:sp>
        <p:nvSpPr>
          <p:cNvPr id="126" name="Google Shape;126;p26"/>
          <p:cNvSpPr txBox="1">
            <a:spLocks noGrp="1"/>
          </p:cNvSpPr>
          <p:nvPr>
            <p:ph type="title"/>
          </p:nvPr>
        </p:nvSpPr>
        <p:spPr>
          <a:xfrm>
            <a:off x="457200" y="528075"/>
            <a:ext cx="4038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do they do?</a:t>
            </a:r>
            <a:endParaRPr/>
          </a:p>
        </p:txBody>
      </p:sp>
      <p:sp>
        <p:nvSpPr>
          <p:cNvPr id="127" name="Google Shape;127;p26"/>
          <p:cNvSpPr/>
          <p:nvPr/>
        </p:nvSpPr>
        <p:spPr>
          <a:xfrm>
            <a:off x="4852750" y="2881050"/>
            <a:ext cx="729300" cy="612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788</Words>
  <Application>Microsoft Macintosh PowerPoint</Application>
  <PresentationFormat>On-screen Show (16:9)</PresentationFormat>
  <Paragraphs>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Constantia</vt:lpstr>
      <vt:lpstr>Georgia</vt:lpstr>
      <vt:lpstr>LEARN theme</vt:lpstr>
      <vt:lpstr>PowerPoint Presentation</vt:lpstr>
      <vt:lpstr>ISTE Standards</vt:lpstr>
      <vt:lpstr>Essential Question</vt:lpstr>
      <vt:lpstr>Objectives</vt:lpstr>
      <vt:lpstr>Exquisite Educator/Student</vt:lpstr>
      <vt:lpstr>Exquisite Educator/Student</vt:lpstr>
      <vt:lpstr>What do they know?</vt:lpstr>
      <vt:lpstr>What do they feel?</vt:lpstr>
      <vt:lpstr>What do they do?</vt:lpstr>
      <vt:lpstr>Where are they going?</vt:lpstr>
      <vt:lpstr>ISTE Standards &amp; Blackout Poetry</vt:lpstr>
      <vt:lpstr>PowerPoint Presentation</vt:lpstr>
      <vt:lpstr>PowerPoint Presentation</vt:lpstr>
      <vt:lpstr>PowerPoint Presentation</vt:lpstr>
      <vt:lpstr>Window Notes</vt:lpstr>
      <vt:lpstr>ISTE PSA</vt:lpstr>
      <vt:lpstr>ISTE PSA &amp; Exquisite Educator</vt:lpstr>
      <vt:lpstr>3-2-1</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Cross, Keiana C.</cp:lastModifiedBy>
  <cp:revision>1</cp:revision>
  <dcterms:modified xsi:type="dcterms:W3CDTF">2025-07-30T15:33:04Z</dcterms:modified>
</cp:coreProperties>
</file>