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Constantia"/>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onstantia-bold.fntdata"/><Relationship Id="rId25" Type="http://schemas.openxmlformats.org/officeDocument/2006/relationships/font" Target="fonts/Constantia-regular.fntdata"/><Relationship Id="rId28" Type="http://schemas.openxmlformats.org/officeDocument/2006/relationships/font" Target="fonts/Constantia-boldItalic.fntdata"/><Relationship Id="rId27" Type="http://schemas.openxmlformats.org/officeDocument/2006/relationships/font" Target="fonts/Constanti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presentation/d/1ihPqPlVaXfChVayOfdy3rhy11idGEnR7AOe5h84Pyjk/copy" TargetMode="External"/><Relationship Id="rId3" Type="http://schemas.openxmlformats.org/officeDocument/2006/relationships/hyperlink" Target="https://twitter.com/CCCHSLibrary/status/1252590169233985546?s=20"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freesvg.org/offline-tv-screen-vector-image"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886e183e2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86e183e2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f4fcb3a6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f4fcb3a6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Remind participants to add words and images on the left for the educator and the right for the student.</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After 45 seconds, have participants pass their paper to their right.</a:t>
            </a:r>
            <a:endParaRPr sz="14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26c780ca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26c780ca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Clr>
                <a:schemeClr val="dk1"/>
              </a:buClr>
              <a:buSzPts val="1100"/>
              <a:buFont typeface="Arial"/>
              <a:buNone/>
            </a:pPr>
            <a:r>
              <a:rPr lang="en" sz="1400">
                <a:solidFill>
                  <a:schemeClr val="dk1"/>
                </a:solidFill>
                <a:latin typeface="Calibri"/>
                <a:ea typeface="Calibri"/>
                <a:cs typeface="Calibri"/>
                <a:sym typeface="Calibri"/>
              </a:rPr>
              <a:t>Click the </a:t>
            </a:r>
            <a:r>
              <a:rPr lang="en" sz="1400" u="sng">
                <a:solidFill>
                  <a:schemeClr val="hlink"/>
                </a:solidFill>
                <a:latin typeface="Calibri"/>
                <a:ea typeface="Calibri"/>
                <a:cs typeface="Calibri"/>
                <a:sym typeface="Calibri"/>
                <a:hlinkClick r:id="rId2"/>
              </a:rPr>
              <a:t>link</a:t>
            </a:r>
            <a:r>
              <a:rPr lang="en" sz="1400">
                <a:solidFill>
                  <a:schemeClr val="dk1"/>
                </a:solidFill>
                <a:latin typeface="Calibri"/>
                <a:ea typeface="Calibri"/>
                <a:cs typeface="Calibri"/>
                <a:sym typeface="Calibri"/>
              </a:rPr>
              <a:t> to access the ISTE Standards for Educators. This will force a copy to your Google Drive. </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Select one ISTE standard or the one provided to you. </a:t>
            </a:r>
            <a:r>
              <a:rPr lang="en" sz="1400" u="sng">
                <a:solidFill>
                  <a:schemeClr val="hlink"/>
                </a:solidFill>
                <a:latin typeface="Calibri"/>
                <a:ea typeface="Calibri"/>
                <a:cs typeface="Calibri"/>
                <a:sym typeface="Calibri"/>
                <a:hlinkClick r:id="rId3"/>
              </a:rPr>
              <a:t>Here</a:t>
            </a:r>
            <a:r>
              <a:rPr lang="en" sz="1400">
                <a:solidFill>
                  <a:schemeClr val="dk1"/>
                </a:solidFill>
                <a:latin typeface="Calibri"/>
                <a:ea typeface="Calibri"/>
                <a:cs typeface="Calibri"/>
                <a:sym typeface="Calibri"/>
              </a:rPr>
              <a:t> is an example of Blackout Poetry. As you read through your ISTE standard, blackout any unimportant words, thus leaving only words important to that standard.</a:t>
            </a:r>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f4fcb3a6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f4fcb3a6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f4fcb3a6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f4fcb3a6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f4fcb3a60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f4fcb3a60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https://freesvg.org/offline-tv-screen-vector-image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f4fcb3a60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f4fcb3a60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26c780ca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26c780ca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826c780ca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826c780ca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26c780ca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26c780ca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f4fcb3a60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f4fcb3a60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6fe8586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6fe8586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2d84429b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2d84429b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26c780ca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26c780ca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Use this template to create an exquisite educator and student. Be sure to note what they look like, sound like, etc. Feel free to add words, objects, shapes to the image to show your exquisite educator/student.</a:t>
            </a:r>
            <a:endParaRPr sz="1400">
              <a:solidFill>
                <a:schemeClr val="dk1"/>
              </a:solidFill>
              <a:latin typeface="Calibri"/>
              <a:ea typeface="Calibri"/>
              <a:cs typeface="Calibri"/>
              <a:sym typeface="Calibri"/>
            </a:endParaRPr>
          </a:p>
          <a:p>
            <a:pPr indent="0" lvl="0" marL="0" rtl="0" algn="l">
              <a:spcBef>
                <a:spcPts val="520"/>
              </a:spcBef>
              <a:spcAft>
                <a:spcPts val="0"/>
              </a:spcAft>
              <a:buNone/>
            </a:pPr>
            <a:r>
              <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The above link should force a copy so every participant has their own to work on. </a:t>
            </a:r>
            <a:endParaRPr sz="14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f4fcb3a6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f4fcb3a6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Use this template to create an exquisite educator and student. Be sure to note what they look like, sound like, etc. Feel free to add words, objects, shapes to the image to show your exquisite educator/student.</a:t>
            </a:r>
            <a:endParaRPr sz="14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f4fcb3a6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f4fcb3a6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Remind participants to add words and images on the left for the educator and the right for the student.</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After 45 seconds, have participants pass their paper to their right.</a:t>
            </a:r>
            <a:endParaRPr sz="14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4fcb3a6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4fcb3a6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Remind participants to add words and images on the left for the educator and the right for the student.</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After 45 seconds, have participants pass their paper to their right.</a:t>
            </a:r>
            <a:endParaRPr sz="14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f4fcb3a60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f4fcb3a6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520"/>
              </a:spcBef>
              <a:spcAft>
                <a:spcPts val="0"/>
              </a:spcAft>
              <a:buNone/>
            </a:pPr>
            <a:r>
              <a:rPr lang="en" sz="1400">
                <a:solidFill>
                  <a:schemeClr val="dk1"/>
                </a:solidFill>
                <a:latin typeface="Calibri"/>
                <a:ea typeface="Calibri"/>
                <a:cs typeface="Calibri"/>
                <a:sym typeface="Calibri"/>
              </a:rPr>
              <a:t>Remind participants to add words and images on the left for the educator and the right for the student.</a:t>
            </a:r>
            <a:endParaRPr sz="1400">
              <a:solidFill>
                <a:schemeClr val="dk1"/>
              </a:solidFill>
              <a:latin typeface="Calibri"/>
              <a:ea typeface="Calibri"/>
              <a:cs typeface="Calibri"/>
              <a:sym typeface="Calibri"/>
            </a:endParaRPr>
          </a:p>
          <a:p>
            <a:pPr indent="0" lvl="0" marL="0" rtl="0" algn="l">
              <a:spcBef>
                <a:spcPts val="520"/>
              </a:spcBef>
              <a:spcAft>
                <a:spcPts val="0"/>
              </a:spcAft>
              <a:buNone/>
            </a:pPr>
            <a:r>
              <a:rPr lang="en" sz="1400">
                <a:solidFill>
                  <a:schemeClr val="dk1"/>
                </a:solidFill>
                <a:latin typeface="Calibri"/>
                <a:ea typeface="Calibri"/>
                <a:cs typeface="Calibri"/>
                <a:sym typeface="Calibri"/>
              </a:rPr>
              <a:t>After 45 seconds, have participants pass their paper to their right.</a:t>
            </a:r>
            <a:endParaRPr sz="14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41" name="Shape 41"/>
        <p:cNvGrpSpPr/>
        <p:nvPr/>
      </p:nvGrpSpPr>
      <p:grpSpPr>
        <a:xfrm>
          <a:off x="0" y="0"/>
          <a:ext cx="0" cy="0"/>
          <a:chOff x="0" y="0"/>
          <a:chExt cx="0" cy="0"/>
        </a:xfrm>
      </p:grpSpPr>
      <p:sp>
        <p:nvSpPr>
          <p:cNvPr id="42" name="Google Shape;42;p11"/>
          <p:cNvSpPr txBox="1"/>
          <p:nvPr>
            <p:ph idx="1" type="body"/>
          </p:nvPr>
        </p:nvSpPr>
        <p:spPr>
          <a:xfrm>
            <a:off x="3575050" y="1428750"/>
            <a:ext cx="5111700" cy="3257700"/>
          </a:xfrm>
          <a:prstGeom prst="rect">
            <a:avLst/>
          </a:prstGeom>
          <a:noFill/>
          <a:ln>
            <a:noFill/>
          </a:ln>
        </p:spPr>
        <p:txBody>
          <a:bodyPr anchorCtr="0" anchor="t" bIns="45700" lIns="91425" spcFirstLastPara="1" rIns="91425" wrap="square" tIns="0">
            <a:noAutofit/>
          </a:bodyPr>
          <a:lstStyle>
            <a:lvl1pPr indent="-228600" lvl="0" marL="457200" algn="l">
              <a:spcBef>
                <a:spcPts val="420"/>
              </a:spcBef>
              <a:spcAft>
                <a:spcPts val="0"/>
              </a:spcAft>
              <a:buSzPts val="2100"/>
              <a:buNone/>
              <a:defRPr sz="2100"/>
            </a:lvl1pPr>
            <a:lvl2pPr indent="-333851" lvl="1" marL="914400" algn="l">
              <a:spcBef>
                <a:spcPts val="390"/>
              </a:spcBef>
              <a:spcAft>
                <a:spcPts val="0"/>
              </a:spcAft>
              <a:buSzPts val="1658"/>
              <a:buChar char="⚫"/>
              <a:defRPr sz="1950"/>
            </a:lvl2pPr>
            <a:lvl3pPr indent="-308610" lvl="2" marL="1371600" algn="l">
              <a:spcBef>
                <a:spcPts val="360"/>
              </a:spcBef>
              <a:spcAft>
                <a:spcPts val="0"/>
              </a:spcAft>
              <a:buSzPts val="1260"/>
              <a:buChar char="⚫"/>
              <a:defRPr sz="1800"/>
            </a:lvl3pPr>
            <a:lvl4pPr indent="-290512" lvl="3" marL="1828800" algn="l">
              <a:spcBef>
                <a:spcPts val="300"/>
              </a:spcBef>
              <a:spcAft>
                <a:spcPts val="0"/>
              </a:spcAft>
              <a:buSzPts val="975"/>
              <a:buChar char="⚫"/>
              <a:defRPr sz="150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3" name="Google Shape;43;p11"/>
          <p:cNvSpPr txBox="1"/>
          <p:nvPr>
            <p:ph type="title"/>
          </p:nvPr>
        </p:nvSpPr>
        <p:spPr>
          <a:xfrm>
            <a:off x="457200" y="528066"/>
            <a:ext cx="8229600" cy="8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1"/>
          <p:cNvSpPr txBox="1"/>
          <p:nvPr>
            <p:ph idx="2" type="body"/>
          </p:nvPr>
        </p:nvSpPr>
        <p:spPr>
          <a:xfrm>
            <a:off x="457200" y="1428750"/>
            <a:ext cx="3124200" cy="325770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5" name="Google Shape;45;p1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ColTx" type="twoColTx">
  <p:cSld name="TITLE_AND_TWO_COLUMNS">
    <p:spTree>
      <p:nvGrpSpPr>
        <p:cNvPr id="46" name="Shape 46"/>
        <p:cNvGrpSpPr/>
        <p:nvPr/>
      </p:nvGrpSpPr>
      <p:grpSpPr>
        <a:xfrm>
          <a:off x="0" y="0"/>
          <a:ext cx="0" cy="0"/>
          <a:chOff x="0" y="0"/>
          <a:chExt cx="0" cy="0"/>
        </a:xfrm>
      </p:grpSpPr>
      <p:sp>
        <p:nvSpPr>
          <p:cNvPr id="47" name="Google Shape;47;p12"/>
          <p:cNvSpPr txBox="1"/>
          <p:nvPr>
            <p:ph type="title"/>
          </p:nvPr>
        </p:nvSpPr>
        <p:spPr>
          <a:xfrm>
            <a:off x="457200" y="205978"/>
            <a:ext cx="8229600" cy="857400"/>
          </a:xfrm>
          <a:prstGeom prst="rect">
            <a:avLst/>
          </a:prstGeom>
          <a:noFill/>
          <a:ln>
            <a:noFill/>
          </a:ln>
        </p:spPr>
        <p:txBody>
          <a:bodyPr anchorCtr="0" anchor="ctr" bIns="91400" lIns="91400" spcFirstLastPara="1" rIns="91400" wrap="square" tIns="91400">
            <a:noAutofit/>
          </a:bodyPr>
          <a:lstStyle>
            <a:lvl1pPr lvl="0" algn="l">
              <a:spcBef>
                <a:spcPts val="0"/>
              </a:spcBef>
              <a:spcAft>
                <a:spcPts val="0"/>
              </a:spcAft>
              <a:buClr>
                <a:srgbClr val="991B1E"/>
              </a:buClr>
              <a:buSzPts val="3600"/>
              <a:buFont typeface="Georgia"/>
              <a:buNone/>
              <a:defRPr b="0" sz="360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9pPr>
          </a:lstStyle>
          <a:p/>
        </p:txBody>
      </p:sp>
      <p:sp>
        <p:nvSpPr>
          <p:cNvPr id="48" name="Google Shape;48;p12"/>
          <p:cNvSpPr txBox="1"/>
          <p:nvPr>
            <p:ph idx="1" type="body"/>
          </p:nvPr>
        </p:nvSpPr>
        <p:spPr>
          <a:xfrm>
            <a:off x="457200" y="1200150"/>
            <a:ext cx="3994500" cy="3725700"/>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sp>
        <p:nvSpPr>
          <p:cNvPr id="49" name="Google Shape;49;p12"/>
          <p:cNvSpPr txBox="1"/>
          <p:nvPr>
            <p:ph idx="2" type="body"/>
          </p:nvPr>
        </p:nvSpPr>
        <p:spPr>
          <a:xfrm>
            <a:off x="4692274" y="1200150"/>
            <a:ext cx="3994500" cy="3725700"/>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pic>
        <p:nvPicPr>
          <p:cNvPr id="50" name="Google Shape;50;p1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slide">
  <p:cSld name="Logo slide">
    <p:spTree>
      <p:nvGrpSpPr>
        <p:cNvPr id="5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lue">
  <p:cSld name="Title and body blue">
    <p:spTree>
      <p:nvGrpSpPr>
        <p:cNvPr id="52" name="Shape 52"/>
        <p:cNvGrpSpPr/>
        <p:nvPr/>
      </p:nvGrpSpPr>
      <p:grpSpPr>
        <a:xfrm>
          <a:off x="0" y="0"/>
          <a:ext cx="0" cy="0"/>
          <a:chOff x="0" y="0"/>
          <a:chExt cx="0" cy="0"/>
        </a:xfrm>
      </p:grpSpPr>
      <p:sp>
        <p:nvSpPr>
          <p:cNvPr id="53" name="Google Shape;53;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5" name="Google Shape;55;p1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ed">
  <p:cSld name="Title and body red">
    <p:bg>
      <p:bgPr>
        <a:solidFill>
          <a:schemeClr val="lt1"/>
        </a:solidFill>
      </p:bgPr>
    </p:bg>
    <p:spTree>
      <p:nvGrpSpPr>
        <p:cNvPr id="56" name="Shape 56"/>
        <p:cNvGrpSpPr/>
        <p:nvPr/>
      </p:nvGrpSpPr>
      <p:grpSpPr>
        <a:xfrm>
          <a:off x="0" y="0"/>
          <a:ext cx="0" cy="0"/>
          <a:chOff x="0" y="0"/>
          <a:chExt cx="0" cy="0"/>
        </a:xfrm>
      </p:grpSpPr>
      <p:sp>
        <p:nvSpPr>
          <p:cNvPr id="57" name="Google Shape;57;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9" name="Google Shape;59;p1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ellow">
  <p:cSld name="Title and body yellow">
    <p:spTree>
      <p:nvGrpSpPr>
        <p:cNvPr id="60" name="Shape 60"/>
        <p:cNvGrpSpPr/>
        <p:nvPr/>
      </p:nvGrpSpPr>
      <p:grpSpPr>
        <a:xfrm>
          <a:off x="0" y="0"/>
          <a:ext cx="0" cy="0"/>
          <a:chOff x="0" y="0"/>
          <a:chExt cx="0" cy="0"/>
        </a:xfrm>
      </p:grpSpPr>
      <p:sp>
        <p:nvSpPr>
          <p:cNvPr id="61" name="Google Shape;6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63" name="Google Shape;63;p1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4" name="Shape 64"/>
        <p:cNvGrpSpPr/>
        <p:nvPr/>
      </p:nvGrpSpPr>
      <p:grpSpPr>
        <a:xfrm>
          <a:off x="0" y="0"/>
          <a:ext cx="0" cy="0"/>
          <a:chOff x="0" y="0"/>
          <a:chExt cx="0" cy="0"/>
        </a:xfrm>
      </p:grpSpPr>
      <p:sp>
        <p:nvSpPr>
          <p:cNvPr id="65" name="Google Shape;65;p17"/>
          <p:cNvSpPr txBox="1"/>
          <p:nvPr>
            <p:ph type="title"/>
          </p:nvPr>
        </p:nvSpPr>
        <p:spPr>
          <a:xfrm>
            <a:off x="311700" y="445025"/>
            <a:ext cx="8520600" cy="572700"/>
          </a:xfrm>
          <a:prstGeom prst="rect">
            <a:avLst/>
          </a:prstGeom>
        </p:spPr>
        <p:txBody>
          <a:bodyPr anchorCtr="0" anchor="b" bIns="0" lIns="0" spcFirstLastPara="1" rIns="0" wrap="square" tIns="4570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6" name="Google Shape;66;p17"/>
          <p:cNvSpPr txBox="1"/>
          <p:nvPr>
            <p:ph idx="1" type="body"/>
          </p:nvPr>
        </p:nvSpPr>
        <p:spPr>
          <a:xfrm>
            <a:off x="311700" y="1152475"/>
            <a:ext cx="8520600" cy="3416400"/>
          </a:xfrm>
          <a:prstGeom prst="rect">
            <a:avLst/>
          </a:prstGeom>
        </p:spPr>
        <p:txBody>
          <a:bodyPr anchorCtr="0" anchor="t" bIns="45700" lIns="91425" spcFirstLastPara="1" rIns="91425" wrap="square" tIns="45700">
            <a:noAutofit/>
          </a:bodyPr>
          <a:lstStyle>
            <a:lvl1pPr indent="-393700" lvl="0" marL="457200" rtl="0">
              <a:spcBef>
                <a:spcPts val="520"/>
              </a:spcBef>
              <a:spcAft>
                <a:spcPts val="0"/>
              </a:spcAft>
              <a:buSzPts val="2600"/>
              <a:buChar char="•"/>
              <a:defRPr/>
            </a:lvl1pPr>
            <a:lvl2pPr indent="-325755" lvl="1" marL="914400" rtl="0">
              <a:spcBef>
                <a:spcPts val="360"/>
              </a:spcBef>
              <a:spcAft>
                <a:spcPts val="0"/>
              </a:spcAft>
              <a:buSzPts val="1530"/>
              <a:buChar char="⚫"/>
              <a:defRPr/>
            </a:lvl2pPr>
            <a:lvl3pPr indent="-298608" lvl="2" marL="1371600" rtl="0">
              <a:spcBef>
                <a:spcPts val="315"/>
              </a:spcBef>
              <a:spcAft>
                <a:spcPts val="0"/>
              </a:spcAft>
              <a:buSzPts val="1103"/>
              <a:buChar char="⚫"/>
              <a:defRPr/>
            </a:lvl3pPr>
            <a:lvl4pPr indent="-290512" lvl="3" marL="1828800" rtl="0">
              <a:spcBef>
                <a:spcPts val="300"/>
              </a:spcBef>
              <a:spcAft>
                <a:spcPts val="0"/>
              </a:spcAft>
              <a:buSzPts val="975"/>
              <a:buChar char="⚫"/>
              <a:defRPr/>
            </a:lvl4pPr>
            <a:lvl5pPr indent="-290512" lvl="4" marL="2286000" rtl="0">
              <a:spcBef>
                <a:spcPts val="300"/>
              </a:spcBef>
              <a:spcAft>
                <a:spcPts val="0"/>
              </a:spcAft>
              <a:buSzPts val="975"/>
              <a:buChar char="⚫"/>
              <a:defRPr/>
            </a:lvl5pPr>
            <a:lvl6pPr indent="-297179" lvl="5" marL="2743200" rtl="0">
              <a:spcBef>
                <a:spcPts val="270"/>
              </a:spcBef>
              <a:spcAft>
                <a:spcPts val="0"/>
              </a:spcAft>
              <a:buSzPts val="1080"/>
              <a:buChar char="⚫"/>
              <a:defRPr/>
            </a:lvl6pPr>
            <a:lvl7pPr indent="-289560" lvl="6" marL="3200400" rtl="0">
              <a:spcBef>
                <a:spcPts val="240"/>
              </a:spcBef>
              <a:spcAft>
                <a:spcPts val="0"/>
              </a:spcAft>
              <a:buSzPts val="960"/>
              <a:buChar char="⚫"/>
              <a:defRPr/>
            </a:lvl7pPr>
            <a:lvl8pPr indent="-304800" lvl="7" marL="3657600" rtl="0">
              <a:spcBef>
                <a:spcPts val="240"/>
              </a:spcBef>
              <a:spcAft>
                <a:spcPts val="0"/>
              </a:spcAft>
              <a:buSzPts val="1200"/>
              <a:buChar char="•"/>
              <a:defRPr/>
            </a:lvl8pPr>
            <a:lvl9pPr indent="-295275" lvl="8" marL="4114800" rtl="0">
              <a:spcBef>
                <a:spcPts val="210"/>
              </a:spcBef>
              <a:spcAft>
                <a:spcPts val="0"/>
              </a:spcAft>
              <a:buSzPts val="1050"/>
              <a:buChar char="•"/>
              <a:defRPr/>
            </a:lvl9pPr>
          </a:lstStyle>
          <a:p/>
        </p:txBody>
      </p:sp>
      <p:sp>
        <p:nvSpPr>
          <p:cNvPr id="67" name="Google Shape;6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0" name="Shape 10"/>
        <p:cNvGrpSpPr/>
        <p:nvPr/>
      </p:nvGrpSpPr>
      <p:grpSpPr>
        <a:xfrm>
          <a:off x="0" y="0"/>
          <a:ext cx="0" cy="0"/>
          <a:chOff x="0" y="0"/>
          <a:chExt cx="0" cy="0"/>
        </a:xfrm>
      </p:grpSpPr>
      <p:pic>
        <p:nvPicPr>
          <p:cNvPr id="11" name="Google Shape;11;p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 name="Shape 12"/>
        <p:cNvGrpSpPr/>
        <p:nvPr/>
      </p:nvGrpSpPr>
      <p:grpSpPr>
        <a:xfrm>
          <a:off x="0" y="0"/>
          <a:ext cx="0" cy="0"/>
          <a:chOff x="0" y="0"/>
          <a:chExt cx="0" cy="0"/>
        </a:xfrm>
      </p:grpSpPr>
      <p:sp>
        <p:nvSpPr>
          <p:cNvPr id="13" name="Google Shape;13;p4"/>
          <p:cNvSpPr txBox="1"/>
          <p:nvPr>
            <p:ph type="title"/>
          </p:nvPr>
        </p:nvSpPr>
        <p:spPr>
          <a:xfrm>
            <a:off x="457200" y="528066"/>
            <a:ext cx="8229600" cy="8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4"/>
          <p:cNvSpPr txBox="1"/>
          <p:nvPr>
            <p:ph idx="1" type="body"/>
          </p:nvPr>
        </p:nvSpPr>
        <p:spPr>
          <a:xfrm>
            <a:off x="457200" y="1391436"/>
            <a:ext cx="4040100" cy="494400"/>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5" name="Google Shape;15;p4"/>
          <p:cNvSpPr txBox="1"/>
          <p:nvPr>
            <p:ph idx="2" type="body"/>
          </p:nvPr>
        </p:nvSpPr>
        <p:spPr>
          <a:xfrm>
            <a:off x="4645027" y="1394820"/>
            <a:ext cx="4041900" cy="491100"/>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6" name="Google Shape;16;p4"/>
          <p:cNvSpPr txBox="1"/>
          <p:nvPr>
            <p:ph idx="3" type="body"/>
          </p:nvPr>
        </p:nvSpPr>
        <p:spPr>
          <a:xfrm>
            <a:off x="457200" y="1885950"/>
            <a:ext cx="4040100" cy="288420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7" name="Google Shape;17;p4"/>
          <p:cNvSpPr txBox="1"/>
          <p:nvPr>
            <p:ph idx="4" type="body"/>
          </p:nvPr>
        </p:nvSpPr>
        <p:spPr>
          <a:xfrm>
            <a:off x="4645027" y="1885950"/>
            <a:ext cx="4041900" cy="288420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18" name="Google Shape;18;p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19" name="Shape 19"/>
        <p:cNvGrpSpPr/>
        <p:nvPr/>
      </p:nvGrpSpPr>
      <p:grpSpPr>
        <a:xfrm>
          <a:off x="0" y="0"/>
          <a:ext cx="0" cy="0"/>
          <a:chOff x="0" y="0"/>
          <a:chExt cx="0" cy="0"/>
        </a:xfrm>
      </p:grpSpPr>
      <p:sp>
        <p:nvSpPr>
          <p:cNvPr id="20" name="Google Shape;20;p5"/>
          <p:cNvSpPr txBox="1"/>
          <p:nvPr>
            <p:ph type="ctrTitle"/>
          </p:nvPr>
        </p:nvSpPr>
        <p:spPr>
          <a:xfrm>
            <a:off x="533400" y="1028700"/>
            <a:ext cx="7851600"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5"/>
          <p:cNvSpPr txBox="1"/>
          <p:nvPr>
            <p:ph idx="1" type="subTitle"/>
          </p:nvPr>
        </p:nvSpPr>
        <p:spPr>
          <a:xfrm>
            <a:off x="533400" y="2421402"/>
            <a:ext cx="7854600" cy="1314300"/>
          </a:xfrm>
          <a:prstGeom prst="rect">
            <a:avLst/>
          </a:prstGeom>
          <a:noFill/>
          <a:ln>
            <a:noFill/>
          </a:ln>
        </p:spPr>
        <p:txBody>
          <a:bodyPr anchorCtr="0" anchor="t" bIns="45700" lIns="0" spcFirstLastPara="1" rIns="18275" wrap="square" tIns="45700">
            <a:noAutofit/>
          </a:bodyPr>
          <a:lstStyle>
            <a:lvl1pPr lvl="0" marR="34288"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22" name="Google Shape;22;p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6"/>
          <p:cNvSpPr txBox="1"/>
          <p:nvPr>
            <p:ph type="title"/>
          </p:nvPr>
        </p:nvSpPr>
        <p:spPr>
          <a:xfrm>
            <a:off x="457200" y="528066"/>
            <a:ext cx="8229600" cy="8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457200" y="1451610"/>
            <a:ext cx="8229600" cy="3291900"/>
          </a:xfrm>
          <a:prstGeom prst="rect">
            <a:avLst/>
          </a:prstGeom>
          <a:noFill/>
          <a:ln>
            <a:noFill/>
          </a:ln>
        </p:spPr>
        <p:txBody>
          <a:bodyPr anchorCtr="0" anchor="t" bIns="45700" lIns="91425" spcFirstLastPara="1" rIns="91425" wrap="square" tIns="45700">
            <a:noAutofit/>
          </a:bodyPr>
          <a:lstStyle>
            <a:lvl1pPr indent="-393700" lvl="0" marL="457200" algn="l">
              <a:spcBef>
                <a:spcPts val="520"/>
              </a:spcBef>
              <a:spcAft>
                <a:spcPts val="0"/>
              </a:spcAft>
              <a:buClr>
                <a:schemeClr val="accent4"/>
              </a:buClr>
              <a:buSzPts val="2600"/>
              <a:buFont typeface="Arial"/>
              <a:buChar char="•"/>
              <a:defRPr sz="2600"/>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26" name="Google Shape;26;p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27" name="Shape 27"/>
        <p:cNvGrpSpPr/>
        <p:nvPr/>
      </p:nvGrpSpPr>
      <p:grpSpPr>
        <a:xfrm>
          <a:off x="0" y="0"/>
          <a:ext cx="0" cy="0"/>
          <a:chOff x="0" y="0"/>
          <a:chExt cx="0" cy="0"/>
        </a:xfrm>
      </p:grpSpPr>
      <p:sp>
        <p:nvSpPr>
          <p:cNvPr id="28" name="Google Shape;28;p7"/>
          <p:cNvSpPr txBox="1"/>
          <p:nvPr>
            <p:ph type="title"/>
          </p:nvPr>
        </p:nvSpPr>
        <p:spPr>
          <a:xfrm>
            <a:off x="530352" y="987552"/>
            <a:ext cx="7772400" cy="1021800"/>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530352" y="2028498"/>
            <a:ext cx="7772400" cy="1132200"/>
          </a:xfrm>
          <a:prstGeom prst="rect">
            <a:avLst/>
          </a:prstGeom>
          <a:noFill/>
          <a:ln>
            <a:noFill/>
          </a:ln>
        </p:spPr>
        <p:txBody>
          <a:bodyPr anchorCtr="0" anchor="t" bIns="45700" lIns="45700" spcFirstLastPara="1" rIns="45700" wrap="square" tIns="45700">
            <a:noAutofit/>
          </a:bodyPr>
          <a:lstStyle>
            <a:lvl1pPr indent="-228600" lvl="0" marL="457200" algn="l">
              <a:spcBef>
                <a:spcPts val="520"/>
              </a:spcBef>
              <a:spcAft>
                <a:spcPts val="0"/>
              </a:spcAft>
              <a:buSzPts val="2600"/>
              <a:buNone/>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0" name="Google Shape;30;p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8"/>
          <p:cNvSpPr txBox="1"/>
          <p:nvPr>
            <p:ph type="title"/>
          </p:nvPr>
        </p:nvSpPr>
        <p:spPr>
          <a:xfrm>
            <a:off x="457200" y="528066"/>
            <a:ext cx="8229600" cy="8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8"/>
          <p:cNvSpPr txBox="1"/>
          <p:nvPr>
            <p:ph idx="1" type="body"/>
          </p:nvPr>
        </p:nvSpPr>
        <p:spPr>
          <a:xfrm>
            <a:off x="457200" y="1440064"/>
            <a:ext cx="4038600" cy="33261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4" name="Google Shape;34;p8"/>
          <p:cNvSpPr txBox="1"/>
          <p:nvPr>
            <p:ph idx="2" type="body"/>
          </p:nvPr>
        </p:nvSpPr>
        <p:spPr>
          <a:xfrm>
            <a:off x="4648200" y="1440064"/>
            <a:ext cx="4038600" cy="33261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5" name="Google Shape;35;p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9"/>
          <p:cNvSpPr txBox="1"/>
          <p:nvPr>
            <p:ph type="title"/>
          </p:nvPr>
        </p:nvSpPr>
        <p:spPr>
          <a:xfrm>
            <a:off x="457200" y="528066"/>
            <a:ext cx="8305800" cy="8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b="0" sz="360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8" name="Google Shape;38;p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bg>
      <p:bgPr>
        <a:solidFill>
          <a:schemeClr val="lt1"/>
        </a:solidFill>
      </p:bgPr>
    </p:bg>
    <p:spTree>
      <p:nvGrpSpPr>
        <p:cNvPr id="39" name="Shape 39"/>
        <p:cNvGrpSpPr/>
        <p:nvPr/>
      </p:nvGrpSpPr>
      <p:grpSpPr>
        <a:xfrm>
          <a:off x="0" y="0"/>
          <a:ext cx="0" cy="0"/>
          <a:chOff x="0" y="0"/>
          <a:chExt cx="0" cy="0"/>
        </a:xfrm>
      </p:grpSpPr>
      <p:pic>
        <p:nvPicPr>
          <p:cNvPr id="40" name="Google Shape;40;p1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528066"/>
            <a:ext cx="8229600" cy="8574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451610"/>
            <a:ext cx="8229600" cy="3291900"/>
          </a:xfrm>
          <a:prstGeom prst="rect">
            <a:avLst/>
          </a:prstGeom>
          <a:noFill/>
          <a:ln>
            <a:noFill/>
          </a:ln>
        </p:spPr>
        <p:txBody>
          <a:bodyPr anchorCtr="0" anchor="t" bIns="45700" lIns="91425" spcFirstLastPara="1" rIns="91425" wrap="square" tIns="45700">
            <a:no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onstantia"/>
                <a:ea typeface="Constantia"/>
                <a:cs typeface="Constantia"/>
                <a:sym typeface="Constantia"/>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onstantia"/>
                <a:ea typeface="Constantia"/>
                <a:cs typeface="Constantia"/>
                <a:sym typeface="Constantia"/>
              </a:defRPr>
            </a:lvl7pPr>
            <a:lvl8pPr indent="-304800" lvl="7" marL="3657600" marR="0" rtl="0" algn="l">
              <a:spcBef>
                <a:spcPts val="240"/>
              </a:spcBef>
              <a:spcAft>
                <a:spcPts val="0"/>
              </a:spcAft>
              <a:buClr>
                <a:schemeClr val="dk2"/>
              </a:buClr>
              <a:buSzPts val="1200"/>
              <a:buFont typeface="Constantia"/>
              <a:buChar char="•"/>
              <a:defRPr b="0" i="0" sz="1200" u="none" cap="none" strike="noStrike">
                <a:solidFill>
                  <a:schemeClr val="dk1"/>
                </a:solidFill>
                <a:latin typeface="Constantia"/>
                <a:ea typeface="Constantia"/>
                <a:cs typeface="Constantia"/>
                <a:sym typeface="Constantia"/>
              </a:defRPr>
            </a:lvl8pPr>
            <a:lvl9pPr indent="-295275" lvl="8" marL="4114800" marR="0" rtl="0" algn="l">
              <a:spcBef>
                <a:spcPts val="210"/>
              </a:spcBef>
              <a:spcAft>
                <a:spcPts val="0"/>
              </a:spcAft>
              <a:buClr>
                <a:schemeClr val="dk2"/>
              </a:buClr>
              <a:buSzPts val="1050"/>
              <a:buFont typeface="Constantia"/>
              <a:buChar char="•"/>
              <a:defRPr b="0" i="0" sz="1050" u="none" cap="none" strike="noStrike">
                <a:solidFill>
                  <a:schemeClr val="dk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 Id="rId3" Type="http://schemas.openxmlformats.org/officeDocument/2006/relationships/hyperlink" Target="https://docs.google.com/presentation/u/1/d/1ihPqPlVaXfChVayOfdy3rhy11idGEnR7AOe5h84Pyjk/copy"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youtube.com/watch?v=Maed55XObjU" TargetMode="Externa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youtube.com/watch?v=4ETZlfuoHtc" TargetMode="Externa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image" Target="../media/image7.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docs.google.com/drawings/d/1oWZIX_Cs3fW_aK8PwN_C7gs_GqSVA9skDsAhO2rQLaY/copy"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7"/>
          <p:cNvPicPr preferRelativeResize="0"/>
          <p:nvPr/>
        </p:nvPicPr>
        <p:blipFill>
          <a:blip r:embed="rId3">
            <a:alphaModFix/>
          </a:blip>
          <a:stretch>
            <a:fillRect/>
          </a:stretch>
        </p:blipFill>
        <p:spPr>
          <a:xfrm>
            <a:off x="4776550" y="64174"/>
            <a:ext cx="3244677" cy="5015148"/>
          </a:xfrm>
          <a:prstGeom prst="rect">
            <a:avLst/>
          </a:prstGeom>
          <a:noFill/>
          <a:ln>
            <a:noFill/>
          </a:ln>
        </p:spPr>
      </p:pic>
      <p:sp>
        <p:nvSpPr>
          <p:cNvPr id="133" name="Google Shape;133;p27"/>
          <p:cNvSpPr txBox="1"/>
          <p:nvPr>
            <p:ph idx="1" type="body"/>
          </p:nvPr>
        </p:nvSpPr>
        <p:spPr>
          <a:xfrm>
            <a:off x="457200" y="1451600"/>
            <a:ext cx="4038600" cy="32919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Think about the “Exquisite” Educator and the “Exquisite” Student.</a:t>
            </a:r>
            <a:endParaRPr/>
          </a:p>
          <a:p>
            <a:pPr indent="-393700" lvl="0" marL="457200" rtl="0" algn="l">
              <a:spcBef>
                <a:spcPts val="520"/>
              </a:spcBef>
              <a:spcAft>
                <a:spcPts val="0"/>
              </a:spcAft>
              <a:buSzPts val="2600"/>
              <a:buChar char="•"/>
            </a:pPr>
            <a:r>
              <a:rPr lang="en"/>
              <a:t>Where are they going instructionally?</a:t>
            </a:r>
            <a:endParaRPr/>
          </a:p>
          <a:p>
            <a:pPr indent="-393700" lvl="0" marL="457200" rtl="0" algn="l">
              <a:spcBef>
                <a:spcPts val="0"/>
              </a:spcBef>
              <a:spcAft>
                <a:spcPts val="0"/>
              </a:spcAft>
              <a:buSzPts val="2600"/>
              <a:buChar char="•"/>
            </a:pPr>
            <a:r>
              <a:rPr lang="en"/>
              <a:t>Add words and images in the “feet” section.</a:t>
            </a:r>
            <a:endParaRPr/>
          </a:p>
        </p:txBody>
      </p:sp>
      <p:sp>
        <p:nvSpPr>
          <p:cNvPr id="134" name="Google Shape;134;p27"/>
          <p:cNvSpPr txBox="1"/>
          <p:nvPr>
            <p:ph type="title"/>
          </p:nvPr>
        </p:nvSpPr>
        <p:spPr>
          <a:xfrm>
            <a:off x="457200" y="528075"/>
            <a:ext cx="43194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Where are they going?</a:t>
            </a:r>
            <a:endParaRPr/>
          </a:p>
        </p:txBody>
      </p:sp>
      <p:sp>
        <p:nvSpPr>
          <p:cNvPr id="135" name="Google Shape;135;p27"/>
          <p:cNvSpPr/>
          <p:nvPr/>
        </p:nvSpPr>
        <p:spPr>
          <a:xfrm>
            <a:off x="4852750" y="4100250"/>
            <a:ext cx="729300" cy="6129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8"/>
          <p:cNvSpPr txBox="1"/>
          <p:nvPr>
            <p:ph type="title"/>
          </p:nvPr>
        </p:nvSpPr>
        <p:spPr>
          <a:xfrm>
            <a:off x="311700" y="445025"/>
            <a:ext cx="8520600" cy="11355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ISTE Standards &amp; </a:t>
            </a:r>
            <a:r>
              <a:rPr lang="en"/>
              <a:t>Blackout Poetry</a:t>
            </a:r>
            <a:endParaRPr/>
          </a:p>
        </p:txBody>
      </p:sp>
      <p:sp>
        <p:nvSpPr>
          <p:cNvPr id="141" name="Google Shape;141;p28"/>
          <p:cNvSpPr txBox="1"/>
          <p:nvPr>
            <p:ph idx="1" type="body"/>
          </p:nvPr>
        </p:nvSpPr>
        <p:spPr>
          <a:xfrm>
            <a:off x="311700" y="1749775"/>
            <a:ext cx="5171700" cy="2819100"/>
          </a:xfrm>
          <a:prstGeom prst="rect">
            <a:avLst/>
          </a:prstGeom>
        </p:spPr>
        <p:txBody>
          <a:bodyPr anchorCtr="0" anchor="t" bIns="45700" lIns="91425" spcFirstLastPara="1" rIns="91425" wrap="square" tIns="45700">
            <a:noAutofit/>
          </a:bodyPr>
          <a:lstStyle/>
          <a:p>
            <a:pPr indent="0" lvl="0" marL="0" rtl="0" algn="l">
              <a:spcBef>
                <a:spcPts val="520"/>
              </a:spcBef>
              <a:spcAft>
                <a:spcPts val="0"/>
              </a:spcAft>
              <a:buNone/>
            </a:pPr>
            <a:r>
              <a:rPr lang="en" sz="3400" u="sng">
                <a:solidFill>
                  <a:schemeClr val="hlink"/>
                </a:solidFill>
                <a:hlinkClick r:id="rId3"/>
              </a:rPr>
              <a:t>shorturl.at/cyLWX</a:t>
            </a:r>
            <a:endParaRPr sz="3400"/>
          </a:p>
          <a:p>
            <a:pPr indent="0" lvl="0" marL="0" rtl="0" algn="l">
              <a:spcBef>
                <a:spcPts val="520"/>
              </a:spcBef>
              <a:spcAft>
                <a:spcPts val="0"/>
              </a:spcAft>
              <a:buClr>
                <a:schemeClr val="dk1"/>
              </a:buClr>
              <a:buSzPts val="1100"/>
              <a:buFont typeface="Arial"/>
              <a:buNone/>
            </a:pPr>
            <a:br>
              <a:rPr lang="en"/>
            </a:br>
            <a:r>
              <a:rPr lang="en"/>
              <a:t>As you read through your ISTE standard, blackout any unimportant words, thus leaving only words important to that standard.</a:t>
            </a:r>
            <a:endParaRPr/>
          </a:p>
          <a:p>
            <a:pPr indent="0" lvl="0" marL="0" rtl="0" algn="l">
              <a:spcBef>
                <a:spcPts val="520"/>
              </a:spcBef>
              <a:spcAft>
                <a:spcPts val="0"/>
              </a:spcAft>
              <a:buNone/>
            </a:pPr>
            <a:r>
              <a:t/>
            </a:r>
            <a:endParaRPr/>
          </a:p>
        </p:txBody>
      </p:sp>
      <p:pic>
        <p:nvPicPr>
          <p:cNvPr id="142" name="Google Shape;142;p28"/>
          <p:cNvPicPr preferRelativeResize="0"/>
          <p:nvPr/>
        </p:nvPicPr>
        <p:blipFill>
          <a:blip r:embed="rId4">
            <a:alphaModFix/>
          </a:blip>
          <a:stretch>
            <a:fillRect/>
          </a:stretch>
        </p:blipFill>
        <p:spPr>
          <a:xfrm>
            <a:off x="5483400" y="1580525"/>
            <a:ext cx="2530622" cy="32581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descr="Tutorial on a diy blackout poetry. It's actually amazing how creative this project is. You'll be very impressed with the poems you can write with this. Comment down below the beautiful poetry you create.&#10;&#10;Just grab any book or novel and use your creativity. This diy project could be a great gift for him or gift for her. PS - for all you writers out there, this will help you get over writers block." id="147" name="Google Shape;147;p29" title="How To: Blackout Poetry">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descr="Credit for this idea goes to Ashley Bible over at Building Book Love. https://buildingbooklove.com/how-to-create-blackout-poem-using/&#10;&#10;Learn Google Slides keyboard shortcuts to help make awesome digital blackout poetry here: https://www.helloteacherlady.com/blog/digital-blackout-poetry-google-slides&#10;&#10;⬇ LET'S CONNECT ⬇ &#10;WEBSITE: http://www.helloteacherlady.com&#10;INSTAGRAM: http://www.instagram.com/helloteacher...&#10;TWITTER: http://www.twitter.com/shanateaches&#10;EMAIL: shana@helloteacherlady.com" id="152" name="Google Shape;152;p30" title="How to Create Awesome Digital Blackout Poetry in Google Slides">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p31"/>
          <p:cNvPicPr preferRelativeResize="0"/>
          <p:nvPr/>
        </p:nvPicPr>
        <p:blipFill>
          <a:blip r:embed="rId3">
            <a:alphaModFix/>
          </a:blip>
          <a:stretch>
            <a:fillRect/>
          </a:stretch>
        </p:blipFill>
        <p:spPr>
          <a:xfrm>
            <a:off x="1125325" y="0"/>
            <a:ext cx="6893351" cy="5143500"/>
          </a:xfrm>
          <a:prstGeom prst="rect">
            <a:avLst/>
          </a:prstGeom>
          <a:noFill/>
          <a:ln>
            <a:noFill/>
          </a:ln>
        </p:spPr>
      </p:pic>
      <p:sp>
        <p:nvSpPr>
          <p:cNvPr id="158" name="Google Shape;158;p31"/>
          <p:cNvSpPr txBox="1"/>
          <p:nvPr/>
        </p:nvSpPr>
        <p:spPr>
          <a:xfrm>
            <a:off x="1153675" y="-661775"/>
            <a:ext cx="6893400" cy="514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6400">
                <a:latin typeface="Calibri"/>
                <a:ea typeface="Calibri"/>
                <a:cs typeface="Calibri"/>
                <a:sym typeface="Calibri"/>
              </a:rPr>
              <a:t>We </a:t>
            </a:r>
            <a:r>
              <a:rPr lang="en" sz="6400">
                <a:latin typeface="Calibri"/>
                <a:ea typeface="Calibri"/>
                <a:cs typeface="Calibri"/>
                <a:sym typeface="Calibri"/>
              </a:rPr>
              <a:t>interrupt</a:t>
            </a:r>
            <a:r>
              <a:rPr lang="en" sz="6400">
                <a:latin typeface="Calibri"/>
                <a:ea typeface="Calibri"/>
                <a:cs typeface="Calibri"/>
                <a:sym typeface="Calibri"/>
              </a:rPr>
              <a:t> this PD for a very important service announcement</a:t>
            </a:r>
            <a:endParaRPr sz="64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2"/>
          <p:cNvSpPr txBox="1"/>
          <p:nvPr>
            <p:ph type="title"/>
          </p:nvPr>
        </p:nvSpPr>
        <p:spPr>
          <a:xfrm>
            <a:off x="457200" y="375666"/>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Window Notes</a:t>
            </a:r>
            <a:endParaRPr/>
          </a:p>
        </p:txBody>
      </p:sp>
      <p:sp>
        <p:nvSpPr>
          <p:cNvPr id="164" name="Google Shape;164;p32"/>
          <p:cNvSpPr txBox="1"/>
          <p:nvPr>
            <p:ph idx="1" type="body"/>
          </p:nvPr>
        </p:nvSpPr>
        <p:spPr>
          <a:xfrm>
            <a:off x="457200" y="1440064"/>
            <a:ext cx="4038600" cy="3326100"/>
          </a:xfrm>
          <a:prstGeom prst="rect">
            <a:avLst/>
          </a:prstGeom>
        </p:spPr>
        <p:txBody>
          <a:bodyPr anchorCtr="0" anchor="ctr" bIns="45700" lIns="91425" spcFirstLastPara="1" rIns="91425" wrap="square" tIns="45700">
            <a:noAutofit/>
          </a:bodyPr>
          <a:lstStyle/>
          <a:p>
            <a:pPr indent="0" lvl="0" marL="0" rtl="0" algn="l">
              <a:spcBef>
                <a:spcPts val="480"/>
              </a:spcBef>
              <a:spcAft>
                <a:spcPts val="0"/>
              </a:spcAft>
              <a:buNone/>
            </a:pPr>
            <a:r>
              <a:rPr lang="en"/>
              <a:t>Looking back at your ISTE Standard:</a:t>
            </a:r>
            <a:endParaRPr/>
          </a:p>
          <a:p>
            <a:pPr indent="-381000" lvl="0" marL="457200" rtl="0" algn="l">
              <a:spcBef>
                <a:spcPts val="480"/>
              </a:spcBef>
              <a:spcAft>
                <a:spcPts val="0"/>
              </a:spcAft>
              <a:buSzPts val="2400"/>
              <a:buChar char="•"/>
            </a:pPr>
            <a:r>
              <a:rPr lang="en"/>
              <a:t>What is the standard?</a:t>
            </a:r>
            <a:endParaRPr/>
          </a:p>
          <a:p>
            <a:pPr indent="-381000" lvl="0" marL="457200" rtl="0" algn="l">
              <a:spcBef>
                <a:spcPts val="0"/>
              </a:spcBef>
              <a:spcAft>
                <a:spcPts val="0"/>
              </a:spcAft>
              <a:buSzPts val="2400"/>
              <a:buChar char="•"/>
            </a:pPr>
            <a:r>
              <a:rPr lang="en"/>
              <a:t>Who is impacted by the standard?</a:t>
            </a:r>
            <a:endParaRPr/>
          </a:p>
          <a:p>
            <a:pPr indent="-381000" lvl="0" marL="457200" rtl="0" algn="l">
              <a:spcBef>
                <a:spcPts val="0"/>
              </a:spcBef>
              <a:spcAft>
                <a:spcPts val="0"/>
              </a:spcAft>
              <a:buSzPts val="2400"/>
              <a:buChar char="•"/>
            </a:pPr>
            <a:r>
              <a:rPr lang="en"/>
              <a:t>Why is the standard important?</a:t>
            </a:r>
            <a:endParaRPr/>
          </a:p>
          <a:p>
            <a:pPr indent="-381000" lvl="0" marL="457200" rtl="0" algn="l">
              <a:spcBef>
                <a:spcPts val="0"/>
              </a:spcBef>
              <a:spcAft>
                <a:spcPts val="0"/>
              </a:spcAft>
              <a:buSzPts val="2400"/>
              <a:buChar char="•"/>
            </a:pPr>
            <a:r>
              <a:rPr lang="en"/>
              <a:t>How is this standard applied in the classroom of an exquisite educator?</a:t>
            </a:r>
            <a:endParaRPr/>
          </a:p>
        </p:txBody>
      </p:sp>
      <p:pic>
        <p:nvPicPr>
          <p:cNvPr id="165" name="Google Shape;165;p32"/>
          <p:cNvPicPr preferRelativeResize="0"/>
          <p:nvPr/>
        </p:nvPicPr>
        <p:blipFill>
          <a:blip r:embed="rId3">
            <a:alphaModFix/>
          </a:blip>
          <a:stretch>
            <a:fillRect/>
          </a:stretch>
        </p:blipFill>
        <p:spPr>
          <a:xfrm>
            <a:off x="5152950" y="1376504"/>
            <a:ext cx="2674042" cy="345323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ph type="title"/>
          </p:nvPr>
        </p:nvSpPr>
        <p:spPr>
          <a:xfrm>
            <a:off x="311700" y="445025"/>
            <a:ext cx="8520600" cy="5727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ISTE PSA</a:t>
            </a:r>
            <a:endParaRPr/>
          </a:p>
        </p:txBody>
      </p:sp>
      <p:sp>
        <p:nvSpPr>
          <p:cNvPr id="171" name="Google Shape;171;p33"/>
          <p:cNvSpPr txBox="1"/>
          <p:nvPr>
            <p:ph idx="1" type="body"/>
          </p:nvPr>
        </p:nvSpPr>
        <p:spPr>
          <a:xfrm>
            <a:off x="311700" y="1152475"/>
            <a:ext cx="4485000" cy="34164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Create a short PSA which highlights the ISTE standards you selected and why they are </a:t>
            </a:r>
            <a:r>
              <a:rPr lang="en"/>
              <a:t>important</a:t>
            </a:r>
            <a:r>
              <a:rPr lang="en"/>
              <a:t>.</a:t>
            </a:r>
            <a:endParaRPr/>
          </a:p>
        </p:txBody>
      </p:sp>
      <p:pic>
        <p:nvPicPr>
          <p:cNvPr id="172" name="Google Shape;172;p33"/>
          <p:cNvPicPr preferRelativeResize="0"/>
          <p:nvPr/>
        </p:nvPicPr>
        <p:blipFill>
          <a:blip r:embed="rId3">
            <a:alphaModFix/>
          </a:blip>
          <a:stretch>
            <a:fillRect/>
          </a:stretch>
        </p:blipFill>
        <p:spPr>
          <a:xfrm>
            <a:off x="4796700" y="1454400"/>
            <a:ext cx="3769400" cy="28125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4"/>
          <p:cNvSpPr txBox="1"/>
          <p:nvPr>
            <p:ph type="title"/>
          </p:nvPr>
        </p:nvSpPr>
        <p:spPr>
          <a:xfrm>
            <a:off x="457200" y="528066"/>
            <a:ext cx="83058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ISTE PSA &amp; </a:t>
            </a:r>
            <a:r>
              <a:rPr lang="en"/>
              <a:t>Exquisite</a:t>
            </a:r>
            <a:r>
              <a:rPr lang="en"/>
              <a:t> Educator</a:t>
            </a:r>
            <a:endParaRPr/>
          </a:p>
        </p:txBody>
      </p:sp>
      <p:pic>
        <p:nvPicPr>
          <p:cNvPr id="178" name="Google Shape;178;p34"/>
          <p:cNvPicPr preferRelativeResize="0"/>
          <p:nvPr/>
        </p:nvPicPr>
        <p:blipFill>
          <a:blip r:embed="rId3">
            <a:alphaModFix/>
          </a:blip>
          <a:stretch>
            <a:fillRect/>
          </a:stretch>
        </p:blipFill>
        <p:spPr>
          <a:xfrm>
            <a:off x="1528225" y="1836912"/>
            <a:ext cx="3043775" cy="2271125"/>
          </a:xfrm>
          <a:prstGeom prst="rect">
            <a:avLst/>
          </a:prstGeom>
          <a:noFill/>
          <a:ln>
            <a:noFill/>
          </a:ln>
        </p:spPr>
      </p:pic>
      <p:pic>
        <p:nvPicPr>
          <p:cNvPr id="179" name="Google Shape;179;p34"/>
          <p:cNvPicPr preferRelativeResize="0"/>
          <p:nvPr/>
        </p:nvPicPr>
        <p:blipFill>
          <a:blip r:embed="rId4">
            <a:alphaModFix/>
          </a:blip>
          <a:stretch>
            <a:fillRect/>
          </a:stretch>
        </p:blipFill>
        <p:spPr>
          <a:xfrm>
            <a:off x="5304900" y="1492325"/>
            <a:ext cx="1915225" cy="296030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5"/>
          <p:cNvSpPr txBox="1"/>
          <p:nvPr>
            <p:ph type="title"/>
          </p:nvPr>
        </p:nvSpPr>
        <p:spPr>
          <a:xfrm>
            <a:off x="311700" y="216425"/>
            <a:ext cx="8520600" cy="5727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3-2-1</a:t>
            </a:r>
            <a:endParaRPr/>
          </a:p>
        </p:txBody>
      </p:sp>
      <p:sp>
        <p:nvSpPr>
          <p:cNvPr id="185" name="Google Shape;185;p35"/>
          <p:cNvSpPr txBox="1"/>
          <p:nvPr>
            <p:ph idx="1" type="body"/>
          </p:nvPr>
        </p:nvSpPr>
        <p:spPr>
          <a:xfrm>
            <a:off x="311700" y="1152475"/>
            <a:ext cx="4260300" cy="34164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3- ISTE Standards you feel confident you are already implementing</a:t>
            </a:r>
            <a:endParaRPr/>
          </a:p>
          <a:p>
            <a:pPr indent="0" lvl="0" marL="0" rtl="0" algn="l">
              <a:spcBef>
                <a:spcPts val="520"/>
              </a:spcBef>
              <a:spcAft>
                <a:spcPts val="0"/>
              </a:spcAft>
              <a:buNone/>
            </a:pPr>
            <a:r>
              <a:rPr lang="en"/>
              <a:t>2- ISTE Standards you would like to address more frequently this year</a:t>
            </a:r>
            <a:endParaRPr/>
          </a:p>
          <a:p>
            <a:pPr indent="0" lvl="0" marL="0" rtl="0" algn="l">
              <a:spcBef>
                <a:spcPts val="520"/>
              </a:spcBef>
              <a:spcAft>
                <a:spcPts val="0"/>
              </a:spcAft>
              <a:buNone/>
            </a:pPr>
            <a:r>
              <a:rPr lang="en"/>
              <a:t>1- goal you have for your classroom this year which will help you improve in those areas</a:t>
            </a:r>
            <a:endParaRPr/>
          </a:p>
        </p:txBody>
      </p:sp>
      <p:pic>
        <p:nvPicPr>
          <p:cNvPr id="186" name="Google Shape;186;p35"/>
          <p:cNvPicPr preferRelativeResize="0"/>
          <p:nvPr/>
        </p:nvPicPr>
        <p:blipFill>
          <a:blip r:embed="rId3">
            <a:alphaModFix/>
          </a:blip>
          <a:stretch>
            <a:fillRect/>
          </a:stretch>
        </p:blipFill>
        <p:spPr>
          <a:xfrm>
            <a:off x="5034950" y="950188"/>
            <a:ext cx="3000863" cy="38209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6"/>
          <p:cNvSpPr txBox="1"/>
          <p:nvPr>
            <p:ph type="title"/>
          </p:nvPr>
        </p:nvSpPr>
        <p:spPr>
          <a:xfrm>
            <a:off x="311700" y="445025"/>
            <a:ext cx="8520600" cy="5727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Objectives</a:t>
            </a:r>
            <a:endParaRPr/>
          </a:p>
        </p:txBody>
      </p:sp>
      <p:sp>
        <p:nvSpPr>
          <p:cNvPr id="192" name="Google Shape;192;p36"/>
          <p:cNvSpPr txBox="1"/>
          <p:nvPr>
            <p:ph idx="1" type="body"/>
          </p:nvPr>
        </p:nvSpPr>
        <p:spPr>
          <a:xfrm>
            <a:off x="311700" y="1152475"/>
            <a:ext cx="8520600" cy="3416400"/>
          </a:xfrm>
          <a:prstGeom prst="rect">
            <a:avLst/>
          </a:prstGeom>
        </p:spPr>
        <p:txBody>
          <a:bodyPr anchorCtr="0" anchor="t" bIns="45700" lIns="91425" spcFirstLastPara="1" rIns="91425" wrap="square" tIns="45700">
            <a:noAutofit/>
          </a:bodyPr>
          <a:lstStyle/>
          <a:p>
            <a:pPr indent="0" lvl="0" marL="0" rtl="0" algn="l">
              <a:lnSpc>
                <a:spcPct val="100000"/>
              </a:lnSpc>
              <a:spcBef>
                <a:spcPts val="520"/>
              </a:spcBef>
              <a:spcAft>
                <a:spcPts val="0"/>
              </a:spcAft>
              <a:buNone/>
            </a:pPr>
            <a:r>
              <a:rPr lang="en">
                <a:solidFill>
                  <a:schemeClr val="dk1"/>
                </a:solidFill>
                <a:latin typeface="Calibri"/>
                <a:ea typeface="Calibri"/>
                <a:cs typeface="Calibri"/>
                <a:sym typeface="Calibri"/>
              </a:rPr>
              <a:t>By the end of this ISTE Educator and Student professional development, cohort teachers will be able to:</a:t>
            </a:r>
            <a:endParaRPr>
              <a:solidFill>
                <a:schemeClr val="dk1"/>
              </a:solidFill>
              <a:latin typeface="Calibri"/>
              <a:ea typeface="Calibri"/>
              <a:cs typeface="Calibri"/>
              <a:sym typeface="Calibri"/>
            </a:endParaRPr>
          </a:p>
          <a:p>
            <a:pPr indent="-393700" lvl="0" marL="457200" rtl="0" algn="l">
              <a:lnSpc>
                <a:spcPct val="100000"/>
              </a:lnSpc>
              <a:spcBef>
                <a:spcPts val="520"/>
              </a:spcBef>
              <a:spcAft>
                <a:spcPts val="0"/>
              </a:spcAft>
              <a:buClr>
                <a:schemeClr val="dk1"/>
              </a:buClr>
              <a:buSzPts val="2600"/>
              <a:buFont typeface="Calibri"/>
              <a:buChar char="●"/>
            </a:pPr>
            <a:r>
              <a:rPr lang="en">
                <a:solidFill>
                  <a:schemeClr val="dk1"/>
                </a:solidFill>
                <a:latin typeface="Calibri"/>
                <a:ea typeface="Calibri"/>
                <a:cs typeface="Calibri"/>
                <a:sym typeface="Calibri"/>
              </a:rPr>
              <a:t>Explain the overall importance of the ISTE Standards</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Deconstruct each ISTE Standard</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Reflect on how the ISTE Standards can transform learning</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Construct a plan to incorporate the ISTE Standards into their teaching practice</a:t>
            </a:r>
            <a:endParaRPr>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9"/>
          <p:cNvSpPr txBox="1"/>
          <p:nvPr>
            <p:ph type="ctrTitle"/>
          </p:nvPr>
        </p:nvSpPr>
        <p:spPr>
          <a:xfrm>
            <a:off x="533400" y="1028700"/>
            <a:ext cx="7851600" cy="1371600"/>
          </a:xfrm>
          <a:prstGeom prst="rect">
            <a:avLst/>
          </a:prstGeom>
        </p:spPr>
        <p:txBody>
          <a:bodyPr anchorCtr="0" anchor="b" bIns="0" lIns="0" spcFirstLastPara="1" rIns="18275" wrap="square" tIns="0">
            <a:noAutofit/>
          </a:bodyPr>
          <a:lstStyle/>
          <a:p>
            <a:pPr indent="0" lvl="0" marL="0" rtl="0" algn="l">
              <a:spcBef>
                <a:spcPts val="0"/>
              </a:spcBef>
              <a:spcAft>
                <a:spcPts val="0"/>
              </a:spcAft>
              <a:buNone/>
            </a:pPr>
            <a:r>
              <a:rPr lang="en"/>
              <a:t>ISTE Standards</a:t>
            </a:r>
            <a:endParaRPr/>
          </a:p>
        </p:txBody>
      </p:sp>
      <p:sp>
        <p:nvSpPr>
          <p:cNvPr id="77" name="Google Shape;77;p19"/>
          <p:cNvSpPr txBox="1"/>
          <p:nvPr>
            <p:ph idx="1" type="subTitle"/>
          </p:nvPr>
        </p:nvSpPr>
        <p:spPr>
          <a:xfrm>
            <a:off x="533400" y="2421402"/>
            <a:ext cx="7854600" cy="1314300"/>
          </a:xfrm>
          <a:prstGeom prst="rect">
            <a:avLst/>
          </a:prstGeom>
        </p:spPr>
        <p:txBody>
          <a:bodyPr anchorCtr="0" anchor="t" bIns="45700" lIns="0" spcFirstLastPara="1" rIns="18275" wrap="square" tIns="45700">
            <a:noAutofit/>
          </a:bodyPr>
          <a:lstStyle/>
          <a:p>
            <a:pPr indent="0" lvl="0" marL="0" rtl="0" algn="l">
              <a:spcBef>
                <a:spcPts val="520"/>
              </a:spcBef>
              <a:spcAft>
                <a:spcPts val="0"/>
              </a:spcAft>
              <a:buNone/>
            </a:pPr>
            <a:r>
              <a:rPr lang="en"/>
              <a:t>&amp; The Exquisite Educator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0"/>
          <p:cNvSpPr txBox="1"/>
          <p:nvPr>
            <p:ph type="title"/>
          </p:nvPr>
        </p:nvSpPr>
        <p:spPr>
          <a:xfrm>
            <a:off x="530352" y="987552"/>
            <a:ext cx="7772400" cy="1021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Essential Question</a:t>
            </a:r>
            <a:endParaRPr/>
          </a:p>
        </p:txBody>
      </p:sp>
      <p:sp>
        <p:nvSpPr>
          <p:cNvPr id="83" name="Google Shape;83;p20"/>
          <p:cNvSpPr txBox="1"/>
          <p:nvPr>
            <p:ph idx="1" type="body"/>
          </p:nvPr>
        </p:nvSpPr>
        <p:spPr>
          <a:xfrm>
            <a:off x="530352" y="2028498"/>
            <a:ext cx="7772400" cy="1132200"/>
          </a:xfrm>
          <a:prstGeom prst="rect">
            <a:avLst/>
          </a:prstGeom>
        </p:spPr>
        <p:txBody>
          <a:bodyPr anchorCtr="0" anchor="t" bIns="45700" lIns="45700" spcFirstLastPara="1" rIns="45700" wrap="square" tIns="45700">
            <a:noAutofit/>
          </a:bodyPr>
          <a:lstStyle/>
          <a:p>
            <a:pPr indent="0" lvl="0" marL="0" rtl="0" algn="l">
              <a:spcBef>
                <a:spcPts val="520"/>
              </a:spcBef>
              <a:spcAft>
                <a:spcPts val="0"/>
              </a:spcAft>
              <a:buNone/>
            </a:pPr>
            <a:r>
              <a:rPr lang="en"/>
              <a:t>How can ISTE standards enrich our teaching practice?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1"/>
          <p:cNvSpPr txBox="1"/>
          <p:nvPr>
            <p:ph type="title"/>
          </p:nvPr>
        </p:nvSpPr>
        <p:spPr>
          <a:xfrm>
            <a:off x="311700" y="445025"/>
            <a:ext cx="8520600" cy="5727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Objectives</a:t>
            </a:r>
            <a:endParaRPr/>
          </a:p>
        </p:txBody>
      </p:sp>
      <p:sp>
        <p:nvSpPr>
          <p:cNvPr id="89" name="Google Shape;89;p21"/>
          <p:cNvSpPr txBox="1"/>
          <p:nvPr>
            <p:ph idx="1" type="body"/>
          </p:nvPr>
        </p:nvSpPr>
        <p:spPr>
          <a:xfrm>
            <a:off x="311700" y="1152475"/>
            <a:ext cx="8520600" cy="3416400"/>
          </a:xfrm>
          <a:prstGeom prst="rect">
            <a:avLst/>
          </a:prstGeom>
        </p:spPr>
        <p:txBody>
          <a:bodyPr anchorCtr="0" anchor="t" bIns="45700" lIns="91425" spcFirstLastPara="1" rIns="91425" wrap="square" tIns="45700">
            <a:noAutofit/>
          </a:bodyPr>
          <a:lstStyle/>
          <a:p>
            <a:pPr indent="0" lvl="0" marL="0" rtl="0" algn="l">
              <a:lnSpc>
                <a:spcPct val="100000"/>
              </a:lnSpc>
              <a:spcBef>
                <a:spcPts val="520"/>
              </a:spcBef>
              <a:spcAft>
                <a:spcPts val="0"/>
              </a:spcAft>
              <a:buNone/>
            </a:pPr>
            <a:r>
              <a:rPr lang="en">
                <a:solidFill>
                  <a:schemeClr val="dk1"/>
                </a:solidFill>
                <a:latin typeface="Calibri"/>
                <a:ea typeface="Calibri"/>
                <a:cs typeface="Calibri"/>
                <a:sym typeface="Calibri"/>
              </a:rPr>
              <a:t>By the end of this ISTE Educator and Student professional development, cohort teachers will be able to:</a:t>
            </a:r>
            <a:endParaRPr>
              <a:solidFill>
                <a:schemeClr val="dk1"/>
              </a:solidFill>
              <a:latin typeface="Calibri"/>
              <a:ea typeface="Calibri"/>
              <a:cs typeface="Calibri"/>
              <a:sym typeface="Calibri"/>
            </a:endParaRPr>
          </a:p>
          <a:p>
            <a:pPr indent="-393700" lvl="0" marL="457200" rtl="0" algn="l">
              <a:lnSpc>
                <a:spcPct val="100000"/>
              </a:lnSpc>
              <a:spcBef>
                <a:spcPts val="520"/>
              </a:spcBef>
              <a:spcAft>
                <a:spcPts val="0"/>
              </a:spcAft>
              <a:buClr>
                <a:schemeClr val="dk1"/>
              </a:buClr>
              <a:buSzPts val="2600"/>
              <a:buFont typeface="Calibri"/>
              <a:buChar char="●"/>
            </a:pPr>
            <a:r>
              <a:rPr lang="en">
                <a:solidFill>
                  <a:schemeClr val="dk1"/>
                </a:solidFill>
                <a:latin typeface="Calibri"/>
                <a:ea typeface="Calibri"/>
                <a:cs typeface="Calibri"/>
                <a:sym typeface="Calibri"/>
              </a:rPr>
              <a:t>Explain the overall importance of the ISTE Standards</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Deconstruct each ISTE Standard</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Reflect on how the ISTE Standards can transform learning</a:t>
            </a:r>
            <a:endParaRPr>
              <a:solidFill>
                <a:schemeClr val="dk1"/>
              </a:solidFill>
              <a:latin typeface="Calibri"/>
              <a:ea typeface="Calibri"/>
              <a:cs typeface="Calibri"/>
              <a:sym typeface="Calibri"/>
            </a:endParaRPr>
          </a:p>
          <a:p>
            <a:pPr indent="-393700" lvl="0" marL="457200" rtl="0" algn="l">
              <a:lnSpc>
                <a:spcPct val="100000"/>
              </a:lnSpc>
              <a:spcBef>
                <a:spcPts val="0"/>
              </a:spcBef>
              <a:spcAft>
                <a:spcPts val="0"/>
              </a:spcAft>
              <a:buClr>
                <a:schemeClr val="dk1"/>
              </a:buClr>
              <a:buSzPts val="2600"/>
              <a:buFont typeface="Calibri"/>
              <a:buChar char="●"/>
            </a:pPr>
            <a:r>
              <a:rPr lang="en">
                <a:solidFill>
                  <a:schemeClr val="dk1"/>
                </a:solidFill>
                <a:latin typeface="Calibri"/>
                <a:ea typeface="Calibri"/>
                <a:cs typeface="Calibri"/>
                <a:sym typeface="Calibri"/>
              </a:rPr>
              <a:t>Construct a plan to incorporate the ISTE Standards into their teaching practice</a:t>
            </a:r>
            <a:endParaRPr>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2"/>
          <p:cNvSpPr txBox="1"/>
          <p:nvPr>
            <p:ph type="title"/>
          </p:nvPr>
        </p:nvSpPr>
        <p:spPr>
          <a:xfrm>
            <a:off x="457200" y="528066"/>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Exquisite Educator/Student</a:t>
            </a:r>
            <a:endParaRPr/>
          </a:p>
        </p:txBody>
      </p:sp>
      <p:sp>
        <p:nvSpPr>
          <p:cNvPr id="95" name="Google Shape;95;p22"/>
          <p:cNvSpPr txBox="1"/>
          <p:nvPr>
            <p:ph idx="1" type="body"/>
          </p:nvPr>
        </p:nvSpPr>
        <p:spPr>
          <a:xfrm>
            <a:off x="457200" y="1440064"/>
            <a:ext cx="4038600" cy="3326100"/>
          </a:xfrm>
          <a:prstGeom prst="rect">
            <a:avLst/>
          </a:prstGeom>
        </p:spPr>
        <p:txBody>
          <a:bodyPr anchorCtr="0" anchor="ctr" bIns="45700" lIns="91425" spcFirstLastPara="1" rIns="91425" wrap="square" tIns="45700">
            <a:noAutofit/>
          </a:bodyPr>
          <a:lstStyle/>
          <a:p>
            <a:pPr indent="0" lvl="0" marL="0" rtl="0" algn="l">
              <a:spcBef>
                <a:spcPts val="480"/>
              </a:spcBef>
              <a:spcAft>
                <a:spcPts val="0"/>
              </a:spcAft>
              <a:buNone/>
            </a:pPr>
            <a:r>
              <a:rPr lang="en" sz="3500" u="sng">
                <a:solidFill>
                  <a:schemeClr val="hlink"/>
                </a:solidFill>
                <a:hlinkClick r:id="rId3"/>
              </a:rPr>
              <a:t>shorturl.at/bfMNX</a:t>
            </a:r>
            <a:endParaRPr/>
          </a:p>
        </p:txBody>
      </p:sp>
      <p:pic>
        <p:nvPicPr>
          <p:cNvPr id="96" name="Google Shape;96;p22"/>
          <p:cNvPicPr preferRelativeResize="0"/>
          <p:nvPr/>
        </p:nvPicPr>
        <p:blipFill>
          <a:blip r:embed="rId4">
            <a:alphaModFix/>
          </a:blip>
          <a:stretch>
            <a:fillRect/>
          </a:stretch>
        </p:blipFill>
        <p:spPr>
          <a:xfrm>
            <a:off x="4992875" y="1561916"/>
            <a:ext cx="2234149" cy="345323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3"/>
          <p:cNvSpPr txBox="1"/>
          <p:nvPr>
            <p:ph type="title"/>
          </p:nvPr>
        </p:nvSpPr>
        <p:spPr>
          <a:xfrm>
            <a:off x="457200" y="528066"/>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Exquisite Educator/Student</a:t>
            </a:r>
            <a:endParaRPr/>
          </a:p>
        </p:txBody>
      </p:sp>
      <p:sp>
        <p:nvSpPr>
          <p:cNvPr id="102" name="Google Shape;102;p23"/>
          <p:cNvSpPr txBox="1"/>
          <p:nvPr>
            <p:ph idx="1" type="body"/>
          </p:nvPr>
        </p:nvSpPr>
        <p:spPr>
          <a:xfrm>
            <a:off x="457200" y="1440064"/>
            <a:ext cx="4038600" cy="3326100"/>
          </a:xfrm>
          <a:prstGeom prst="rect">
            <a:avLst/>
          </a:prstGeom>
        </p:spPr>
        <p:txBody>
          <a:bodyPr anchorCtr="0" anchor="ctr" bIns="45700" lIns="91425" spcFirstLastPara="1" rIns="91425" wrap="square" tIns="45700">
            <a:noAutofit/>
          </a:bodyPr>
          <a:lstStyle/>
          <a:p>
            <a:pPr indent="0" lvl="0" marL="0" rtl="0" algn="l">
              <a:spcBef>
                <a:spcPts val="480"/>
              </a:spcBef>
              <a:spcAft>
                <a:spcPts val="0"/>
              </a:spcAft>
              <a:buNone/>
            </a:pPr>
            <a:r>
              <a:rPr lang="en"/>
              <a:t>What do the “Exquisite” Educator and the “Exquisite” Student look like, sound like, ect?</a:t>
            </a:r>
            <a:endParaRPr/>
          </a:p>
          <a:p>
            <a:pPr indent="0" lvl="0" marL="0" rtl="0" algn="l">
              <a:spcBef>
                <a:spcPts val="480"/>
              </a:spcBef>
              <a:spcAft>
                <a:spcPts val="0"/>
              </a:spcAft>
              <a:buNone/>
            </a:pPr>
            <a:r>
              <a:t/>
            </a:r>
            <a:endParaRPr/>
          </a:p>
          <a:p>
            <a:pPr indent="0" lvl="0" marL="0" rtl="0" algn="l">
              <a:spcBef>
                <a:spcPts val="480"/>
              </a:spcBef>
              <a:spcAft>
                <a:spcPts val="0"/>
              </a:spcAft>
              <a:buNone/>
            </a:pPr>
            <a:r>
              <a:rPr lang="en"/>
              <a:t>What words, objects, shapes, etc. would represent each?</a:t>
            </a:r>
            <a:endParaRPr/>
          </a:p>
        </p:txBody>
      </p:sp>
      <p:pic>
        <p:nvPicPr>
          <p:cNvPr id="103" name="Google Shape;103;p23"/>
          <p:cNvPicPr preferRelativeResize="0"/>
          <p:nvPr/>
        </p:nvPicPr>
        <p:blipFill>
          <a:blip r:embed="rId3">
            <a:alphaModFix/>
          </a:blip>
          <a:stretch>
            <a:fillRect/>
          </a:stretch>
        </p:blipFill>
        <p:spPr>
          <a:xfrm>
            <a:off x="4992875" y="1561916"/>
            <a:ext cx="2234149" cy="345323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4"/>
          <p:cNvPicPr preferRelativeResize="0"/>
          <p:nvPr/>
        </p:nvPicPr>
        <p:blipFill>
          <a:blip r:embed="rId3">
            <a:alphaModFix/>
          </a:blip>
          <a:stretch>
            <a:fillRect/>
          </a:stretch>
        </p:blipFill>
        <p:spPr>
          <a:xfrm>
            <a:off x="4776550" y="64174"/>
            <a:ext cx="3244677" cy="5015148"/>
          </a:xfrm>
          <a:prstGeom prst="rect">
            <a:avLst/>
          </a:prstGeom>
          <a:noFill/>
          <a:ln>
            <a:noFill/>
          </a:ln>
        </p:spPr>
      </p:pic>
      <p:sp>
        <p:nvSpPr>
          <p:cNvPr id="109" name="Google Shape;109;p24"/>
          <p:cNvSpPr txBox="1"/>
          <p:nvPr>
            <p:ph idx="1" type="body"/>
          </p:nvPr>
        </p:nvSpPr>
        <p:spPr>
          <a:xfrm>
            <a:off x="457200" y="1451600"/>
            <a:ext cx="4038600" cy="32919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Think about the “Exquisite” Educator and the “Exquisite” Student.</a:t>
            </a:r>
            <a:endParaRPr/>
          </a:p>
          <a:p>
            <a:pPr indent="-393700" lvl="0" marL="457200" rtl="0" algn="l">
              <a:spcBef>
                <a:spcPts val="520"/>
              </a:spcBef>
              <a:spcAft>
                <a:spcPts val="0"/>
              </a:spcAft>
              <a:buSzPts val="2600"/>
              <a:buChar char="•"/>
            </a:pPr>
            <a:r>
              <a:rPr lang="en"/>
              <a:t>What do they know?</a:t>
            </a:r>
            <a:endParaRPr/>
          </a:p>
          <a:p>
            <a:pPr indent="-393700" lvl="0" marL="457200" rtl="0" algn="l">
              <a:spcBef>
                <a:spcPts val="0"/>
              </a:spcBef>
              <a:spcAft>
                <a:spcPts val="0"/>
              </a:spcAft>
              <a:buSzPts val="2600"/>
              <a:buChar char="•"/>
            </a:pPr>
            <a:r>
              <a:rPr lang="en"/>
              <a:t>Add words and images in the “head” section.</a:t>
            </a:r>
            <a:endParaRPr/>
          </a:p>
        </p:txBody>
      </p:sp>
      <p:sp>
        <p:nvSpPr>
          <p:cNvPr id="110" name="Google Shape;110;p24"/>
          <p:cNvSpPr txBox="1"/>
          <p:nvPr>
            <p:ph type="title"/>
          </p:nvPr>
        </p:nvSpPr>
        <p:spPr>
          <a:xfrm>
            <a:off x="457200" y="528075"/>
            <a:ext cx="4038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What do they know?</a:t>
            </a:r>
            <a:endParaRPr/>
          </a:p>
        </p:txBody>
      </p:sp>
      <p:sp>
        <p:nvSpPr>
          <p:cNvPr id="111" name="Google Shape;111;p24"/>
          <p:cNvSpPr/>
          <p:nvPr/>
        </p:nvSpPr>
        <p:spPr>
          <a:xfrm>
            <a:off x="4852750" y="1661850"/>
            <a:ext cx="729300" cy="6129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id="116" name="Google Shape;116;p25"/>
          <p:cNvPicPr preferRelativeResize="0"/>
          <p:nvPr/>
        </p:nvPicPr>
        <p:blipFill>
          <a:blip r:embed="rId3">
            <a:alphaModFix/>
          </a:blip>
          <a:stretch>
            <a:fillRect/>
          </a:stretch>
        </p:blipFill>
        <p:spPr>
          <a:xfrm>
            <a:off x="4776550" y="64174"/>
            <a:ext cx="3244677" cy="5015148"/>
          </a:xfrm>
          <a:prstGeom prst="rect">
            <a:avLst/>
          </a:prstGeom>
          <a:noFill/>
          <a:ln>
            <a:noFill/>
          </a:ln>
        </p:spPr>
      </p:pic>
      <p:sp>
        <p:nvSpPr>
          <p:cNvPr id="117" name="Google Shape;117;p25"/>
          <p:cNvSpPr txBox="1"/>
          <p:nvPr>
            <p:ph idx="1" type="body"/>
          </p:nvPr>
        </p:nvSpPr>
        <p:spPr>
          <a:xfrm>
            <a:off x="457200" y="1451600"/>
            <a:ext cx="4038600" cy="32919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Think about the “Exquisite” Educator and the “Exquisite” Student.</a:t>
            </a:r>
            <a:endParaRPr/>
          </a:p>
          <a:p>
            <a:pPr indent="-393700" lvl="0" marL="457200" rtl="0" algn="l">
              <a:spcBef>
                <a:spcPts val="520"/>
              </a:spcBef>
              <a:spcAft>
                <a:spcPts val="0"/>
              </a:spcAft>
              <a:buSzPts val="2600"/>
              <a:buChar char="•"/>
            </a:pPr>
            <a:r>
              <a:rPr lang="en"/>
              <a:t>What do they feel?</a:t>
            </a:r>
            <a:endParaRPr/>
          </a:p>
          <a:p>
            <a:pPr indent="-393700" lvl="0" marL="457200" rtl="0" algn="l">
              <a:spcBef>
                <a:spcPts val="0"/>
              </a:spcBef>
              <a:spcAft>
                <a:spcPts val="0"/>
              </a:spcAft>
              <a:buSzPts val="2600"/>
              <a:buChar char="•"/>
            </a:pPr>
            <a:r>
              <a:rPr lang="en"/>
              <a:t>Add words and images in the “heart” section.</a:t>
            </a:r>
            <a:endParaRPr/>
          </a:p>
        </p:txBody>
      </p:sp>
      <p:sp>
        <p:nvSpPr>
          <p:cNvPr id="118" name="Google Shape;118;p25"/>
          <p:cNvSpPr txBox="1"/>
          <p:nvPr>
            <p:ph type="title"/>
          </p:nvPr>
        </p:nvSpPr>
        <p:spPr>
          <a:xfrm>
            <a:off x="457200" y="528075"/>
            <a:ext cx="4038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What do they feel?</a:t>
            </a:r>
            <a:endParaRPr/>
          </a:p>
        </p:txBody>
      </p:sp>
      <p:sp>
        <p:nvSpPr>
          <p:cNvPr id="119" name="Google Shape;119;p25"/>
          <p:cNvSpPr/>
          <p:nvPr/>
        </p:nvSpPr>
        <p:spPr>
          <a:xfrm>
            <a:off x="4852750" y="2347650"/>
            <a:ext cx="729300" cy="6129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pic>
        <p:nvPicPr>
          <p:cNvPr id="124" name="Google Shape;124;p26"/>
          <p:cNvPicPr preferRelativeResize="0"/>
          <p:nvPr/>
        </p:nvPicPr>
        <p:blipFill>
          <a:blip r:embed="rId3">
            <a:alphaModFix/>
          </a:blip>
          <a:stretch>
            <a:fillRect/>
          </a:stretch>
        </p:blipFill>
        <p:spPr>
          <a:xfrm>
            <a:off x="4776550" y="64174"/>
            <a:ext cx="3244677" cy="5015148"/>
          </a:xfrm>
          <a:prstGeom prst="rect">
            <a:avLst/>
          </a:prstGeom>
          <a:noFill/>
          <a:ln>
            <a:noFill/>
          </a:ln>
        </p:spPr>
      </p:pic>
      <p:sp>
        <p:nvSpPr>
          <p:cNvPr id="125" name="Google Shape;125;p26"/>
          <p:cNvSpPr txBox="1"/>
          <p:nvPr>
            <p:ph idx="1" type="body"/>
          </p:nvPr>
        </p:nvSpPr>
        <p:spPr>
          <a:xfrm>
            <a:off x="457200" y="1451600"/>
            <a:ext cx="4038600" cy="3291900"/>
          </a:xfrm>
          <a:prstGeom prst="rect">
            <a:avLst/>
          </a:prstGeom>
        </p:spPr>
        <p:txBody>
          <a:bodyPr anchorCtr="0" anchor="ctr" bIns="45700" lIns="91425" spcFirstLastPara="1" rIns="91425" wrap="square" tIns="45700">
            <a:noAutofit/>
          </a:bodyPr>
          <a:lstStyle/>
          <a:p>
            <a:pPr indent="0" lvl="0" marL="0" rtl="0" algn="l">
              <a:spcBef>
                <a:spcPts val="520"/>
              </a:spcBef>
              <a:spcAft>
                <a:spcPts val="0"/>
              </a:spcAft>
              <a:buNone/>
            </a:pPr>
            <a:r>
              <a:rPr lang="en"/>
              <a:t>Think about the “Exquisite” Educator and the “Exquisite” Student.</a:t>
            </a:r>
            <a:endParaRPr/>
          </a:p>
          <a:p>
            <a:pPr indent="-393700" lvl="0" marL="457200" rtl="0" algn="l">
              <a:spcBef>
                <a:spcPts val="520"/>
              </a:spcBef>
              <a:spcAft>
                <a:spcPts val="0"/>
              </a:spcAft>
              <a:buSzPts val="2600"/>
              <a:buChar char="•"/>
            </a:pPr>
            <a:r>
              <a:rPr lang="en"/>
              <a:t>What do they do?</a:t>
            </a:r>
            <a:endParaRPr/>
          </a:p>
          <a:p>
            <a:pPr indent="-393700" lvl="0" marL="457200" rtl="0" algn="l">
              <a:spcBef>
                <a:spcPts val="0"/>
              </a:spcBef>
              <a:spcAft>
                <a:spcPts val="0"/>
              </a:spcAft>
              <a:buSzPts val="2600"/>
              <a:buChar char="•"/>
            </a:pPr>
            <a:r>
              <a:rPr lang="en"/>
              <a:t>Add words and images in the “hand” section.</a:t>
            </a:r>
            <a:endParaRPr/>
          </a:p>
        </p:txBody>
      </p:sp>
      <p:sp>
        <p:nvSpPr>
          <p:cNvPr id="126" name="Google Shape;126;p26"/>
          <p:cNvSpPr txBox="1"/>
          <p:nvPr>
            <p:ph type="title"/>
          </p:nvPr>
        </p:nvSpPr>
        <p:spPr>
          <a:xfrm>
            <a:off x="457200" y="528075"/>
            <a:ext cx="4038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
              <a:t>What do they do?</a:t>
            </a:r>
            <a:endParaRPr/>
          </a:p>
        </p:txBody>
      </p:sp>
      <p:sp>
        <p:nvSpPr>
          <p:cNvPr id="127" name="Google Shape;127;p26"/>
          <p:cNvSpPr/>
          <p:nvPr/>
        </p:nvSpPr>
        <p:spPr>
          <a:xfrm>
            <a:off x="4852750" y="2881050"/>
            <a:ext cx="729300" cy="6129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