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Lato" panose="020F0502020204030203" pitchFamily="34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eOCB5TCLbY6dWLVjrHLpPhiY7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ly Cusa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D97F57-A160-40E4-9EC6-3E61923B231B}">
  <a:tblStyle styleId="{6AD97F57-A160-40E4-9EC6-3E61923B23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1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Leod Porter, Delma" userId="32da88d5-4580-4c4a-b4ab-df51f2b33c88" providerId="ADAL" clId="{1428B711-EC21-462A-A3D9-3449E515F7EA}"/>
    <pc:docChg chg="addSld delSld modSld">
      <pc:chgData name="McLeod Porter, Delma" userId="32da88d5-4580-4c4a-b4ab-df51f2b33c88" providerId="ADAL" clId="{1428B711-EC21-462A-A3D9-3449E515F7EA}" dt="2026-05-27T18:27:33.727" v="253" actId="20577"/>
      <pc:docMkLst>
        <pc:docMk/>
      </pc:docMkLst>
      <pc:sldChg chg="modSp mod">
        <pc:chgData name="McLeod Porter, Delma" userId="32da88d5-4580-4c4a-b4ab-df51f2b33c88" providerId="ADAL" clId="{1428B711-EC21-462A-A3D9-3449E515F7EA}" dt="2026-05-27T13:46:48.647" v="9" actId="20577"/>
        <pc:sldMkLst>
          <pc:docMk/>
          <pc:sldMk cId="0" sldId="258"/>
        </pc:sldMkLst>
        <pc:spChg chg="mod">
          <ac:chgData name="McLeod Porter, Delma" userId="32da88d5-4580-4c4a-b4ab-df51f2b33c88" providerId="ADAL" clId="{1428B711-EC21-462A-A3D9-3449E515F7EA}" dt="2026-05-27T13:46:48.647" v="9" actId="20577"/>
          <ac:spMkLst>
            <pc:docMk/>
            <pc:sldMk cId="0" sldId="258"/>
            <ac:spMk id="85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3:39:44.902" v="8" actId="122"/>
        <pc:sldMkLst>
          <pc:docMk/>
          <pc:sldMk cId="0" sldId="259"/>
        </pc:sldMkLst>
        <pc:spChg chg="mod">
          <ac:chgData name="McLeod Porter, Delma" userId="32da88d5-4580-4c4a-b4ab-df51f2b33c88" providerId="ADAL" clId="{1428B711-EC21-462A-A3D9-3449E515F7EA}" dt="2026-05-27T13:39:44.902" v="8" actId="122"/>
          <ac:spMkLst>
            <pc:docMk/>
            <pc:sldMk cId="0" sldId="259"/>
            <ac:spMk id="92" creationId="{00000000-0000-0000-0000-000000000000}"/>
          </ac:spMkLst>
        </pc:spChg>
      </pc:sldChg>
      <pc:sldChg chg="modSp del mod">
        <pc:chgData name="McLeod Porter, Delma" userId="32da88d5-4580-4c4a-b4ab-df51f2b33c88" providerId="ADAL" clId="{1428B711-EC21-462A-A3D9-3449E515F7EA}" dt="2026-05-27T13:59:28.768" v="36" actId="2696"/>
        <pc:sldMkLst>
          <pc:docMk/>
          <pc:sldMk cId="0" sldId="260"/>
        </pc:sldMkLst>
        <pc:spChg chg="mod">
          <ac:chgData name="McLeod Porter, Delma" userId="32da88d5-4580-4c4a-b4ab-df51f2b33c88" providerId="ADAL" clId="{1428B711-EC21-462A-A3D9-3449E515F7EA}" dt="2026-05-27T13:53:16.035" v="12" actId="1076"/>
          <ac:spMkLst>
            <pc:docMk/>
            <pc:sldMk cId="0" sldId="260"/>
            <ac:spMk id="99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3:53:37.692" v="16" actId="14100"/>
          <ac:spMkLst>
            <pc:docMk/>
            <pc:sldMk cId="0" sldId="260"/>
            <ac:spMk id="100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4:00:40.468" v="38" actId="1076"/>
        <pc:sldMkLst>
          <pc:docMk/>
          <pc:sldMk cId="0" sldId="261"/>
        </pc:sldMkLst>
        <pc:spChg chg="mod">
          <ac:chgData name="McLeod Porter, Delma" userId="32da88d5-4580-4c4a-b4ab-df51f2b33c88" providerId="ADAL" clId="{1428B711-EC21-462A-A3D9-3449E515F7EA}" dt="2026-05-27T14:00:35.727" v="37" actId="1076"/>
          <ac:spMkLst>
            <pc:docMk/>
            <pc:sldMk cId="0" sldId="261"/>
            <ac:spMk id="105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4:00:40.468" v="38" actId="1076"/>
          <ac:spMkLst>
            <pc:docMk/>
            <pc:sldMk cId="0" sldId="261"/>
            <ac:spMk id="106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4:01:04.600" v="40" actId="20577"/>
        <pc:sldMkLst>
          <pc:docMk/>
          <pc:sldMk cId="0" sldId="262"/>
        </pc:sldMkLst>
        <pc:spChg chg="mod">
          <ac:chgData name="McLeod Porter, Delma" userId="32da88d5-4580-4c4a-b4ab-df51f2b33c88" providerId="ADAL" clId="{1428B711-EC21-462A-A3D9-3449E515F7EA}" dt="2026-05-27T13:54:34.717" v="18" actId="1076"/>
          <ac:spMkLst>
            <pc:docMk/>
            <pc:sldMk cId="0" sldId="262"/>
            <ac:spMk id="111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4:01:04.600" v="40" actId="20577"/>
          <ac:spMkLst>
            <pc:docMk/>
            <pc:sldMk cId="0" sldId="262"/>
            <ac:spMk id="112" creationId="{00000000-0000-0000-0000-000000000000}"/>
          </ac:spMkLst>
        </pc:spChg>
      </pc:sldChg>
      <pc:sldChg chg="modNotesTx">
        <pc:chgData name="McLeod Porter, Delma" userId="32da88d5-4580-4c4a-b4ab-df51f2b33c88" providerId="ADAL" clId="{1428B711-EC21-462A-A3D9-3449E515F7EA}" dt="2026-05-27T14:06:56.291" v="41"/>
        <pc:sldMkLst>
          <pc:docMk/>
          <pc:sldMk cId="0" sldId="266"/>
        </pc:sldMkLst>
      </pc:sldChg>
      <pc:sldChg chg="modSp mod">
        <pc:chgData name="McLeod Porter, Delma" userId="32da88d5-4580-4c4a-b4ab-df51f2b33c88" providerId="ADAL" clId="{1428B711-EC21-462A-A3D9-3449E515F7EA}" dt="2026-05-27T15:50:40.093" v="71" actId="20577"/>
        <pc:sldMkLst>
          <pc:docMk/>
          <pc:sldMk cId="0" sldId="271"/>
        </pc:sldMkLst>
        <pc:spChg chg="mod">
          <ac:chgData name="McLeod Porter, Delma" userId="32da88d5-4580-4c4a-b4ab-df51f2b33c88" providerId="ADAL" clId="{1428B711-EC21-462A-A3D9-3449E515F7EA}" dt="2026-05-27T15:50:40.093" v="71" actId="20577"/>
          <ac:spMkLst>
            <pc:docMk/>
            <pc:sldMk cId="0" sldId="271"/>
            <ac:spMk id="180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5:56:48.732" v="81" actId="20577"/>
        <pc:sldMkLst>
          <pc:docMk/>
          <pc:sldMk cId="0" sldId="272"/>
        </pc:sldMkLst>
        <pc:spChg chg="mod">
          <ac:chgData name="McLeod Porter, Delma" userId="32da88d5-4580-4c4a-b4ab-df51f2b33c88" providerId="ADAL" clId="{1428B711-EC21-462A-A3D9-3449E515F7EA}" dt="2026-05-27T15:56:48.732" v="81" actId="20577"/>
          <ac:spMkLst>
            <pc:docMk/>
            <pc:sldMk cId="0" sldId="272"/>
            <ac:spMk id="188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5:58:27.370" v="90" actId="1076"/>
        <pc:sldMkLst>
          <pc:docMk/>
          <pc:sldMk cId="0" sldId="273"/>
        </pc:sldMkLst>
        <pc:spChg chg="mod">
          <ac:chgData name="McLeod Porter, Delma" userId="32da88d5-4580-4c4a-b4ab-df51f2b33c88" providerId="ADAL" clId="{1428B711-EC21-462A-A3D9-3449E515F7EA}" dt="2026-05-27T15:58:21.645" v="89" actId="1076"/>
          <ac:spMkLst>
            <pc:docMk/>
            <pc:sldMk cId="0" sldId="273"/>
            <ac:spMk id="195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5:58:27.370" v="90" actId="1076"/>
          <ac:spMkLst>
            <pc:docMk/>
            <pc:sldMk cId="0" sldId="273"/>
            <ac:spMk id="196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6:06:38.321" v="135" actId="20577"/>
        <pc:sldMkLst>
          <pc:docMk/>
          <pc:sldMk cId="0" sldId="274"/>
        </pc:sldMkLst>
        <pc:spChg chg="mod">
          <ac:chgData name="McLeod Porter, Delma" userId="32da88d5-4580-4c4a-b4ab-df51f2b33c88" providerId="ADAL" clId="{1428B711-EC21-462A-A3D9-3449E515F7EA}" dt="2026-05-27T16:03:54.567" v="91" actId="1076"/>
          <ac:spMkLst>
            <pc:docMk/>
            <pc:sldMk cId="0" sldId="274"/>
            <ac:spMk id="201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6:04:01.449" v="92" actId="1076"/>
          <ac:spMkLst>
            <pc:docMk/>
            <pc:sldMk cId="0" sldId="274"/>
            <ac:spMk id="202" creationId="{00000000-0000-0000-0000-000000000000}"/>
          </ac:spMkLst>
        </pc:spChg>
        <pc:graphicFrameChg chg="mod modGraphic">
          <ac:chgData name="McLeod Porter, Delma" userId="32da88d5-4580-4c4a-b4ab-df51f2b33c88" providerId="ADAL" clId="{1428B711-EC21-462A-A3D9-3449E515F7EA}" dt="2026-05-27T16:06:38.321" v="135" actId="20577"/>
          <ac:graphicFrameMkLst>
            <pc:docMk/>
            <pc:sldMk cId="0" sldId="274"/>
            <ac:graphicFrameMk id="203" creationId="{00000000-0000-0000-0000-000000000000}"/>
          </ac:graphicFrameMkLst>
        </pc:graphicFrameChg>
      </pc:sldChg>
      <pc:sldChg chg="modSp mod">
        <pc:chgData name="McLeod Porter, Delma" userId="32da88d5-4580-4c4a-b4ab-df51f2b33c88" providerId="ADAL" clId="{1428B711-EC21-462A-A3D9-3449E515F7EA}" dt="2026-05-27T18:26:51.081" v="218" actId="1076"/>
        <pc:sldMkLst>
          <pc:docMk/>
          <pc:sldMk cId="0" sldId="275"/>
        </pc:sldMkLst>
        <pc:spChg chg="mod">
          <ac:chgData name="McLeod Porter, Delma" userId="32da88d5-4580-4c4a-b4ab-df51f2b33c88" providerId="ADAL" clId="{1428B711-EC21-462A-A3D9-3449E515F7EA}" dt="2026-05-27T16:15:17.052" v="146" actId="20577"/>
          <ac:spMkLst>
            <pc:docMk/>
            <pc:sldMk cId="0" sldId="275"/>
            <ac:spMk id="208" creationId="{00000000-0000-0000-0000-000000000000}"/>
          </ac:spMkLst>
        </pc:spChg>
        <pc:spChg chg="mod">
          <ac:chgData name="McLeod Porter, Delma" userId="32da88d5-4580-4c4a-b4ab-df51f2b33c88" providerId="ADAL" clId="{1428B711-EC21-462A-A3D9-3449E515F7EA}" dt="2026-05-27T16:10:55.878" v="137" actId="1076"/>
          <ac:spMkLst>
            <pc:docMk/>
            <pc:sldMk cId="0" sldId="275"/>
            <ac:spMk id="210" creationId="{00000000-0000-0000-0000-000000000000}"/>
          </ac:spMkLst>
        </pc:spChg>
        <pc:graphicFrameChg chg="mod modGraphic">
          <ac:chgData name="McLeod Porter, Delma" userId="32da88d5-4580-4c4a-b4ab-df51f2b33c88" providerId="ADAL" clId="{1428B711-EC21-462A-A3D9-3449E515F7EA}" dt="2026-05-27T18:26:51.081" v="218" actId="1076"/>
          <ac:graphicFrameMkLst>
            <pc:docMk/>
            <pc:sldMk cId="0" sldId="275"/>
            <ac:graphicFrameMk id="209" creationId="{00000000-0000-0000-0000-000000000000}"/>
          </ac:graphicFrameMkLst>
        </pc:graphicFrameChg>
      </pc:sldChg>
      <pc:sldChg chg="modSp mod">
        <pc:chgData name="McLeod Porter, Delma" userId="32da88d5-4580-4c4a-b4ab-df51f2b33c88" providerId="ADAL" clId="{1428B711-EC21-462A-A3D9-3449E515F7EA}" dt="2026-05-27T18:27:19.334" v="252" actId="20577"/>
        <pc:sldMkLst>
          <pc:docMk/>
          <pc:sldMk cId="0" sldId="276"/>
        </pc:sldMkLst>
        <pc:spChg chg="mod">
          <ac:chgData name="McLeod Porter, Delma" userId="32da88d5-4580-4c4a-b4ab-df51f2b33c88" providerId="ADAL" clId="{1428B711-EC21-462A-A3D9-3449E515F7EA}" dt="2026-05-27T18:27:19.334" v="252" actId="20577"/>
          <ac:spMkLst>
            <pc:docMk/>
            <pc:sldMk cId="0" sldId="276"/>
            <ac:spMk id="216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8:27:33.727" v="253" actId="20577"/>
        <pc:sldMkLst>
          <pc:docMk/>
          <pc:sldMk cId="0" sldId="277"/>
        </pc:sldMkLst>
        <pc:spChg chg="mod">
          <ac:chgData name="McLeod Porter, Delma" userId="32da88d5-4580-4c4a-b4ab-df51f2b33c88" providerId="ADAL" clId="{1428B711-EC21-462A-A3D9-3449E515F7EA}" dt="2026-05-27T18:27:33.727" v="253" actId="20577"/>
          <ac:spMkLst>
            <pc:docMk/>
            <pc:sldMk cId="0" sldId="277"/>
            <ac:spMk id="222" creationId="{00000000-0000-0000-0000-000000000000}"/>
          </ac:spMkLst>
        </pc:spChg>
      </pc:sldChg>
      <pc:sldChg chg="modSp mod">
        <pc:chgData name="McLeod Porter, Delma" userId="32da88d5-4580-4c4a-b4ab-df51f2b33c88" providerId="ADAL" clId="{1428B711-EC21-462A-A3D9-3449E515F7EA}" dt="2026-05-27T16:25:08.470" v="217" actId="14100"/>
        <pc:sldMkLst>
          <pc:docMk/>
          <pc:sldMk cId="0" sldId="278"/>
        </pc:sldMkLst>
        <pc:spChg chg="mod">
          <ac:chgData name="McLeod Porter, Delma" userId="32da88d5-4580-4c4a-b4ab-df51f2b33c88" providerId="ADAL" clId="{1428B711-EC21-462A-A3D9-3449E515F7EA}" dt="2026-05-27T16:25:08.470" v="217" actId="14100"/>
          <ac:spMkLst>
            <pc:docMk/>
            <pc:sldMk cId="0" sldId="278"/>
            <ac:spMk id="228" creationId="{00000000-0000-0000-0000-000000000000}"/>
          </ac:spMkLst>
        </pc:spChg>
      </pc:sldChg>
      <pc:sldChg chg="addSp modSp new mod">
        <pc:chgData name="McLeod Porter, Delma" userId="32da88d5-4580-4c4a-b4ab-df51f2b33c88" providerId="ADAL" clId="{1428B711-EC21-462A-A3D9-3449E515F7EA}" dt="2026-05-27T13:59:22.772" v="35" actId="1076"/>
        <pc:sldMkLst>
          <pc:docMk/>
          <pc:sldMk cId="1556137260" sldId="279"/>
        </pc:sldMkLst>
        <pc:spChg chg="add mod">
          <ac:chgData name="McLeod Porter, Delma" userId="32da88d5-4580-4c4a-b4ab-df51f2b33c88" providerId="ADAL" clId="{1428B711-EC21-462A-A3D9-3449E515F7EA}" dt="2026-05-27T13:57:52.326" v="26" actId="255"/>
          <ac:spMkLst>
            <pc:docMk/>
            <pc:sldMk cId="1556137260" sldId="279"/>
            <ac:spMk id="3" creationId="{0ACC49E1-BF16-216D-45E9-6667EED2CD43}"/>
          </ac:spMkLst>
        </pc:spChg>
        <pc:spChg chg="add mod">
          <ac:chgData name="McLeod Porter, Delma" userId="32da88d5-4580-4c4a-b4ab-df51f2b33c88" providerId="ADAL" clId="{1428B711-EC21-462A-A3D9-3449E515F7EA}" dt="2026-05-27T13:59:22.772" v="35" actId="1076"/>
          <ac:spMkLst>
            <pc:docMk/>
            <pc:sldMk cId="1556137260" sldId="279"/>
            <ac:spMk id="5" creationId="{13149F27-8F0F-937B-DB4E-D9321E6C9D7B}"/>
          </ac:spMkLst>
        </pc:spChg>
      </pc:sldChg>
      <pc:sldMasterChg chg="delSldLayout">
        <pc:chgData name="McLeod Porter, Delma" userId="32da88d5-4580-4c4a-b4ab-df51f2b33c88" providerId="ADAL" clId="{1428B711-EC21-462A-A3D9-3449E515F7EA}" dt="2026-05-27T13:59:28.768" v="36" actId="2696"/>
        <pc:sldMasterMkLst>
          <pc:docMk/>
          <pc:sldMasterMk cId="0" sldId="2147483648"/>
        </pc:sldMasterMkLst>
        <pc:sldLayoutChg chg="del">
          <pc:chgData name="McLeod Porter, Delma" userId="32da88d5-4580-4c4a-b4ab-df51f2b33c88" providerId="ADAL" clId="{1428B711-EC21-462A-A3D9-3449E515F7EA}" dt="2026-05-27T13:59:28.768" v="36" actId="2696"/>
          <pc:sldLayoutMkLst>
            <pc:docMk/>
            <pc:sldMasterMk cId="0" sldId="2147483648"/>
            <pc:sldLayoutMk cId="0" sldId="2147483658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5-19T16:32:23.531" idx="1">
    <p:pos x="6000" y="0"/>
    <p:text>add qr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6v_zS1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ste.org/blog/free-classroom-poster-i-am-a-digital-age-learner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e343d3760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e343d3760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https://iste.org/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4e0aea5e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4e0aea5e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ISTE (2016). </a:t>
            </a:r>
            <a:r>
              <a:rPr lang="en-US" i="1"/>
              <a:t>I am a digital age learner</a:t>
            </a:r>
            <a:r>
              <a:rPr lang="en-US"/>
              <a:t> [Poster].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https://iste.org/blog/free-classroom-poster-i-am-a-digital-age-learner</a:t>
            </a:r>
            <a:br>
              <a:rPr lang="en-US"/>
            </a:br>
            <a:br>
              <a:rPr lang="en-US"/>
            </a:br>
            <a:r>
              <a:rPr lang="en-US"/>
              <a:t>The ISTE Standards describe ways students can use technology to: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Take ownership of learning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Create and communicate ideas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Solve problems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Collaborate with others</a:t>
            </a: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/>
              <a:t>Prepare for future opportunities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4e0aea5e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c4e0aea5e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4e0aea5e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c4e0aea5e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d2b664354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d2b664354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c4e0aea5e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c4e0aea5e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c4e0aea5e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c4e0aea5e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c4e0aea5e9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c4e0aea5e9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c4e0aea5e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c4e0aea5e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c4e0aea5e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c4e0aea5e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4e0aea5e9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c4e0aea5e9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c4e0aea5e9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c4e0aea5e9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d2b664354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3d2b664354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cdb10a98e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3cdb10a98e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c4e0aea5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g3c4e0aea5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c4e0aea5e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c4e0aea5e9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Char char="●"/>
            </a:pPr>
            <a:r>
              <a:rPr lang="en-US" sz="12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Encourage participants to focus less on whether they personally would use the tool and more on what students might gain from the experience.</a:t>
            </a:r>
            <a:endParaRPr sz="12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c4e0aea5e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c4e0aea5e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9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8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2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8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4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80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K20IST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4Cs</a:t>
            </a:r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131"/>
                </a:solidFill>
              </a:rPr>
              <a:t>Communication</a:t>
            </a:r>
            <a:endParaRPr dirty="0">
              <a:solidFill>
                <a:srgbClr val="313131"/>
              </a:solidFill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131"/>
                </a:solidFill>
              </a:rPr>
              <a:t>Collaboration</a:t>
            </a:r>
            <a:endParaRPr dirty="0">
              <a:solidFill>
                <a:srgbClr val="313131"/>
              </a:solidFill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131"/>
                </a:solidFill>
              </a:rPr>
              <a:t>Creativity</a:t>
            </a:r>
            <a:endParaRPr dirty="0">
              <a:solidFill>
                <a:srgbClr val="313131"/>
              </a:solidFill>
            </a:endParaRPr>
          </a:p>
          <a:p>
            <a:pPr lvl="0" indent="-4572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13131"/>
                </a:solidFill>
              </a:rPr>
              <a:t>Critical Thinking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e343d37603_1_6"/>
          <p:cNvSpPr txBox="1"/>
          <p:nvPr/>
        </p:nvSpPr>
        <p:spPr>
          <a:xfrm>
            <a:off x="245786" y="248249"/>
            <a:ext cx="8200200" cy="10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International Society for Technology in Education</a:t>
            </a:r>
            <a:endParaRPr sz="3100" b="1" dirty="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8" name="Google Shape;138;g3e343d37603_1_6"/>
          <p:cNvPicPr preferRelativeResize="0"/>
          <p:nvPr/>
        </p:nvPicPr>
        <p:blipFill rotWithShape="1">
          <a:blip r:embed="rId3">
            <a:alphaModFix/>
          </a:blip>
          <a:srcRect l="24346" t="19252" r="26854" b="14201"/>
          <a:stretch/>
        </p:blipFill>
        <p:spPr>
          <a:xfrm>
            <a:off x="3422600" y="3244695"/>
            <a:ext cx="2082900" cy="1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e343d37603_1_6" descr="141013-OSX7SH-7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2069" y="1446566"/>
            <a:ext cx="2223431" cy="148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e343d37603_1_6" descr="OFJH7U0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474" y="3167034"/>
            <a:ext cx="2223431" cy="14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3e343d37603_1_6" descr="559.jpg"/>
          <p:cNvPicPr preferRelativeResize="0"/>
          <p:nvPr/>
        </p:nvPicPr>
        <p:blipFill rotWithShape="1">
          <a:blip r:embed="rId6">
            <a:alphaModFix/>
          </a:blip>
          <a:srcRect l="70" r="70"/>
          <a:stretch/>
        </p:blipFill>
        <p:spPr>
          <a:xfrm>
            <a:off x="850474" y="1446567"/>
            <a:ext cx="2223431" cy="14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3e343d37603_1_6" descr="140966-OSX7NG-4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1354" y="1446567"/>
            <a:ext cx="2223431" cy="1482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3e343d37603_1_6" descr="O699PC0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91353" y="3167034"/>
            <a:ext cx="2223431" cy="148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c4e0aea5e9_0_74"/>
          <p:cNvSpPr txBox="1"/>
          <p:nvPr/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3c4e0aea5e9_0_74" title="iste-standards_students-2016_poster_front_24x20_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75" y="215125"/>
            <a:ext cx="7701132" cy="47132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3c4e0aea5e9_0_88"/>
          <p:cNvGrpSpPr/>
          <p:nvPr/>
        </p:nvGrpSpPr>
        <p:grpSpPr>
          <a:xfrm>
            <a:off x="227493" y="373100"/>
            <a:ext cx="4021150" cy="4397277"/>
            <a:chOff x="4722018" y="248300"/>
            <a:chExt cx="4021150" cy="4397277"/>
          </a:xfrm>
        </p:grpSpPr>
        <p:pic>
          <p:nvPicPr>
            <p:cNvPr id="155" name="Google Shape;155;g3c4e0aea5e9_0_88" title="qr-code.png"/>
            <p:cNvPicPr preferRelativeResize="0"/>
            <p:nvPr/>
          </p:nvPicPr>
          <p:blipFill rotWithShape="1">
            <a:blip r:embed="rId3">
              <a:alphaModFix/>
            </a:blip>
            <a:srcRect t="903" b="903"/>
            <a:stretch/>
          </p:blipFill>
          <p:spPr>
            <a:xfrm>
              <a:off x="5122839" y="1484175"/>
              <a:ext cx="3219514" cy="3161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g3c4e0aea5e9_0_8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22018" y="248300"/>
              <a:ext cx="4021150" cy="12358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g3c4e0aea5e9_0_88"/>
          <p:cNvGrpSpPr/>
          <p:nvPr/>
        </p:nvGrpSpPr>
        <p:grpSpPr>
          <a:xfrm>
            <a:off x="4321113" y="269375"/>
            <a:ext cx="4595388" cy="4604725"/>
            <a:chOff x="126588" y="269388"/>
            <a:chExt cx="4595388" cy="4604725"/>
          </a:xfrm>
        </p:grpSpPr>
        <p:pic>
          <p:nvPicPr>
            <p:cNvPr id="158" name="Google Shape;158;g3c4e0aea5e9_0_8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6588" y="269388"/>
              <a:ext cx="1340775" cy="4604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g3c4e0aea5e9_0_88"/>
            <p:cNvSpPr txBox="1"/>
            <p:nvPr/>
          </p:nvSpPr>
          <p:spPr>
            <a:xfrm>
              <a:off x="1047575" y="583225"/>
              <a:ext cx="3674400" cy="385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1.1 Empowered Learner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1.2 Digital Citizen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1.3 Knowledge Constructor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1.4 Innovative Designer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1.5 Computational Thinker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1.6 Creative Communicator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US" sz="2100" b="1">
                  <a:solidFill>
                    <a:srgbClr val="1A1A1A"/>
                  </a:solidFill>
                  <a:latin typeface="Lato"/>
                  <a:ea typeface="Lato"/>
                  <a:cs typeface="Lato"/>
                  <a:sym typeface="Lato"/>
                </a:rPr>
                <a:t>1.7 Global Collaborator</a:t>
              </a:r>
              <a:endParaRPr sz="2100" b="1">
                <a:solidFill>
                  <a:srgbClr val="1A1A1A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60" name="Google Shape;160;g3c4e0aea5e9_0_8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2487" y="620550"/>
              <a:ext cx="508998" cy="3902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c4e0aea5e9_0_9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Explore the Standards</a:t>
            </a:r>
            <a:endParaRPr/>
          </a:p>
        </p:txBody>
      </p:sp>
      <p:sp>
        <p:nvSpPr>
          <p:cNvPr id="166" name="Google Shape;166;g3c4e0aea5e9_0_97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Let’s dive into the ISTE student standards.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Go to </a:t>
            </a:r>
            <a:r>
              <a:rPr lang="en-US" b="1" u="sng" dirty="0">
                <a:solidFill>
                  <a:schemeClr val="hlink"/>
                </a:solidFill>
                <a:hlinkClick r:id="rId3"/>
              </a:rPr>
              <a:t>bit.ly/K20ISTE</a:t>
            </a:r>
            <a:r>
              <a:rPr lang="en-US" dirty="0"/>
              <a:t> to access and explore the standards for a few minutes.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What does this standard look like in a classroom with students using technology?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2b664354a_0_5"/>
          <p:cNvSpPr txBox="1">
            <a:spLocks noGrp="1"/>
          </p:cNvSpPr>
          <p:nvPr>
            <p:ph type="body" idx="4294967295"/>
          </p:nvPr>
        </p:nvSpPr>
        <p:spPr>
          <a:xfrm>
            <a:off x="241463" y="782813"/>
            <a:ext cx="4330500" cy="1788900"/>
          </a:xfrm>
          <a:prstGeom prst="rect">
            <a:avLst/>
          </a:prstGeom>
          <a:noFill/>
          <a:ln w="20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500" tIns="49750" rIns="99500" bIns="49750" anchor="t" anchorCtr="0">
            <a:noAutofit/>
          </a:bodyPr>
          <a:lstStyle/>
          <a:p>
            <a:pPr marL="497609" lvl="0" indent="-427944" algn="l" rtl="0">
              <a:spcBef>
                <a:spcPts val="0"/>
              </a:spcBef>
              <a:spcAft>
                <a:spcPts val="0"/>
              </a:spcAft>
              <a:buSzPts val="2830"/>
              <a:buAutoNum type="alphaUcPeriod"/>
            </a:pPr>
            <a:r>
              <a:rPr lang="en-US" sz="2830" dirty="0"/>
              <a:t>What does the standard mean?</a:t>
            </a:r>
            <a:endParaRPr sz="2830" dirty="0"/>
          </a:p>
        </p:txBody>
      </p:sp>
      <p:sp>
        <p:nvSpPr>
          <p:cNvPr id="172" name="Google Shape;172;g3d2b664354a_0_5"/>
          <p:cNvSpPr txBox="1">
            <a:spLocks noGrp="1"/>
          </p:cNvSpPr>
          <p:nvPr>
            <p:ph type="body" idx="4294967295"/>
          </p:nvPr>
        </p:nvSpPr>
        <p:spPr>
          <a:xfrm>
            <a:off x="4572025" y="782813"/>
            <a:ext cx="4330500" cy="1788900"/>
          </a:xfrm>
          <a:prstGeom prst="rect">
            <a:avLst/>
          </a:prstGeom>
          <a:noFill/>
          <a:ln w="20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500" tIns="49750" rIns="99500" bIns="49750" anchor="t" anchorCtr="0">
            <a:noAutofit/>
          </a:bodyPr>
          <a:lstStyle/>
          <a:p>
            <a:pPr marL="497609" lvl="0" indent="-427944" rtl="0">
              <a:spcBef>
                <a:spcPts val="0"/>
              </a:spcBef>
              <a:spcAft>
                <a:spcPts val="0"/>
              </a:spcAft>
              <a:buSzPts val="2830"/>
              <a:buAutoNum type="alphaUcPeriod" startAt="2"/>
            </a:pPr>
            <a:r>
              <a:rPr lang="en-US" sz="2830" dirty="0"/>
              <a:t>How might students demonstrate the standard?</a:t>
            </a:r>
            <a:endParaRPr sz="2830" dirty="0"/>
          </a:p>
        </p:txBody>
      </p:sp>
      <p:sp>
        <p:nvSpPr>
          <p:cNvPr id="173" name="Google Shape;173;g3d2b664354a_0_5"/>
          <p:cNvSpPr txBox="1">
            <a:spLocks noGrp="1"/>
          </p:cNvSpPr>
          <p:nvPr>
            <p:ph type="body" idx="4294967295"/>
          </p:nvPr>
        </p:nvSpPr>
        <p:spPr>
          <a:xfrm>
            <a:off x="4572025" y="2571788"/>
            <a:ext cx="4330500" cy="1788900"/>
          </a:xfrm>
          <a:prstGeom prst="rect">
            <a:avLst/>
          </a:prstGeom>
          <a:noFill/>
          <a:ln w="20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500" tIns="49750" rIns="99500" bIns="49750" anchor="b" anchorCtr="0">
            <a:noAutofit/>
          </a:bodyPr>
          <a:lstStyle/>
          <a:p>
            <a:pPr marL="497609" lvl="0" indent="-427944" rtl="0">
              <a:spcBef>
                <a:spcPts val="0"/>
              </a:spcBef>
              <a:spcAft>
                <a:spcPts val="0"/>
              </a:spcAft>
              <a:buSzPts val="2830"/>
              <a:buAutoNum type="alphaUcPeriod" startAt="3"/>
            </a:pPr>
            <a:r>
              <a:rPr lang="en-US" sz="2830" dirty="0"/>
              <a:t>How does technology support the standard?</a:t>
            </a:r>
            <a:endParaRPr sz="2830" dirty="0"/>
          </a:p>
        </p:txBody>
      </p:sp>
      <p:sp>
        <p:nvSpPr>
          <p:cNvPr id="174" name="Google Shape;174;g3d2b664354a_0_5"/>
          <p:cNvSpPr txBox="1">
            <a:spLocks noGrp="1"/>
          </p:cNvSpPr>
          <p:nvPr>
            <p:ph type="body" idx="4294967295"/>
          </p:nvPr>
        </p:nvSpPr>
        <p:spPr>
          <a:xfrm>
            <a:off x="241463" y="2571788"/>
            <a:ext cx="4330500" cy="1788900"/>
          </a:xfrm>
          <a:prstGeom prst="rect">
            <a:avLst/>
          </a:prstGeom>
          <a:noFill/>
          <a:ln w="20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500" tIns="49750" rIns="99500" bIns="49750" anchor="b" anchorCtr="0">
            <a:noAutofit/>
          </a:bodyPr>
          <a:lstStyle/>
          <a:p>
            <a:pPr marL="497609" lvl="0" indent="-427944" algn="l" rtl="0">
              <a:spcBef>
                <a:spcPts val="0"/>
              </a:spcBef>
              <a:spcAft>
                <a:spcPts val="0"/>
              </a:spcAft>
              <a:buSzPts val="2830"/>
              <a:buAutoNum type="alphaUcPeriod" startAt="4"/>
            </a:pPr>
            <a:r>
              <a:rPr lang="en-US" sz="2830" dirty="0"/>
              <a:t>What connections are there to the 4 C’s?</a:t>
            </a:r>
            <a:endParaRPr sz="2830" dirty="0"/>
          </a:p>
        </p:txBody>
      </p:sp>
      <p:sp>
        <p:nvSpPr>
          <p:cNvPr id="175" name="Google Shape;175;g3d2b664354a_0_5"/>
          <p:cNvSpPr txBox="1">
            <a:spLocks noGrp="1"/>
          </p:cNvSpPr>
          <p:nvPr>
            <p:ph type="body" idx="4294967295"/>
          </p:nvPr>
        </p:nvSpPr>
        <p:spPr>
          <a:xfrm>
            <a:off x="3184284" y="2212450"/>
            <a:ext cx="2950500" cy="1081800"/>
          </a:xfrm>
          <a:prstGeom prst="rect">
            <a:avLst/>
          </a:prstGeom>
          <a:solidFill>
            <a:schemeClr val="accent6"/>
          </a:solidFill>
          <a:ln w="20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9500" tIns="49750" rIns="99500" bIns="4975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918" dirty="0">
                <a:solidFill>
                  <a:schemeClr val="accent3"/>
                </a:solidFill>
              </a:rPr>
              <a:t>Frayer Model</a:t>
            </a:r>
            <a:endParaRPr sz="28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4e0aea5e9_0_83"/>
          <p:cNvSpPr txBox="1">
            <a:spLocks noGrp="1"/>
          </p:cNvSpPr>
          <p:nvPr>
            <p:ph type="body" idx="1"/>
          </p:nvPr>
        </p:nvSpPr>
        <p:spPr>
          <a:xfrm>
            <a:off x="3448150" y="1377600"/>
            <a:ext cx="5067300" cy="2274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Technology itself</a:t>
            </a:r>
            <a:br>
              <a:rPr lang="en-US" b="1" i="1" dirty="0"/>
            </a:br>
            <a:r>
              <a:rPr lang="en-US" b="1" i="1" dirty="0"/>
              <a:t>does not transform learning alone.</a:t>
            </a:r>
            <a:endParaRPr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/>
                </a:solidFill>
              </a:rPr>
              <a:t>What does?</a:t>
            </a:r>
            <a:endParaRPr b="1" dirty="0">
              <a:solidFill>
                <a:schemeClr val="accent3"/>
              </a:solidFill>
            </a:endParaRPr>
          </a:p>
        </p:txBody>
      </p:sp>
      <p:sp>
        <p:nvSpPr>
          <p:cNvPr id="181" name="Google Shape;181;g3c4e0aea5e9_0_8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Still About Teaching</a:t>
            </a:r>
            <a:endParaRPr/>
          </a:p>
        </p:txBody>
      </p:sp>
      <p:sp>
        <p:nvSpPr>
          <p:cNvPr id="182" name="Google Shape;182;g3c4e0aea5e9_0_83"/>
          <p:cNvSpPr txBox="1"/>
          <p:nvPr/>
        </p:nvSpPr>
        <p:spPr>
          <a:xfrm>
            <a:off x="443350" y="1466125"/>
            <a:ext cx="3004800" cy="27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endParaRPr sz="2600"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2600"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Creativity</a:t>
            </a:r>
            <a:endParaRPr sz="2600"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rgbClr val="31313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rgbClr val="313131"/>
                </a:solidFill>
                <a:latin typeface="Calibri"/>
                <a:ea typeface="Calibri"/>
                <a:cs typeface="Calibri"/>
                <a:sym typeface="Calibri"/>
              </a:rPr>
              <a:t>Critical Thinking</a:t>
            </a:r>
            <a:endParaRPr sz="2600">
              <a:solidFill>
                <a:srgbClr val="31313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4e0aea5e9_0_10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 with Padlet</a:t>
            </a:r>
            <a:endParaRPr/>
          </a:p>
        </p:txBody>
      </p:sp>
      <p:sp>
        <p:nvSpPr>
          <p:cNvPr id="188" name="Google Shape;188;g3c4e0aea5e9_0_102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5626200" cy="324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Post one example from your group’s Frayer Model discussion.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Respond to your standard and include:</a:t>
            </a:r>
            <a:endParaRPr dirty="0"/>
          </a:p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 classroom example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A technology connection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One primary 4C</a:t>
            </a:r>
            <a:endParaRPr dirty="0"/>
          </a:p>
        </p:txBody>
      </p:sp>
      <p:pic>
        <p:nvPicPr>
          <p:cNvPr id="189" name="Google Shape;189;g3c4e0aea5e9_0_102" title="qr-code (7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850" y="1165275"/>
            <a:ext cx="2812952" cy="2812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3c4e0aea5e9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7055" y="334975"/>
            <a:ext cx="1520016" cy="157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c4e0aea5e9_0_122"/>
          <p:cNvSpPr txBox="1">
            <a:spLocks noGrp="1"/>
          </p:cNvSpPr>
          <p:nvPr>
            <p:ph type="title"/>
          </p:nvPr>
        </p:nvSpPr>
        <p:spPr>
          <a:xfrm>
            <a:off x="632832" y="130850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Group Share-Out</a:t>
            </a:r>
            <a:endParaRPr dirty="0"/>
          </a:p>
        </p:txBody>
      </p:sp>
      <p:sp>
        <p:nvSpPr>
          <p:cNvPr id="196" name="Google Shape;196;g3c4e0aea5e9_0_122"/>
          <p:cNvSpPr txBox="1">
            <a:spLocks noGrp="1"/>
          </p:cNvSpPr>
          <p:nvPr>
            <p:ph type="body" idx="4294967295"/>
          </p:nvPr>
        </p:nvSpPr>
        <p:spPr>
          <a:xfrm>
            <a:off x="632832" y="1243633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your thoughts with the whole group</a:t>
            </a:r>
            <a:endParaRPr dirty="0"/>
          </a:p>
          <a:p>
            <a:pPr lvl="1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What patterns do you </a:t>
            </a:r>
            <a:r>
              <a:rPr lang="en-US" b="1" dirty="0"/>
              <a:t>notice</a:t>
            </a:r>
            <a:r>
              <a:rPr lang="en-US" dirty="0"/>
              <a:t> across the standards?</a:t>
            </a:r>
            <a:endParaRPr dirty="0"/>
          </a:p>
          <a:p>
            <a:pPr lvl="2" algn="l" rtl="0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ourier New" panose="02070309020205020404" pitchFamily="49" charset="0"/>
              <a:buChar char="o"/>
            </a:pPr>
            <a:r>
              <a:rPr lang="en-US" dirty="0"/>
              <a:t>What do you </a:t>
            </a:r>
            <a:r>
              <a:rPr lang="en-US" b="1" dirty="0"/>
              <a:t>wonder</a:t>
            </a:r>
            <a:r>
              <a:rPr lang="en-US" dirty="0"/>
              <a:t>?</a:t>
            </a:r>
            <a:endParaRPr dirty="0"/>
          </a:p>
          <a:p>
            <a:pPr lvl="1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How do these standards appear in a classroom </a:t>
            </a:r>
            <a:r>
              <a:rPr lang="en-US" i="1" dirty="0"/>
              <a:t>with students using technology</a:t>
            </a:r>
            <a:r>
              <a:rPr lang="en-US" dirty="0"/>
              <a:t>?</a:t>
            </a:r>
            <a:endParaRPr dirty="0"/>
          </a:p>
          <a:p>
            <a:pPr lvl="1" algn="l" rtl="0"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Which standard resonates with your practice?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c4e0aea5e9_0_129"/>
          <p:cNvSpPr txBox="1">
            <a:spLocks noGrp="1"/>
          </p:cNvSpPr>
          <p:nvPr>
            <p:ph type="title"/>
          </p:nvPr>
        </p:nvSpPr>
        <p:spPr>
          <a:xfrm>
            <a:off x="628650" y="88784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Technology Integration Planning</a:t>
            </a:r>
            <a:endParaRPr dirty="0"/>
          </a:p>
        </p:txBody>
      </p:sp>
      <p:sp>
        <p:nvSpPr>
          <p:cNvPr id="202" name="Google Shape;202;g3c4e0aea5e9_0_129"/>
          <p:cNvSpPr txBox="1">
            <a:spLocks noGrp="1"/>
          </p:cNvSpPr>
          <p:nvPr>
            <p:ph type="body" idx="1"/>
          </p:nvPr>
        </p:nvSpPr>
        <p:spPr>
          <a:xfrm>
            <a:off x="628650" y="1154424"/>
            <a:ext cx="7886700" cy="4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Use the </a:t>
            </a:r>
            <a:r>
              <a:rPr lang="en-US" b="1" dirty="0"/>
              <a:t>graphic organizer</a:t>
            </a:r>
            <a:r>
              <a:rPr lang="en-US" dirty="0"/>
              <a:t> to answer the following:</a:t>
            </a:r>
            <a:endParaRPr dirty="0"/>
          </a:p>
        </p:txBody>
      </p:sp>
      <p:graphicFrame>
        <p:nvGraphicFramePr>
          <p:cNvPr id="203" name="Google Shape;203;g3c4e0aea5e9_0_129"/>
          <p:cNvGraphicFramePr/>
          <p:nvPr>
            <p:extLst>
              <p:ext uri="{D42A27DB-BD31-4B8C-83A1-F6EECF244321}">
                <p14:modId xmlns:p14="http://schemas.microsoft.com/office/powerpoint/2010/main" val="514009227"/>
              </p:ext>
            </p:extLst>
          </p:nvPr>
        </p:nvGraphicFramePr>
        <p:xfrm>
          <a:off x="885593" y="1782041"/>
          <a:ext cx="7239000" cy="2736990"/>
        </p:xfrm>
        <a:graphic>
          <a:graphicData uri="http://schemas.openxmlformats.org/drawingml/2006/table">
            <a:tbl>
              <a:tblPr>
                <a:noFill/>
                <a:tableStyleId>{6AD97F57-A160-40E4-9EC6-3E61923B231B}</a:tableStyleId>
              </a:tblPr>
              <a:tblGrid>
                <a:gridCol w="15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What? 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/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technology or digital tool did you explore?</a:t>
                      </a:r>
                      <a:endParaRPr sz="2200" dirty="0"/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 What?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ISTE standard or 4C does this tool support? Why is it important for student learning?</a:t>
                      </a:r>
                      <a:endParaRPr sz="2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Now What?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might you integrate this tool in your classroom? Using this tool, what might students create, produce, or collaborate on?</a:t>
                      </a:r>
                      <a:endParaRPr sz="2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Future-Ready Classrooms</a:t>
            </a:r>
            <a:endParaRPr sz="3189"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The ISTE Standards in Action</a:t>
            </a:r>
            <a:endParaRPr/>
          </a:p>
        </p:txBody>
      </p:sp>
      <p:grpSp>
        <p:nvGrpSpPr>
          <p:cNvPr id="78" name="Google Shape;78;p2"/>
          <p:cNvGrpSpPr/>
          <p:nvPr/>
        </p:nvGrpSpPr>
        <p:grpSpPr>
          <a:xfrm>
            <a:off x="744173" y="1312133"/>
            <a:ext cx="2922311" cy="2519234"/>
            <a:chOff x="744173" y="1312133"/>
            <a:chExt cx="2922311" cy="2519234"/>
          </a:xfrm>
        </p:grpSpPr>
        <p:sp>
          <p:nvSpPr>
            <p:cNvPr id="79" name="Google Shape;79;p2"/>
            <p:cNvSpPr/>
            <p:nvPr/>
          </p:nvSpPr>
          <p:spPr>
            <a:xfrm>
              <a:off x="744173" y="1312133"/>
              <a:ext cx="2922311" cy="251923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0" name="Google Shape;80;p2" title="CI_IsteExquisite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5625" y="1312200"/>
              <a:ext cx="2519400" cy="2519100"/>
            </a:xfrm>
            <a:prstGeom prst="hexagon">
              <a:avLst>
                <a:gd name="adj" fmla="val 25000"/>
                <a:gd name="vf" fmla="val 115470"/>
              </a:avLst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c4e0aea5e9_0_134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Graphic Organizer and Debriefing</a:t>
            </a:r>
            <a:endParaRPr dirty="0"/>
          </a:p>
        </p:txBody>
      </p:sp>
      <p:graphicFrame>
        <p:nvGraphicFramePr>
          <p:cNvPr id="209" name="Google Shape;209;g3c4e0aea5e9_0_134"/>
          <p:cNvGraphicFramePr/>
          <p:nvPr>
            <p:extLst>
              <p:ext uri="{D42A27DB-BD31-4B8C-83A1-F6EECF244321}">
                <p14:modId xmlns:p14="http://schemas.microsoft.com/office/powerpoint/2010/main" val="708262914"/>
              </p:ext>
            </p:extLst>
          </p:nvPr>
        </p:nvGraphicFramePr>
        <p:xfrm>
          <a:off x="729476" y="1668026"/>
          <a:ext cx="7239000" cy="2736990"/>
        </p:xfrm>
        <a:graphic>
          <a:graphicData uri="http://schemas.openxmlformats.org/drawingml/2006/table">
            <a:tbl>
              <a:tblPr>
                <a:noFill/>
                <a:tableStyleId>{6AD97F57-A160-40E4-9EC6-3E61923B231B}</a:tableStyleId>
              </a:tblPr>
              <a:tblGrid>
                <a:gridCol w="152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What? 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dirty="0"/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technology or digital tool did you explore?</a:t>
                      </a:r>
                      <a:endParaRPr sz="2200" dirty="0"/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 What?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Which ISTE standard or 4C does this tool support? Why is it important for student learning?</a:t>
                      </a:r>
                      <a:endParaRPr sz="2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accent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Now What?</a:t>
                      </a:r>
                      <a:endParaRPr sz="2200" dirty="0">
                        <a:solidFill>
                          <a:schemeClr val="accent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might you integrate this tool in your classroom? What might students create, produce, or collaborate on using this tool?</a:t>
                      </a:r>
                      <a:endParaRPr sz="2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25" marR="9125" marT="9125" marB="91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0" name="Google Shape;210;g3c4e0aea5e9_0_134"/>
          <p:cNvSpPr txBox="1">
            <a:spLocks noGrp="1"/>
          </p:cNvSpPr>
          <p:nvPr>
            <p:ph type="body" idx="1"/>
          </p:nvPr>
        </p:nvSpPr>
        <p:spPr>
          <a:xfrm>
            <a:off x="632832" y="1023397"/>
            <a:ext cx="7886700" cy="46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Share your responses from the </a:t>
            </a:r>
            <a:r>
              <a:rPr lang="en-US" b="1" dirty="0"/>
              <a:t>graphic organizer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c4e0aea5e9_0_13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16" name="Google Shape;216;g3c4e0aea5e9_0_139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33"/>
                </a:solidFill>
              </a:rPr>
              <a:t>Remember how we mentioned that there are other ISTE standards? Take a look at Standard 2.2. </a:t>
            </a:r>
            <a:endParaRPr sz="22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333333"/>
                </a:solidFill>
              </a:rPr>
              <a:t>ISTE Educator Standard 2.2:</a:t>
            </a:r>
            <a:endParaRPr sz="2200" b="1"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333333"/>
                </a:solidFill>
              </a:rPr>
              <a:t>Educators seek opportunities for leadership </a:t>
            </a:r>
            <a:r>
              <a:rPr lang="en-US" sz="2200" b="1" dirty="0">
                <a:solidFill>
                  <a:srgbClr val="333333"/>
                </a:solidFill>
              </a:rPr>
              <a:t>to support student empowerment and success</a:t>
            </a:r>
            <a:r>
              <a:rPr lang="en-US" sz="2200" dirty="0">
                <a:solidFill>
                  <a:srgbClr val="333333"/>
                </a:solidFill>
              </a:rPr>
              <a:t> and to improve teaching and learning.</a:t>
            </a:r>
            <a:endParaRPr sz="22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c4e0aea5e9_0_144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Reflections</a:t>
            </a:r>
            <a:endParaRPr/>
          </a:p>
        </p:txBody>
      </p:sp>
      <p:sp>
        <p:nvSpPr>
          <p:cNvPr id="222" name="Google Shape;222;g3c4e0aea5e9_0_144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700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How will you share ISTE standards with your staff?</a:t>
            </a:r>
            <a:endParaRPr sz="2400" dirty="0"/>
          </a:p>
          <a:p>
            <a:pPr marL="520700" lvl="0" indent="-457200" algn="l" rtl="0"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Talk with your table group and determine how you can share resources and information from </a:t>
            </a:r>
            <a:r>
              <a:rPr lang="en-US" sz="2400"/>
              <a:t>this session.</a:t>
            </a:r>
            <a:endParaRPr sz="2400" dirty="0"/>
          </a:p>
          <a:p>
            <a:pPr marL="520700" lvl="0" indent="-457200" algn="l" rtl="0"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Discuss how you might do a version of this activity with your staff.</a:t>
            </a:r>
            <a:endParaRPr sz="2400" dirty="0"/>
          </a:p>
          <a:p>
            <a:pPr marL="520700" lvl="0" indent="-457200" algn="l" rtl="0">
              <a:spcBef>
                <a:spcPts val="100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How could you use PLC/PD time for teachers to become more familiar with technology and learning resources?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2b664354a_0_1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Glow and Grow</a:t>
            </a:r>
            <a:endParaRPr/>
          </a:p>
        </p:txBody>
      </p:sp>
      <p:sp>
        <p:nvSpPr>
          <p:cNvPr id="228" name="Google Shape;228;g3d2b664354a_0_15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6522999" cy="19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Participants discuss one idea from the session they found valuable. (</a:t>
            </a:r>
            <a:r>
              <a:rPr lang="en-US" b="1" dirty="0"/>
              <a:t>Glow</a:t>
            </a:r>
            <a:r>
              <a:rPr lang="en-US" dirty="0"/>
              <a:t>)</a:t>
            </a:r>
            <a:endParaRPr dirty="0"/>
          </a:p>
          <a:p>
            <a:pPr marL="5212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Participants discuss one idea they would like to explore further. (</a:t>
            </a:r>
            <a:r>
              <a:rPr lang="en-US" b="1" dirty="0"/>
              <a:t>Grow</a:t>
            </a:r>
            <a:r>
              <a:rPr lang="en-US" dirty="0"/>
              <a:t>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cdb10a98e2_0_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/>
              <a:t>Think about this….</a:t>
            </a:r>
            <a:endParaRPr dirty="0"/>
          </a:p>
        </p:txBody>
      </p:sp>
      <p:sp>
        <p:nvSpPr>
          <p:cNvPr id="86" name="Google Shape;86;g3cdb10a98e2_0_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What </a:t>
            </a:r>
            <a:r>
              <a:rPr lang="en-US" b="1">
                <a:solidFill>
                  <a:schemeClr val="accent3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jobs</a:t>
            </a:r>
            <a:r>
              <a:rPr lang="en-US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or</a:t>
            </a:r>
            <a:r>
              <a:rPr lang="en-US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</a:t>
            </a:r>
            <a:r>
              <a:rPr lang="en-US" b="1">
                <a:solidFill>
                  <a:schemeClr val="accent3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careers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 exist today that didn’t exist when you graduated high school?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g3cdb10a98e2_0_6" title="Think-Pair-Shar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7328" y="1557350"/>
            <a:ext cx="5667875" cy="264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4e0aea5e9_0_5"/>
          <p:cNvSpPr txBox="1">
            <a:spLocks noGrp="1"/>
          </p:cNvSpPr>
          <p:nvPr>
            <p:ph type="title"/>
          </p:nvPr>
        </p:nvSpPr>
        <p:spPr>
          <a:xfrm>
            <a:off x="632832" y="0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Jobs That Did Not Exist in 1997</a:t>
            </a:r>
            <a:endParaRPr dirty="0"/>
          </a:p>
        </p:txBody>
      </p:sp>
      <p:sp>
        <p:nvSpPr>
          <p:cNvPr id="93" name="Google Shape;93;g3c4e0aea5e9_0_5"/>
          <p:cNvSpPr txBox="1">
            <a:spLocks noGrp="1"/>
          </p:cNvSpPr>
          <p:nvPr>
            <p:ph type="body" idx="1"/>
          </p:nvPr>
        </p:nvSpPr>
        <p:spPr>
          <a:xfrm>
            <a:off x="628650" y="1065225"/>
            <a:ext cx="3942000" cy="36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Social Media Manager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App Developer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Data Scientist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Cloud Computing Specialist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Digital Marketing Specialist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Virtual Reality Designer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Blockchain Developer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SM Creator/Influencer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Cyber Security Analyst</a:t>
            </a:r>
            <a:endParaRPr sz="2400" dirty="0"/>
          </a:p>
        </p:txBody>
      </p:sp>
      <p:sp>
        <p:nvSpPr>
          <p:cNvPr id="94" name="Google Shape;94;g3c4e0aea5e9_0_5"/>
          <p:cNvSpPr txBox="1">
            <a:spLocks noGrp="1"/>
          </p:cNvSpPr>
          <p:nvPr>
            <p:ph type="body" idx="1"/>
          </p:nvPr>
        </p:nvSpPr>
        <p:spPr>
          <a:xfrm>
            <a:off x="4503743" y="1154178"/>
            <a:ext cx="42366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Podcast Producer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E-Commerce Manager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AI Ethics Specialist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Drone Operator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Cryptocurrency Trader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Genetic Counselor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Augmented Reality Developer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AI Prompt Engineer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CC49E1-BF16-216D-45E9-6667EED2CD43}"/>
              </a:ext>
            </a:extLst>
          </p:cNvPr>
          <p:cNvSpPr txBox="1"/>
          <p:nvPr/>
        </p:nvSpPr>
        <p:spPr>
          <a:xfrm>
            <a:off x="802888" y="779317"/>
            <a:ext cx="77315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 are currently preparing students for jobs that don’t yet exist … using technologies that haven’t been invented … in order to solve problems we don’t even know are problems yet.”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49F27-8F0F-937B-DB4E-D9321E6C9D7B}"/>
              </a:ext>
            </a:extLst>
          </p:cNvPr>
          <p:cNvSpPr txBox="1"/>
          <p:nvPr/>
        </p:nvSpPr>
        <p:spPr>
          <a:xfrm>
            <a:off x="2802673" y="3682130"/>
            <a:ext cx="6493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Richard Riley, Former U.S. Secretary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55613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697650" y="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649288" y="2489975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1208" lvl="0" indent="-4572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How can I intentionally integrate technology into my instruction in ways that align with the ISTE standards and enhance student learning?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4e0aea5e9_0_28"/>
          <p:cNvSpPr txBox="1">
            <a:spLocks noGrp="1"/>
          </p:cNvSpPr>
          <p:nvPr>
            <p:ph type="title"/>
          </p:nvPr>
        </p:nvSpPr>
        <p:spPr>
          <a:xfrm>
            <a:off x="628650" y="0"/>
            <a:ext cx="7886700" cy="21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112" name="Google Shape;112;g3c4e0aea5e9_0_28"/>
          <p:cNvSpPr txBox="1">
            <a:spLocks noGrp="1"/>
          </p:cNvSpPr>
          <p:nvPr>
            <p:ph type="body" idx="1"/>
          </p:nvPr>
        </p:nvSpPr>
        <p:spPr>
          <a:xfrm>
            <a:off x="570154" y="2287333"/>
            <a:ext cx="7886700" cy="22772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Analyze technology for classroom application.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Interpret ISTE Student Standards in context.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Evaluate alignment between instructional technology and standards.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Develop a classroom technology integration plan.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Technology Exploration (Padlet)</a:t>
            </a:r>
            <a:endParaRPr dirty="0"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6019800" cy="3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Explore educational technology through the lens of future-ready learning.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 you explore, consider: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Opportunities </a:t>
            </a:r>
            <a:r>
              <a:rPr lang="en-US" dirty="0"/>
              <a:t>the technology creates;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Skills </a:t>
            </a:r>
            <a:r>
              <a:rPr lang="en-US" dirty="0"/>
              <a:t>students may develop;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Career and workforce </a:t>
            </a:r>
            <a:r>
              <a:rPr lang="en-US" b="1" dirty="0"/>
              <a:t>connections</a:t>
            </a:r>
            <a:r>
              <a:rPr lang="en-US" dirty="0"/>
              <a:t>;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b="1" dirty="0"/>
              <a:t>Implications </a:t>
            </a:r>
            <a:r>
              <a:rPr lang="en-US" dirty="0"/>
              <a:t>for your own practice.</a:t>
            </a:r>
            <a:endParaRPr dirty="0"/>
          </a:p>
        </p:txBody>
      </p:sp>
      <p:pic>
        <p:nvPicPr>
          <p:cNvPr id="119" name="Google Shape;11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524" y="805320"/>
            <a:ext cx="2228849" cy="19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 title="qr-code (6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8400" y="2770519"/>
            <a:ext cx="1605080" cy="160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c4e0aea5e9_0_52"/>
          <p:cNvSpPr txBox="1">
            <a:spLocks noGrp="1"/>
          </p:cNvSpPr>
          <p:nvPr>
            <p:ph type="body" idx="1"/>
          </p:nvPr>
        </p:nvSpPr>
        <p:spPr>
          <a:xfrm>
            <a:off x="628650" y="1370025"/>
            <a:ext cx="7886700" cy="3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70408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Share your observations and discuss:</a:t>
            </a:r>
            <a:endParaRPr dirty="0"/>
          </a:p>
          <a:p>
            <a:pPr marL="964184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Which </a:t>
            </a:r>
            <a:r>
              <a:rPr lang="en-US" b="1" dirty="0"/>
              <a:t>technologies </a:t>
            </a:r>
            <a:r>
              <a:rPr lang="en-US" dirty="0"/>
              <a:t>felt most meaningful?</a:t>
            </a:r>
            <a:endParaRPr dirty="0"/>
          </a:p>
          <a:p>
            <a:pPr marL="964184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What </a:t>
            </a:r>
            <a:r>
              <a:rPr lang="en-US" b="1" dirty="0"/>
              <a:t>patterns </a:t>
            </a:r>
            <a:r>
              <a:rPr lang="en-US" dirty="0"/>
              <a:t>did you notice?</a:t>
            </a:r>
            <a:endParaRPr dirty="0"/>
          </a:p>
          <a:p>
            <a:pPr marL="964184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Which future-ready </a:t>
            </a:r>
            <a:r>
              <a:rPr lang="en-US" b="1" dirty="0"/>
              <a:t>skills </a:t>
            </a:r>
            <a:r>
              <a:rPr lang="en-US" dirty="0"/>
              <a:t>appeared most often?</a:t>
            </a:r>
            <a:endParaRPr dirty="0"/>
          </a:p>
          <a:p>
            <a:pPr marL="964184" lvl="1" indent="-457200" algn="l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Which </a:t>
            </a:r>
            <a:r>
              <a:rPr lang="en-US" b="1" dirty="0"/>
              <a:t>ideas </a:t>
            </a:r>
            <a:r>
              <a:rPr lang="en-US" dirty="0"/>
              <a:t>would you carry into your own classroom?</a:t>
            </a:r>
            <a:endParaRPr dirty="0"/>
          </a:p>
        </p:txBody>
      </p:sp>
      <p:sp>
        <p:nvSpPr>
          <p:cNvPr id="126" name="Google Shape;126;g3c4e0aea5e9_0_5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Small Group Discussion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822</Words>
  <Application>Microsoft Office PowerPoint</Application>
  <PresentationFormat>On-screen Show (16:9)</PresentationFormat>
  <Paragraphs>124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NTR</vt:lpstr>
      <vt:lpstr>Wingdings</vt:lpstr>
      <vt:lpstr>Raleway</vt:lpstr>
      <vt:lpstr>Courier New</vt:lpstr>
      <vt:lpstr>Calibri</vt:lpstr>
      <vt:lpstr>Lato</vt:lpstr>
      <vt:lpstr>Custom Design</vt:lpstr>
      <vt:lpstr>PowerPoint Presentation</vt:lpstr>
      <vt:lpstr>Future-Ready Classrooms</vt:lpstr>
      <vt:lpstr>Think about this….</vt:lpstr>
      <vt:lpstr>Jobs That Did Not Exist in 1997</vt:lpstr>
      <vt:lpstr>PowerPoint Presentation</vt:lpstr>
      <vt:lpstr>Essential Question</vt:lpstr>
      <vt:lpstr>Learning Objectives</vt:lpstr>
      <vt:lpstr>Technology Exploration (Padlet)</vt:lpstr>
      <vt:lpstr>Small Group Discussion</vt:lpstr>
      <vt:lpstr>The 4Cs</vt:lpstr>
      <vt:lpstr>PowerPoint Presentation</vt:lpstr>
      <vt:lpstr>PowerPoint Presentation</vt:lpstr>
      <vt:lpstr>PowerPoint Presentation</vt:lpstr>
      <vt:lpstr>Explore the Standards</vt:lpstr>
      <vt:lpstr>PowerPoint Presentation</vt:lpstr>
      <vt:lpstr>It’s Still About Teaching</vt:lpstr>
      <vt:lpstr>I Notice, I Wonder with Padlet</vt:lpstr>
      <vt:lpstr>Group Share-Out</vt:lpstr>
      <vt:lpstr>Technology Integration Planning</vt:lpstr>
      <vt:lpstr>Graphic Organizer and Debriefing</vt:lpstr>
      <vt:lpstr>Reflect</vt:lpstr>
      <vt:lpstr>Reflections</vt:lpstr>
      <vt:lpstr>Glow and Grow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Ready Classrooms</dc:title>
  <dc:subject>PD - Teaching with Technology</dc:subject>
  <dc:creator>Gracia, Ann M.</dc:creator>
  <cp:lastModifiedBy>McLeod Porter, Delma</cp:lastModifiedBy>
  <cp:revision>2</cp:revision>
  <dcterms:created xsi:type="dcterms:W3CDTF">2025-08-05T20:58:42Z</dcterms:created>
  <dcterms:modified xsi:type="dcterms:W3CDTF">2026-05-27T18:27:39Z</dcterms:modified>
</cp:coreProperties>
</file>