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6"/>
  </p:notesMasterIdLst>
  <p:sldIdLst>
    <p:sldId id="256" r:id="rId3"/>
    <p:sldId id="277" r:id="rId4"/>
    <p:sldId id="260" r:id="rId5"/>
    <p:sldId id="278" r:id="rId6"/>
    <p:sldId id="263" r:id="rId7"/>
    <p:sldId id="272" r:id="rId8"/>
    <p:sldId id="273" r:id="rId9"/>
    <p:sldId id="274" r:id="rId10"/>
    <p:sldId id="275" r:id="rId11"/>
    <p:sldId id="276" r:id="rId12"/>
    <p:sldId id="279" r:id="rId13"/>
    <p:sldId id="280" r:id="rId14"/>
    <p:sldId id="282" r:id="rId15"/>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photos-vectors/business%22%3eBusi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20.ou.edu/servicesgu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k20.ou.edu/servicesgums" TargetMode="External"/><Relationship Id="rId4" Type="http://schemas.openxmlformats.org/officeDocument/2006/relationships/hyperlink" Target="http://k20.ou.edu/servicesokc"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3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sz="1400" b="0" i="0" u="none" strike="noStrike" cap="none" dirty="0">
                <a:solidFill>
                  <a:schemeClr val="dk1"/>
                </a:solidFill>
                <a:highlight>
                  <a:srgbClr val="FFFF00"/>
                </a:highlight>
                <a:latin typeface="Arial"/>
                <a:ea typeface="Arial"/>
                <a:cs typeface="Arial"/>
                <a:sym typeface="Arial"/>
              </a:rPr>
              <a:t>Image from &lt;a </a:t>
            </a:r>
            <a:r>
              <a:rPr lang="en-US" sz="1400" b="0" i="0" u="none" strike="noStrike" cap="none" dirty="0" err="1">
                <a:solidFill>
                  <a:schemeClr val="dk1"/>
                </a:solidFill>
                <a:highlight>
                  <a:srgbClr val="FFFF00"/>
                </a:highlight>
                <a:latin typeface="Arial"/>
                <a:ea typeface="Arial"/>
                <a:cs typeface="Arial"/>
                <a:sym typeface="Arial"/>
              </a:rPr>
              <a:t>href</a:t>
            </a:r>
            <a:r>
              <a:rPr lang="en-US" sz="1400" b="0" i="0" u="none" strike="noStrike" cap="none" dirty="0">
                <a:solidFill>
                  <a:schemeClr val="dk1"/>
                </a:solidFill>
                <a:highlight>
                  <a:srgbClr val="FFFF00"/>
                </a:highlight>
                <a:latin typeface="Arial"/>
                <a:ea typeface="Arial"/>
                <a:cs typeface="Arial"/>
                <a:sym typeface="Arial"/>
              </a:rPr>
              <a:t>="</a:t>
            </a:r>
            <a:r>
              <a:rPr lang="en-US" sz="1400" b="0" i="0" u="sng" strike="noStrike" cap="none" dirty="0">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https://www.freepik.com/free-photos-vectors/business"&gt;Business</a:t>
            </a:r>
            <a:r>
              <a:rPr lang="en-US" sz="1400" b="0" i="0" u="none" strike="noStrike" cap="none" dirty="0">
                <a:solidFill>
                  <a:schemeClr val="dk1"/>
                </a:solidFill>
                <a:highlight>
                  <a:srgbClr val="FFFF00"/>
                </a:highlight>
                <a:latin typeface="Arial"/>
                <a:ea typeface="Arial"/>
                <a:cs typeface="Arial"/>
                <a:sym typeface="Arial"/>
              </a:rPr>
              <a:t> vector created by </a:t>
            </a:r>
            <a:r>
              <a:rPr lang="en-US" sz="1400" b="0" i="0" u="none" strike="noStrike" cap="none" dirty="0" err="1">
                <a:solidFill>
                  <a:schemeClr val="dk1"/>
                </a:solidFill>
                <a:highlight>
                  <a:srgbClr val="FFFF00"/>
                </a:highlight>
                <a:latin typeface="Arial"/>
                <a:ea typeface="Arial"/>
                <a:cs typeface="Arial"/>
                <a:sym typeface="Arial"/>
              </a:rPr>
              <a:t>studiogstock</a:t>
            </a:r>
            <a:r>
              <a:rPr lang="en-US" sz="1400" b="0" i="0" u="none" strike="noStrike" cap="none" dirty="0">
                <a:solidFill>
                  <a:schemeClr val="dk1"/>
                </a:solidFill>
                <a:highlight>
                  <a:srgbClr val="FFFF00"/>
                </a:highlight>
                <a:latin typeface="Arial"/>
                <a:ea typeface="Arial"/>
                <a:cs typeface="Arial"/>
                <a:sym typeface="Arial"/>
              </a:rPr>
              <a:t> - www.freepik.com&lt;/a&gt;</a:t>
            </a:r>
            <a:br>
              <a:rPr lang="en-US" sz="1400" b="0" i="0" u="none" strike="noStrike" cap="none" dirty="0">
                <a:solidFill>
                  <a:schemeClr val="dk1"/>
                </a:solidFill>
                <a:highlight>
                  <a:srgbClr val="FFFF00"/>
                </a:highlight>
                <a:latin typeface="Arial"/>
                <a:ea typeface="Arial"/>
                <a:cs typeface="Arial"/>
                <a:sym typeface="Arial"/>
              </a:rPr>
            </a:br>
            <a:r>
              <a:rPr lang="en-US" sz="1400" dirty="0">
                <a:solidFill>
                  <a:srgbClr val="FF0000"/>
                </a:solidFill>
                <a:highlight>
                  <a:srgbClr val="FFFF00"/>
                </a:highlight>
              </a:rPr>
              <a:t>(</a:t>
            </a:r>
            <a:r>
              <a:rPr lang="en-US" sz="1400" dirty="0">
                <a:solidFill>
                  <a:srgbClr val="FF0000"/>
                </a:solidFill>
              </a:rPr>
              <a:t>I am happy if you create a different image</a:t>
            </a:r>
            <a:r>
              <a:rPr lang="en-US" sz="1400" dirty="0">
                <a:solidFill>
                  <a:srgbClr val="FF0000"/>
                </a:solidFill>
                <a:highlight>
                  <a:srgbClr val="FFFF00"/>
                </a:highlight>
              </a:rPr>
              <a:t>, like this one… using our gears maybe? Shows partnership/teamwork ☺ the gears could also be labeled similar to our larger gears… PD, Fam Eng, Mentoring, CV, etc.)</a:t>
            </a:r>
          </a:p>
          <a:p>
            <a:pPr marL="457200" marR="0" lvl="0" indent="-22860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378452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b="1" dirty="0"/>
              <a:t>***This slide </a:t>
            </a:r>
            <a:r>
              <a:rPr lang="en-US" b="1" dirty="0">
                <a:solidFill>
                  <a:srgbClr val="FF0000"/>
                </a:solidFill>
              </a:rPr>
              <a:t>MUST be edited </a:t>
            </a:r>
            <a:r>
              <a:rPr lang="en-US" b="1" dirty="0"/>
              <a:t>with the correct TREK web address.*** </a:t>
            </a:r>
            <a:endParaRPr lang="en-US" dirty="0"/>
          </a:p>
          <a:p>
            <a:pPr marL="457200" marR="0" lvl="0" indent="-228600" algn="l" rtl="0">
              <a:lnSpc>
                <a:spcPct val="100000"/>
              </a:lnSpc>
              <a:spcBef>
                <a:spcPts val="0"/>
              </a:spcBef>
              <a:spcAft>
                <a:spcPts val="0"/>
              </a:spcAft>
              <a:buSzPts val="1400"/>
              <a:buNone/>
            </a:pPr>
            <a:r>
              <a:rPr lang="en-US" b="1" dirty="0"/>
              <a:t>Click on the link in the orange box to edit the numbers at the end and the QR code. </a:t>
            </a:r>
            <a:endParaRPr lang="en-US" dirty="0"/>
          </a:p>
          <a:p>
            <a:endParaRPr lang="en-US" dirty="0"/>
          </a:p>
        </p:txBody>
      </p:sp>
    </p:spTree>
    <p:extLst>
      <p:ext uri="{BB962C8B-B14F-4D97-AF65-F5344CB8AC3E}">
        <p14:creationId xmlns:p14="http://schemas.microsoft.com/office/powerpoint/2010/main" val="226473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D028EFDF-194D-1252-E2FD-1E591023C47F}"/>
            </a:ext>
          </a:extLst>
        </p:cNvPr>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8FC9EC12-9CE3-C111-1C7D-FE6B01D69208}"/>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C4AB645B-063B-11BA-00A6-F4ADDB64BAA5}"/>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Quick intro that GU has been serving the current 7</a:t>
            </a:r>
            <a:r>
              <a:rPr lang="en-US" baseline="30000" dirty="0"/>
              <a:t>th</a:t>
            </a:r>
            <a:r>
              <a:rPr lang="en-US" dirty="0"/>
              <a:t> and 8</a:t>
            </a:r>
            <a:r>
              <a:rPr lang="en-US" baseline="30000" dirty="0"/>
              <a:t>th</a:t>
            </a:r>
            <a:r>
              <a:rPr lang="en-US" dirty="0"/>
              <a:t> graders for the last two years and we are going to explore what GU is and how you (the staff) can support the partnership between K20 and site. </a:t>
            </a:r>
          </a:p>
          <a:p>
            <a:endParaRPr lang="en-US" dirty="0"/>
          </a:p>
        </p:txBody>
      </p:sp>
    </p:spTree>
    <p:extLst>
      <p:ext uri="{BB962C8B-B14F-4D97-AF65-F5344CB8AC3E}">
        <p14:creationId xmlns:p14="http://schemas.microsoft.com/office/powerpoint/2010/main" val="106775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Engage:</a:t>
            </a:r>
            <a:br>
              <a:rPr lang="en-US" dirty="0"/>
            </a:br>
            <a:br>
              <a:rPr lang="en-US" dirty="0"/>
            </a:br>
            <a:r>
              <a:rPr lang="en-US" dirty="0"/>
              <a:t>Using </a:t>
            </a:r>
            <a:r>
              <a:rPr lang="en-US" dirty="0" err="1"/>
              <a:t>mentimeter</a:t>
            </a:r>
            <a:r>
              <a:rPr lang="en-US" dirty="0"/>
              <a:t>, </a:t>
            </a:r>
            <a:r>
              <a:rPr lang="en-US" dirty="0" err="1"/>
              <a:t>padlet</a:t>
            </a:r>
            <a:r>
              <a:rPr lang="en-US" dirty="0"/>
              <a:t>, or another digital platform, allow participants to individually respond to this prompt. The responses generated from this prompt will be revisited again after participants explore the types of GU service opportunities. </a:t>
            </a:r>
          </a:p>
          <a:p>
            <a:pPr marL="0" lvl="0" indent="0" algn="l" rtl="0">
              <a:lnSpc>
                <a:spcPct val="100000"/>
              </a:lnSpc>
              <a:spcBef>
                <a:spcPts val="0"/>
              </a:spcBef>
              <a:spcAft>
                <a:spcPts val="0"/>
              </a:spcAft>
              <a:buSzPts val="1400"/>
              <a:buNone/>
            </a:pPr>
            <a:endParaRPr lang="en-US" sz="1400" b="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400" b="0" i="0" u="none" strike="noStrike" cap="none" dirty="0">
                <a:solidFill>
                  <a:schemeClr val="dk1"/>
                </a:solidFill>
                <a:latin typeface="Arial"/>
                <a:ea typeface="Arial"/>
                <a:cs typeface="Arial"/>
                <a:sym typeface="Arial"/>
              </a:rPr>
              <a:t>Participants will respond. Show their responses and then move to the next slide and have them answer the next question. </a:t>
            </a:r>
            <a:endParaRPr lang="en-US" dirty="0"/>
          </a:p>
          <a:p>
            <a:pPr marL="0" lvl="0" indent="0" algn="l" rtl="0">
              <a:lnSpc>
                <a:spcPct val="100000"/>
              </a:lnSpc>
              <a:spcBef>
                <a:spcPts val="0"/>
              </a:spcBef>
              <a:spcAft>
                <a:spcPts val="0"/>
              </a:spcAft>
              <a:buSzPts val="1400"/>
              <a:buNone/>
            </a:pPr>
            <a:r>
              <a:rPr lang="en-US" sz="1400" b="0" i="0" u="none" strike="noStrike" cap="none" dirty="0">
                <a:solidFill>
                  <a:schemeClr val="dk1"/>
                </a:solidFill>
                <a:latin typeface="Arial"/>
                <a:ea typeface="Arial"/>
                <a:cs typeface="Arial"/>
                <a:sym typeface="Arial"/>
              </a:rPr>
              <a:t>Expect answers that are very similar to GU programs such as campus visit, career expo, mentoring, academic rigor, funding, time, etc. </a:t>
            </a:r>
            <a:endParaRPr lang="en-US" b="0" dirty="0"/>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378672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4307-1662-4B16-5E17-98B5C8B6A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2ECDD-4445-833E-704A-B3092A8BE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E972F-6F4B-AE4D-C099-A4D3B89BD62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Engage:</a:t>
            </a:r>
          </a:p>
          <a:p>
            <a:pPr marL="457200" lvl="0" indent="-22860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400" b="0" i="0" u="none" strike="noStrike" cap="none" dirty="0">
                <a:solidFill>
                  <a:schemeClr val="dk1"/>
                </a:solidFill>
                <a:latin typeface="Arial"/>
                <a:ea typeface="Arial"/>
                <a:cs typeface="Arial"/>
                <a:sym typeface="Arial"/>
              </a:rPr>
              <a:t>We believe they will respond with answers such as time, money, people, parents, campus scheduled, connections and access to these professionals, etc. </a:t>
            </a:r>
            <a:endParaRPr lang="en-US" b="0" dirty="0"/>
          </a:p>
        </p:txBody>
      </p:sp>
    </p:spTree>
    <p:extLst>
      <p:ext uri="{BB962C8B-B14F-4D97-AF65-F5344CB8AC3E}">
        <p14:creationId xmlns:p14="http://schemas.microsoft.com/office/powerpoint/2010/main" val="352992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Participants will… identify the goals, benefits, and expectations of their school's participation in the GU grant. They will also recognize that this is a partnership between us and their school. </a:t>
            </a:r>
          </a:p>
          <a:p>
            <a:endParaRPr lang="en-US" dirty="0"/>
          </a:p>
        </p:txBody>
      </p:sp>
    </p:spTree>
    <p:extLst>
      <p:ext uri="{BB962C8B-B14F-4D97-AF65-F5344CB8AC3E}">
        <p14:creationId xmlns:p14="http://schemas.microsoft.com/office/powerpoint/2010/main" val="28257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Explore</a:t>
            </a:r>
          </a:p>
          <a:p>
            <a:pPr marL="0" lvl="0" indent="0" algn="l" rtl="0">
              <a:lnSpc>
                <a:spcPct val="100000"/>
              </a:lnSpc>
              <a:spcBef>
                <a:spcPts val="0"/>
              </a:spcBef>
              <a:spcAft>
                <a:spcPts val="0"/>
              </a:spcAft>
              <a:buSzPts val="1400"/>
              <a:buNone/>
            </a:pPr>
            <a:r>
              <a:rPr lang="en-US" dirty="0"/>
              <a:t>Participants scroll through the provided </a:t>
            </a:r>
            <a:r>
              <a:rPr lang="en-US" dirty="0" err="1"/>
              <a:t>infogram</a:t>
            </a:r>
            <a:r>
              <a:rPr lang="en-US" dirty="0"/>
              <a:t> to learn more about K20 and our past success/impact with other GEAR UP grants. The last portion of this </a:t>
            </a:r>
            <a:r>
              <a:rPr lang="en-US" dirty="0" err="1"/>
              <a:t>infogram</a:t>
            </a:r>
            <a:r>
              <a:rPr lang="en-US" dirty="0"/>
              <a:t> contains the introduction of the three grants. If time allows you could let them read all three, but otherwise steer them to their specific grant. As they scroll through, ask them to look for things they notice and wonder - this is only to scaffold and actively process the information they are briefly searching.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Use the next slide to bring them back together… Ask one to three people to share out what they noticed. If you have time for wonders, you may ask them to share it after they share out the notices. </a:t>
            </a:r>
          </a:p>
          <a:p>
            <a:endParaRPr lang="en-US" dirty="0"/>
          </a:p>
        </p:txBody>
      </p:sp>
    </p:spTree>
    <p:extLst>
      <p:ext uri="{BB962C8B-B14F-4D97-AF65-F5344CB8AC3E}">
        <p14:creationId xmlns:p14="http://schemas.microsoft.com/office/powerpoint/2010/main" val="242693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Ask three or less to share out what they noticed and possibly provide time for them to ask questions (wonders). Do not get stuck on this infographic or slides 6 and 7. They are strictly for basic foundational information about our credibility and past success (buy-in). </a:t>
            </a:r>
          </a:p>
          <a:p>
            <a:r>
              <a:rPr lang="en-US" sz="1400" dirty="0">
                <a:solidFill>
                  <a:srgbClr val="000000"/>
                </a:solidFill>
                <a:effectLst/>
                <a:latin typeface="Arial"/>
                <a:ea typeface="Arial"/>
                <a:cs typeface="Arial"/>
                <a:sym typeface="Arial" panose="020B0604020202020204" pitchFamily="34" charset="0"/>
              </a:rPr>
              <a:t>K20 Center. (n.d.). I Notice... I Wonder...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80"/>
              </a:rPr>
              <a:t>https://learn.k20center.ou.edu/strategy/180</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p:txBody>
      </p:sp>
    </p:spTree>
    <p:extLst>
      <p:ext uri="{BB962C8B-B14F-4D97-AF65-F5344CB8AC3E}">
        <p14:creationId xmlns:p14="http://schemas.microsoft.com/office/powerpoint/2010/main" val="407532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Paste in the short URL for the specific grant this school belongs to:</a:t>
            </a:r>
          </a:p>
          <a:p>
            <a:pPr rtl="0" fontAlgn="base">
              <a:buFont typeface="Arial" panose="020B0604020202020204" pitchFamily="34" charset="0"/>
              <a:buChar char="•"/>
            </a:pPr>
            <a:r>
              <a:rPr lang="en-US" sz="1400" b="0" i="0" u="sng" strike="noStrike" cap="none" dirty="0">
                <a:solidFill>
                  <a:schemeClr val="dk1"/>
                </a:solidFill>
                <a:effectLst/>
                <a:latin typeface="Arial"/>
                <a:ea typeface="Arial"/>
                <a:cs typeface="Arial"/>
                <a:sym typeface="Arial"/>
                <a:hlinkClick r:id="rId3"/>
              </a:rPr>
              <a:t>http://k20.ou.edu/servicesguf</a:t>
            </a:r>
            <a:endParaRPr lang="en-US" sz="14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400" b="0" i="0" u="sng" strike="noStrike" cap="none" dirty="0">
                <a:solidFill>
                  <a:schemeClr val="dk1"/>
                </a:solidFill>
                <a:effectLst/>
                <a:latin typeface="Arial"/>
                <a:ea typeface="Arial"/>
                <a:cs typeface="Arial"/>
                <a:sym typeface="Arial"/>
                <a:hlinkClick r:id="rId4"/>
              </a:rPr>
              <a:t>http://k20.ou.edu/servicesokc</a:t>
            </a:r>
            <a:endParaRPr lang="en-US" sz="1400" b="0" i="0" u="none" strike="noStrike" cap="none" dirty="0">
              <a:solidFill>
                <a:schemeClr val="dk1"/>
              </a:solidFill>
              <a:effectLst/>
              <a:latin typeface="Arial"/>
              <a:ea typeface="Arial"/>
              <a:cs typeface="Arial"/>
              <a:sym typeface="Arial"/>
            </a:endParaRPr>
          </a:p>
          <a:p>
            <a:pPr>
              <a:buFont typeface="Arial" panose="020B0604020202020204" pitchFamily="34" charset="0"/>
              <a:buChar char="•"/>
            </a:pPr>
            <a:r>
              <a:rPr lang="en-US" sz="1400" b="0" i="0" u="sng" strike="noStrike" cap="none" dirty="0">
                <a:solidFill>
                  <a:schemeClr val="dk1"/>
                </a:solidFill>
                <a:effectLst/>
                <a:latin typeface="Arial"/>
                <a:ea typeface="Arial"/>
                <a:cs typeface="Arial"/>
                <a:sym typeface="Arial"/>
                <a:hlinkClick r:id="rId5"/>
              </a:rPr>
              <a:t>http://k20.ou.edu/servicesgums</a:t>
            </a:r>
            <a:endParaRPr lang="en-US" sz="1400" b="0" i="0" u="none" strike="noStrike" cap="none" dirty="0">
              <a:solidFill>
                <a:schemeClr val="dk1"/>
              </a:solidFill>
              <a:effectLst/>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dirty="0"/>
              <a:t>Spend the meat of your time here. Allow participants to explore this infographic to learn more about the services and opportunities GU offers to the families, students, and school. This connects and brings home the importance of our “partnership” with their site and staff. We cannot do all of this without their commitment to systemic growth/change, continual learning, and support. </a:t>
            </a:r>
          </a:p>
          <a:p>
            <a:endParaRPr lang="en-US" dirty="0"/>
          </a:p>
        </p:txBody>
      </p:sp>
    </p:spTree>
    <p:extLst>
      <p:ext uri="{BB962C8B-B14F-4D97-AF65-F5344CB8AC3E}">
        <p14:creationId xmlns:p14="http://schemas.microsoft.com/office/powerpoint/2010/main" val="62434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SzPts val="1400"/>
              <a:buNone/>
            </a:pPr>
            <a:r>
              <a:rPr lang="en-US" dirty="0"/>
              <a:t>Bring the whole group back together and ask</a:t>
            </a:r>
          </a:p>
          <a:p>
            <a:r>
              <a:rPr lang="en-US" sz="1400" dirty="0">
                <a:solidFill>
                  <a:srgbClr val="000000"/>
                </a:solidFill>
                <a:effectLst/>
                <a:latin typeface="Arial"/>
                <a:ea typeface="Arial"/>
                <a:cs typeface="Arial"/>
                <a:sym typeface="Arial" panose="020B0604020202020204" pitchFamily="34" charset="0"/>
              </a:rPr>
              <a:t>K20 Center. (n.d.). Think-Pair-Share.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39"/>
              </a:rPr>
              <a:t>https://learn.k20center.ou.edu/strategy/139</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p:txBody>
      </p:sp>
    </p:spTree>
    <p:extLst>
      <p:ext uri="{BB962C8B-B14F-4D97-AF65-F5344CB8AC3E}">
        <p14:creationId xmlns:p14="http://schemas.microsoft.com/office/powerpoint/2010/main" val="336451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k20.ou.edu/guoverview20-2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8881-EB46-964A-8CB4-AD35819CF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D2F09-3B66-AB9B-4E1C-B9A02296E0A7}"/>
              </a:ext>
            </a:extLst>
          </p:cNvPr>
          <p:cNvSpPr>
            <a:spLocks noGrp="1"/>
          </p:cNvSpPr>
          <p:nvPr>
            <p:ph type="title"/>
          </p:nvPr>
        </p:nvSpPr>
        <p:spPr/>
        <p:txBody>
          <a:bodyPr rtlCol="0">
            <a:normAutofit/>
          </a:bodyPr>
          <a:lstStyle/>
          <a:p>
            <a:pPr fontAlgn="auto">
              <a:spcAft>
                <a:spcPts val="0"/>
              </a:spcAft>
              <a:defRPr/>
            </a:pPr>
            <a:r>
              <a:rPr lang="en-US" dirty="0"/>
              <a:t>It takes a village, and we need your help!</a:t>
            </a:r>
          </a:p>
        </p:txBody>
      </p:sp>
      <p:sp>
        <p:nvSpPr>
          <p:cNvPr id="25602" name="Content Placeholder 2">
            <a:extLst>
              <a:ext uri="{FF2B5EF4-FFF2-40B4-BE49-F238E27FC236}">
                <a16:creationId xmlns:a16="http://schemas.microsoft.com/office/drawing/2014/main" id="{D841AB9F-7375-A259-935A-1B838574CA45}"/>
              </a:ext>
            </a:extLst>
          </p:cNvPr>
          <p:cNvSpPr>
            <a:spLocks noGrp="1" noChangeArrowheads="1"/>
          </p:cNvSpPr>
          <p:nvPr>
            <p:ph idx="4294967295"/>
          </p:nvPr>
        </p:nvSpPr>
        <p:spPr>
          <a:xfrm>
            <a:off x="628650" y="1370013"/>
            <a:ext cx="5697835" cy="3262312"/>
          </a:xfrm>
        </p:spPr>
        <p:txBody>
          <a:bodyPr/>
          <a:lstStyle/>
          <a:p>
            <a:r>
              <a:rPr lang="en-US" altLang="en-US" dirty="0"/>
              <a:t>Consider what you are already doing in your classroom and beyond…</a:t>
            </a:r>
          </a:p>
          <a:p>
            <a:r>
              <a:rPr lang="en-US" altLang="en-US" dirty="0"/>
              <a:t>What are the expectations of the grant? How will you support this partnership?</a:t>
            </a:r>
          </a:p>
        </p:txBody>
      </p:sp>
      <p:pic>
        <p:nvPicPr>
          <p:cNvPr id="3" name="Google Shape;128;p10">
            <a:extLst>
              <a:ext uri="{FF2B5EF4-FFF2-40B4-BE49-F238E27FC236}">
                <a16:creationId xmlns:a16="http://schemas.microsoft.com/office/drawing/2014/main" id="{F0FEEDA2-D244-72E8-3244-1F1698499E06}"/>
              </a:ext>
            </a:extLst>
          </p:cNvPr>
          <p:cNvPicPr preferRelativeResize="0"/>
          <p:nvPr/>
        </p:nvPicPr>
        <p:blipFill rotWithShape="1">
          <a:blip r:embed="rId3">
            <a:alphaModFix/>
          </a:blip>
          <a:srcRect/>
          <a:stretch/>
        </p:blipFill>
        <p:spPr>
          <a:xfrm>
            <a:off x="5996985" y="1218108"/>
            <a:ext cx="2707283" cy="2707283"/>
          </a:xfrm>
          <a:prstGeom prst="rect">
            <a:avLst/>
          </a:prstGeom>
          <a:noFill/>
          <a:ln>
            <a:noFill/>
          </a:ln>
        </p:spPr>
      </p:pic>
    </p:spTree>
    <p:extLst>
      <p:ext uri="{BB962C8B-B14F-4D97-AF65-F5344CB8AC3E}">
        <p14:creationId xmlns:p14="http://schemas.microsoft.com/office/powerpoint/2010/main" val="418026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EBCF-1384-E502-49E2-B52D1E211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2E3A8-E02C-C2A7-863D-24699494704E}"/>
              </a:ext>
            </a:extLst>
          </p:cNvPr>
          <p:cNvSpPr>
            <a:spLocks noGrp="1"/>
          </p:cNvSpPr>
          <p:nvPr>
            <p:ph type="title"/>
          </p:nvPr>
        </p:nvSpPr>
        <p:spPr/>
        <p:txBody>
          <a:bodyPr rtlCol="0">
            <a:normAutofit/>
          </a:bodyPr>
          <a:lstStyle/>
          <a:p>
            <a:pPr fontAlgn="auto">
              <a:spcAft>
                <a:spcPts val="0"/>
              </a:spcAft>
              <a:defRPr/>
            </a:pPr>
            <a:r>
              <a:rPr lang="en-US" dirty="0"/>
              <a:t>The impact of GEAR UP for MY SUCCESS</a:t>
            </a:r>
          </a:p>
        </p:txBody>
      </p:sp>
      <p:sp>
        <p:nvSpPr>
          <p:cNvPr id="25602" name="Content Placeholder 2">
            <a:extLst>
              <a:ext uri="{FF2B5EF4-FFF2-40B4-BE49-F238E27FC236}">
                <a16:creationId xmlns:a16="http://schemas.microsoft.com/office/drawing/2014/main" id="{CB052168-CD35-DB34-51E7-BCF911321200}"/>
              </a:ext>
            </a:extLst>
          </p:cNvPr>
          <p:cNvSpPr>
            <a:spLocks noGrp="1" noChangeArrowheads="1"/>
          </p:cNvSpPr>
          <p:nvPr>
            <p:ph idx="4294967295"/>
          </p:nvPr>
        </p:nvSpPr>
        <p:spPr/>
        <p:txBody>
          <a:bodyPr/>
          <a:lstStyle/>
          <a:p>
            <a:pPr marL="64008" indent="0">
              <a:buNone/>
            </a:pPr>
            <a:r>
              <a:rPr lang="en-US" altLang="en-US" dirty="0"/>
              <a:t>So far (2018 to now) …</a:t>
            </a:r>
          </a:p>
          <a:p>
            <a:r>
              <a:rPr lang="en-US" altLang="en-US" dirty="0"/>
              <a:t>#### of 7th graders attended ______ campus</a:t>
            </a:r>
          </a:p>
          <a:p>
            <a:r>
              <a:rPr lang="en-US" dirty="0"/>
              <a:t>### of 8</a:t>
            </a:r>
            <a:r>
              <a:rPr lang="en-US" baseline="30000" dirty="0"/>
              <a:t>th</a:t>
            </a:r>
            <a:r>
              <a:rPr lang="en-US" dirty="0"/>
              <a:t> graders attended ______ campus</a:t>
            </a:r>
          </a:p>
          <a:p>
            <a:r>
              <a:rPr lang="en-US" dirty="0"/>
              <a:t>### PD service hours provided to middle school staff</a:t>
            </a:r>
          </a:p>
          <a:p>
            <a:r>
              <a:rPr lang="en-US" dirty="0"/>
              <a:t>### service hours provided to families</a:t>
            </a:r>
          </a:p>
          <a:p>
            <a:r>
              <a:rPr lang="en-US" dirty="0"/>
              <a:t>### of hours of mentoring</a:t>
            </a:r>
          </a:p>
          <a:p>
            <a:pPr marL="64008" indent="0">
              <a:buNone/>
            </a:pPr>
            <a:endParaRPr lang="en-US" altLang="en-US" dirty="0"/>
          </a:p>
        </p:txBody>
      </p:sp>
    </p:spTree>
    <p:extLst>
      <p:ext uri="{BB962C8B-B14F-4D97-AF65-F5344CB8AC3E}">
        <p14:creationId xmlns:p14="http://schemas.microsoft.com/office/powerpoint/2010/main" val="184792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B712-7D96-B1CD-2448-60439D86B87F}"/>
            </a:ext>
          </a:extLst>
        </p:cNvPr>
        <p:cNvGrpSpPr/>
        <p:nvPr/>
      </p:nvGrpSpPr>
      <p:grpSpPr>
        <a:xfrm>
          <a:off x="0" y="0"/>
          <a:ext cx="0" cy="0"/>
          <a:chOff x="0" y="0"/>
          <a:chExt cx="0" cy="0"/>
        </a:xfrm>
      </p:grpSpPr>
      <p:pic>
        <p:nvPicPr>
          <p:cNvPr id="4" name="Google Shape;140;p12" descr="A screenshot of a cell phone&#10;&#10;Description generated with very high confidence">
            <a:extLst>
              <a:ext uri="{FF2B5EF4-FFF2-40B4-BE49-F238E27FC236}">
                <a16:creationId xmlns:a16="http://schemas.microsoft.com/office/drawing/2014/main" id="{43924793-E5AE-5E04-D268-09CF0695D48D}"/>
              </a:ext>
            </a:extLst>
          </p:cNvPr>
          <p:cNvPicPr preferRelativeResize="0"/>
          <p:nvPr/>
        </p:nvPicPr>
        <p:blipFill rotWithShape="1">
          <a:blip r:embed="rId3">
            <a:alphaModFix/>
          </a:blip>
          <a:srcRect/>
          <a:stretch/>
        </p:blipFill>
        <p:spPr>
          <a:xfrm>
            <a:off x="0" y="1"/>
            <a:ext cx="9144000" cy="5130740"/>
          </a:xfrm>
          <a:prstGeom prst="rect">
            <a:avLst/>
          </a:prstGeom>
          <a:noFill/>
          <a:ln>
            <a:noFill/>
          </a:ln>
        </p:spPr>
      </p:pic>
      <p:sp>
        <p:nvSpPr>
          <p:cNvPr id="5" name="Google Shape;141;p12">
            <a:extLst>
              <a:ext uri="{FF2B5EF4-FFF2-40B4-BE49-F238E27FC236}">
                <a16:creationId xmlns:a16="http://schemas.microsoft.com/office/drawing/2014/main" id="{332A6243-8E29-855B-3884-3EFB5372DC11}"/>
              </a:ext>
            </a:extLst>
          </p:cNvPr>
          <p:cNvSpPr/>
          <p:nvPr/>
        </p:nvSpPr>
        <p:spPr>
          <a:xfrm>
            <a:off x="0" y="1323217"/>
            <a:ext cx="457200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trek.k20center.ou.edu/oe/#####</a:t>
            </a:r>
            <a:endParaRPr/>
          </a:p>
        </p:txBody>
      </p:sp>
      <p:sp>
        <p:nvSpPr>
          <p:cNvPr id="6" name="Google Shape;142;p12">
            <a:extLst>
              <a:ext uri="{FF2B5EF4-FFF2-40B4-BE49-F238E27FC236}">
                <a16:creationId xmlns:a16="http://schemas.microsoft.com/office/drawing/2014/main" id="{6168CEE6-2917-305C-4387-16E54A0010F6}"/>
              </a:ext>
            </a:extLst>
          </p:cNvPr>
          <p:cNvSpPr txBox="1"/>
          <p:nvPr/>
        </p:nvSpPr>
        <p:spPr>
          <a:xfrm>
            <a:off x="5003515" y="1159558"/>
            <a:ext cx="396376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F4EBC7"/>
                </a:solidFill>
                <a:latin typeface="Calibri"/>
                <a:ea typeface="Calibri"/>
                <a:cs typeface="Calibri"/>
                <a:sym typeface="Calibri"/>
              </a:rPr>
              <a:t>               </a:t>
            </a:r>
            <a:r>
              <a:rPr lang="en-US" sz="1800" b="1" i="0" u="none" strike="noStrike" cap="none" dirty="0">
                <a:solidFill>
                  <a:srgbClr val="9A8D8D"/>
                </a:solidFill>
                <a:latin typeface="Calibri"/>
                <a:ea typeface="Calibri"/>
                <a:cs typeface="Calibri"/>
                <a:sym typeface="Calibri"/>
              </a:rPr>
              <a:t>School email</a:t>
            </a:r>
            <a:endParaRPr dirty="0"/>
          </a:p>
          <a:p>
            <a:pPr marL="0" marR="0" lvl="0" indent="0" algn="ctr" rtl="0">
              <a:lnSpc>
                <a:spcPct val="100000"/>
              </a:lnSpc>
              <a:spcBef>
                <a:spcPts val="0"/>
              </a:spcBef>
              <a:spcAft>
                <a:spcPts val="0"/>
              </a:spcAft>
              <a:buNone/>
            </a:pPr>
            <a:r>
              <a:rPr lang="en-US" sz="1800" b="1" i="0" u="none" strike="noStrike" cap="none" dirty="0">
                <a:solidFill>
                  <a:srgbClr val="E0EAF4"/>
                </a:solidFill>
                <a:latin typeface="Calibri"/>
                <a:ea typeface="Calibri"/>
                <a:cs typeface="Calibri"/>
                <a:sym typeface="Calibri"/>
              </a:rPr>
              <a:t>   </a:t>
            </a:r>
            <a:br>
              <a:rPr lang="en-US" sz="1800" b="1" i="0" u="none" strike="noStrike" cap="none" dirty="0">
                <a:solidFill>
                  <a:srgbClr val="E0EAF4"/>
                </a:solidFill>
                <a:latin typeface="Calibri"/>
                <a:ea typeface="Calibri"/>
                <a:cs typeface="Calibri"/>
                <a:sym typeface="Calibri"/>
              </a:rPr>
            </a:br>
            <a:r>
              <a:rPr lang="en-US" sz="1800" b="1" i="0" u="none" strike="noStrike" cap="none" dirty="0">
                <a:solidFill>
                  <a:srgbClr val="E0EAF4"/>
                </a:solidFill>
                <a:latin typeface="Calibri"/>
                <a:ea typeface="Calibri"/>
                <a:cs typeface="Calibri"/>
                <a:sym typeface="Calibri"/>
              </a:rPr>
              <a:t> </a:t>
            </a:r>
            <a:r>
              <a:rPr lang="en-US" sz="1800" b="1" i="0" u="none" strike="noStrike" cap="none" dirty="0">
                <a:solidFill>
                  <a:schemeClr val="lt1"/>
                </a:solidFill>
                <a:latin typeface="Calibri"/>
                <a:ea typeface="Calibri"/>
                <a:cs typeface="Calibri"/>
                <a:sym typeface="Calibri"/>
              </a:rPr>
              <a:t>(No Participant ID is required.)</a:t>
            </a:r>
            <a:endParaRPr dirty="0"/>
          </a:p>
        </p:txBody>
      </p:sp>
    </p:spTree>
    <p:extLst>
      <p:ext uri="{BB962C8B-B14F-4D97-AF65-F5344CB8AC3E}">
        <p14:creationId xmlns:p14="http://schemas.microsoft.com/office/powerpoint/2010/main" val="263309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D2C7-6917-5CDC-DDBF-B5B8235C39AD}"/>
            </a:ext>
          </a:extLst>
        </p:cNvPr>
        <p:cNvGrpSpPr/>
        <p:nvPr/>
      </p:nvGrpSpPr>
      <p:grpSpPr>
        <a:xfrm>
          <a:off x="0" y="0"/>
          <a:ext cx="0" cy="0"/>
          <a:chOff x="0" y="0"/>
          <a:chExt cx="0" cy="0"/>
        </a:xfrm>
      </p:grpSpPr>
    </p:spTree>
    <p:extLst>
      <p:ext uri="{BB962C8B-B14F-4D97-AF65-F5344CB8AC3E}">
        <p14:creationId xmlns:p14="http://schemas.microsoft.com/office/powerpoint/2010/main" val="298128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4858E-490A-F473-F323-7AF33361C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8FA89-2374-9A39-A196-2CAC5D4D66E1}"/>
              </a:ext>
            </a:extLst>
          </p:cNvPr>
          <p:cNvSpPr>
            <a:spLocks noGrp="1"/>
          </p:cNvSpPr>
          <p:nvPr>
            <p:ph type="title"/>
          </p:nvPr>
        </p:nvSpPr>
        <p:spPr/>
        <p:txBody>
          <a:bodyPr rtlCol="0">
            <a:normAutofit/>
          </a:bodyPr>
          <a:lstStyle/>
          <a:p>
            <a:pPr fontAlgn="auto">
              <a:spcAft>
                <a:spcPts val="0"/>
              </a:spcAft>
              <a:defRPr/>
            </a:pPr>
            <a:r>
              <a:rPr lang="en-US" dirty="0"/>
              <a:t>GEAR UP for MY SUCCESS</a:t>
            </a:r>
          </a:p>
        </p:txBody>
      </p:sp>
      <p:sp>
        <p:nvSpPr>
          <p:cNvPr id="25602" name="Content Placeholder 2">
            <a:extLst>
              <a:ext uri="{FF2B5EF4-FFF2-40B4-BE49-F238E27FC236}">
                <a16:creationId xmlns:a16="http://schemas.microsoft.com/office/drawing/2014/main" id="{F85D201C-19A3-E80A-FBF2-66DB1BD72CE6}"/>
              </a:ext>
            </a:extLst>
          </p:cNvPr>
          <p:cNvSpPr>
            <a:spLocks noGrp="1" noChangeArrowheads="1"/>
          </p:cNvSpPr>
          <p:nvPr>
            <p:ph idx="4294967295"/>
          </p:nvPr>
        </p:nvSpPr>
        <p:spPr/>
        <p:txBody>
          <a:bodyPr/>
          <a:lstStyle/>
          <a:p>
            <a:pPr marL="64008" indent="0">
              <a:buNone/>
            </a:pPr>
            <a:r>
              <a:rPr lang="en-US" altLang="en-US" dirty="0"/>
              <a:t>The High School Years 2020—2025</a:t>
            </a:r>
          </a:p>
        </p:txBody>
      </p:sp>
      <p:pic>
        <p:nvPicPr>
          <p:cNvPr id="3" name="Google Shape;73;gcaca4534ce_1_1">
            <a:extLst>
              <a:ext uri="{FF2B5EF4-FFF2-40B4-BE49-F238E27FC236}">
                <a16:creationId xmlns:a16="http://schemas.microsoft.com/office/drawing/2014/main" id="{8BC253E2-8340-7AE8-A8A3-A11352291ACB}"/>
              </a:ext>
            </a:extLst>
          </p:cNvPr>
          <p:cNvPicPr preferRelativeResize="0"/>
          <p:nvPr/>
        </p:nvPicPr>
        <p:blipFill rotWithShape="1">
          <a:blip r:embed="rId3">
            <a:alphaModFix/>
          </a:blip>
          <a:srcRect/>
          <a:stretch/>
        </p:blipFill>
        <p:spPr>
          <a:xfrm>
            <a:off x="296850" y="1707350"/>
            <a:ext cx="8550300" cy="3436150"/>
          </a:xfrm>
          <a:prstGeom prst="rect">
            <a:avLst/>
          </a:prstGeom>
          <a:noFill/>
          <a:ln>
            <a:noFill/>
          </a:ln>
        </p:spPr>
      </p:pic>
    </p:spTree>
    <p:extLst>
      <p:ext uri="{BB962C8B-B14F-4D97-AF65-F5344CB8AC3E}">
        <p14:creationId xmlns:p14="http://schemas.microsoft.com/office/powerpoint/2010/main" val="254125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Preparing for PSE and Careers</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5887297" cy="3262312"/>
          </a:xfrm>
        </p:spPr>
        <p:txBody>
          <a:bodyPr/>
          <a:lstStyle/>
          <a:p>
            <a:r>
              <a:rPr lang="en-US" altLang="en-US" dirty="0"/>
              <a:t>What activities and experiences should high schools provide, so students are prepared for postsecondary education (PSE) and careers?</a:t>
            </a:r>
          </a:p>
          <a:p>
            <a:r>
              <a:rPr lang="en-US" altLang="en-US" dirty="0"/>
              <a:t>[</a:t>
            </a:r>
            <a:r>
              <a:rPr lang="en-US" altLang="en-US" dirty="0">
                <a:highlight>
                  <a:srgbClr val="FFFF00"/>
                </a:highlight>
              </a:rPr>
              <a:t>INSERT MENTI.COM CODE</a:t>
            </a:r>
            <a:r>
              <a:rPr lang="en-US" altLang="en-US" dirty="0"/>
              <a:t>]</a:t>
            </a:r>
          </a:p>
        </p:txBody>
      </p:sp>
      <p:pic>
        <p:nvPicPr>
          <p:cNvPr id="3" name="Google Shape;80;p3">
            <a:extLst>
              <a:ext uri="{FF2B5EF4-FFF2-40B4-BE49-F238E27FC236}">
                <a16:creationId xmlns:a16="http://schemas.microsoft.com/office/drawing/2014/main" id="{2886F460-D99E-AC79-36D6-58DEAF7507A0}"/>
              </a:ext>
            </a:extLst>
          </p:cNvPr>
          <p:cNvPicPr preferRelativeResize="0"/>
          <p:nvPr/>
        </p:nvPicPr>
        <p:blipFill rotWithShape="1">
          <a:blip r:embed="rId3">
            <a:alphaModFix/>
          </a:blip>
          <a:srcRect/>
          <a:stretch/>
        </p:blipFill>
        <p:spPr>
          <a:xfrm>
            <a:off x="6515947" y="1334861"/>
            <a:ext cx="2473778" cy="24737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48F3-4B4F-7883-DC07-FC0F950B6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4F4FA-23CF-7BA3-86D8-A09EBC4C9747}"/>
              </a:ext>
            </a:extLst>
          </p:cNvPr>
          <p:cNvSpPr>
            <a:spLocks noGrp="1"/>
          </p:cNvSpPr>
          <p:nvPr>
            <p:ph type="title"/>
          </p:nvPr>
        </p:nvSpPr>
        <p:spPr/>
        <p:txBody>
          <a:bodyPr rtlCol="0">
            <a:normAutofit/>
          </a:bodyPr>
          <a:lstStyle/>
          <a:p>
            <a:pPr fontAlgn="auto">
              <a:spcAft>
                <a:spcPts val="0"/>
              </a:spcAft>
              <a:defRPr/>
            </a:pPr>
            <a:r>
              <a:rPr lang="en-US" dirty="0"/>
              <a:t>What would you need …</a:t>
            </a:r>
          </a:p>
        </p:txBody>
      </p:sp>
      <p:sp>
        <p:nvSpPr>
          <p:cNvPr id="25602" name="Content Placeholder 2">
            <a:extLst>
              <a:ext uri="{FF2B5EF4-FFF2-40B4-BE49-F238E27FC236}">
                <a16:creationId xmlns:a16="http://schemas.microsoft.com/office/drawing/2014/main" id="{8F23E240-1C8B-7AD8-AC49-319C84BD805C}"/>
              </a:ext>
            </a:extLst>
          </p:cNvPr>
          <p:cNvSpPr>
            <a:spLocks noGrp="1" noChangeArrowheads="1"/>
          </p:cNvSpPr>
          <p:nvPr>
            <p:ph idx="4294967295"/>
          </p:nvPr>
        </p:nvSpPr>
        <p:spPr>
          <a:xfrm>
            <a:off x="628650" y="1370013"/>
            <a:ext cx="5887297" cy="3262312"/>
          </a:xfrm>
        </p:spPr>
        <p:txBody>
          <a:bodyPr/>
          <a:lstStyle/>
          <a:p>
            <a:r>
              <a:rPr lang="en-US" altLang="en-US" dirty="0"/>
              <a:t>What would you need in order to create these activities and experiences for students?</a:t>
            </a:r>
          </a:p>
        </p:txBody>
      </p:sp>
      <p:pic>
        <p:nvPicPr>
          <p:cNvPr id="3" name="Google Shape;80;p3">
            <a:extLst>
              <a:ext uri="{FF2B5EF4-FFF2-40B4-BE49-F238E27FC236}">
                <a16:creationId xmlns:a16="http://schemas.microsoft.com/office/drawing/2014/main" id="{14C1B2E4-E4A3-F019-0D9B-A4DF78F43903}"/>
              </a:ext>
            </a:extLst>
          </p:cNvPr>
          <p:cNvPicPr preferRelativeResize="0"/>
          <p:nvPr/>
        </p:nvPicPr>
        <p:blipFill rotWithShape="1">
          <a:blip r:embed="rId3">
            <a:alphaModFix/>
          </a:blip>
          <a:srcRect/>
          <a:stretch/>
        </p:blipFill>
        <p:spPr>
          <a:xfrm>
            <a:off x="6515947" y="1334861"/>
            <a:ext cx="2473778" cy="2473778"/>
          </a:xfrm>
          <a:prstGeom prst="rect">
            <a:avLst/>
          </a:prstGeom>
          <a:noFill/>
          <a:ln>
            <a:noFill/>
          </a:ln>
        </p:spPr>
      </p:pic>
    </p:spTree>
    <p:extLst>
      <p:ext uri="{BB962C8B-B14F-4D97-AF65-F5344CB8AC3E}">
        <p14:creationId xmlns:p14="http://schemas.microsoft.com/office/powerpoint/2010/main" val="404423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46807"/>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394707"/>
            <a:ext cx="7885112" cy="1397000"/>
          </a:xfrm>
        </p:spPr>
        <p:txBody>
          <a:bodyPr rtlCol="0">
            <a:noAutofit/>
          </a:bodyPr>
          <a:lstStyle/>
          <a:p>
            <a:pPr fontAlgn="auto">
              <a:spcAft>
                <a:spcPts val="0"/>
              </a:spcAft>
              <a:defRPr/>
            </a:pPr>
            <a:r>
              <a:rPr lang="en-US" dirty="0"/>
              <a:t>Identify the goals, benefits, and expectations of </a:t>
            </a:r>
            <a:br>
              <a:rPr lang="en-US" dirty="0"/>
            </a:br>
            <a:r>
              <a:rPr lang="en-US" dirty="0"/>
              <a:t>GEAR UP.</a:t>
            </a:r>
          </a:p>
          <a:p>
            <a:pPr fontAlgn="auto">
              <a:spcAft>
                <a:spcPts val="0"/>
              </a:spcAft>
              <a:defRPr/>
            </a:pPr>
            <a:r>
              <a:rPr lang="en-US" dirty="0"/>
              <a:t>Recognize the collaborative partnership between the K20 Center’s GEAR UP grant and your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FB54-64F1-46EA-AE41-77477F865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319EA-6871-FD8D-5CA4-D733E815EF89}"/>
              </a:ext>
            </a:extLst>
          </p:cNvPr>
          <p:cNvSpPr>
            <a:spLocks noGrp="1"/>
          </p:cNvSpPr>
          <p:nvPr>
            <p:ph type="title"/>
          </p:nvPr>
        </p:nvSpPr>
        <p:spPr/>
        <p:txBody>
          <a:bodyPr rtlCol="0">
            <a:normAutofit fontScale="90000"/>
          </a:bodyPr>
          <a:lstStyle/>
          <a:p>
            <a:pPr fontAlgn="auto">
              <a:spcAft>
                <a:spcPts val="0"/>
              </a:spcAft>
              <a:defRPr/>
            </a:pPr>
            <a:r>
              <a:rPr lang="en-US" dirty="0"/>
              <a:t>What are the goals and benefits of the K20 Center and GEAR UP?</a:t>
            </a:r>
          </a:p>
        </p:txBody>
      </p:sp>
      <p:sp>
        <p:nvSpPr>
          <p:cNvPr id="25602" name="Content Placeholder 2">
            <a:extLst>
              <a:ext uri="{FF2B5EF4-FFF2-40B4-BE49-F238E27FC236}">
                <a16:creationId xmlns:a16="http://schemas.microsoft.com/office/drawing/2014/main" id="{F0F706DC-1046-C818-CA61-DCE9547825AB}"/>
              </a:ext>
            </a:extLst>
          </p:cNvPr>
          <p:cNvSpPr>
            <a:spLocks noGrp="1" noChangeArrowheads="1"/>
          </p:cNvSpPr>
          <p:nvPr>
            <p:ph idx="4294967295"/>
          </p:nvPr>
        </p:nvSpPr>
        <p:spPr>
          <a:xfrm>
            <a:off x="628650" y="1370013"/>
            <a:ext cx="5668755" cy="2368364"/>
          </a:xfrm>
        </p:spPr>
        <p:txBody>
          <a:bodyPr/>
          <a:lstStyle/>
          <a:p>
            <a:r>
              <a:rPr lang="en-US" altLang="en-US" dirty="0"/>
              <a:t>Explore the </a:t>
            </a:r>
            <a:r>
              <a:rPr lang="en-US" altLang="en-US" i="1" dirty="0" err="1"/>
              <a:t>infogram</a:t>
            </a:r>
            <a:r>
              <a:rPr lang="en-US" altLang="en-US" dirty="0"/>
              <a:t> to learn more. </a:t>
            </a:r>
          </a:p>
          <a:p>
            <a:r>
              <a:rPr lang="en-US" altLang="en-US" dirty="0"/>
              <a:t>Record things that you notice or wonder about the goals and benefits of K20’s GEAR UP grant. </a:t>
            </a:r>
          </a:p>
          <a:p>
            <a:r>
              <a:rPr lang="en-US" altLang="en-US" dirty="0">
                <a:hlinkClick r:id="rId3"/>
              </a:rPr>
              <a:t>http://k20.ou.edu/guoverview20-21</a:t>
            </a:r>
            <a:r>
              <a:rPr lang="en-US" altLang="en-US" dirty="0"/>
              <a:t> </a:t>
            </a:r>
          </a:p>
        </p:txBody>
      </p:sp>
      <p:pic>
        <p:nvPicPr>
          <p:cNvPr id="3" name="Google Shape;100;p6" descr="A black sign with white text&#10;&#10;Description automatically generated">
            <a:extLst>
              <a:ext uri="{FF2B5EF4-FFF2-40B4-BE49-F238E27FC236}">
                <a16:creationId xmlns:a16="http://schemas.microsoft.com/office/drawing/2014/main" id="{863B3D36-8666-9D0D-866D-402C75212956}"/>
              </a:ext>
            </a:extLst>
          </p:cNvPr>
          <p:cNvPicPr preferRelativeResize="0"/>
          <p:nvPr/>
        </p:nvPicPr>
        <p:blipFill rotWithShape="1">
          <a:blip r:embed="rId4">
            <a:alphaModFix/>
          </a:blip>
          <a:srcRect/>
          <a:stretch/>
        </p:blipFill>
        <p:spPr>
          <a:xfrm>
            <a:off x="6475989" y="1036296"/>
            <a:ext cx="2039361" cy="2432127"/>
          </a:xfrm>
          <a:prstGeom prst="rect">
            <a:avLst/>
          </a:prstGeom>
          <a:noFill/>
          <a:ln>
            <a:noFill/>
          </a:ln>
        </p:spPr>
      </p:pic>
    </p:spTree>
    <p:extLst>
      <p:ext uri="{BB962C8B-B14F-4D97-AF65-F5344CB8AC3E}">
        <p14:creationId xmlns:p14="http://schemas.microsoft.com/office/powerpoint/2010/main" val="172074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D81D-15A8-CC82-1223-5818DA483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ED59-1EB2-0C3C-9328-054A2A331CD2}"/>
              </a:ext>
            </a:extLst>
          </p:cNvPr>
          <p:cNvSpPr>
            <a:spLocks noGrp="1"/>
          </p:cNvSpPr>
          <p:nvPr>
            <p:ph type="title"/>
          </p:nvPr>
        </p:nvSpPr>
        <p:spPr/>
        <p:txBody>
          <a:bodyPr rtlCol="0">
            <a:normAutofit/>
          </a:bodyPr>
          <a:lstStyle/>
          <a:p>
            <a:pPr fontAlgn="auto">
              <a:spcAft>
                <a:spcPts val="0"/>
              </a:spcAft>
              <a:defRPr/>
            </a:pPr>
            <a:r>
              <a:rPr lang="en-US" dirty="0"/>
              <a:t>What did you notice?</a:t>
            </a:r>
          </a:p>
        </p:txBody>
      </p:sp>
      <p:sp>
        <p:nvSpPr>
          <p:cNvPr id="25602" name="Content Placeholder 2">
            <a:extLst>
              <a:ext uri="{FF2B5EF4-FFF2-40B4-BE49-F238E27FC236}">
                <a16:creationId xmlns:a16="http://schemas.microsoft.com/office/drawing/2014/main" id="{4A94957D-16F9-56DE-2953-505B6F3B71C0}"/>
              </a:ext>
            </a:extLst>
          </p:cNvPr>
          <p:cNvSpPr>
            <a:spLocks noGrp="1" noChangeArrowheads="1"/>
          </p:cNvSpPr>
          <p:nvPr>
            <p:ph idx="4294967295"/>
          </p:nvPr>
        </p:nvSpPr>
        <p:spPr/>
        <p:txBody>
          <a:bodyPr/>
          <a:lstStyle/>
          <a:p>
            <a:r>
              <a:rPr lang="en-US" altLang="en-US" dirty="0"/>
              <a:t>Goals?</a:t>
            </a:r>
          </a:p>
          <a:p>
            <a:r>
              <a:rPr lang="en-US" altLang="en-US" dirty="0"/>
              <a:t>Benefits?</a:t>
            </a:r>
          </a:p>
        </p:txBody>
      </p:sp>
      <p:pic>
        <p:nvPicPr>
          <p:cNvPr id="3" name="Google Shape;107;p7">
            <a:extLst>
              <a:ext uri="{FF2B5EF4-FFF2-40B4-BE49-F238E27FC236}">
                <a16:creationId xmlns:a16="http://schemas.microsoft.com/office/drawing/2014/main" id="{28B6385E-64D2-49AA-D5DF-4E9B86B1BFB0}"/>
              </a:ext>
            </a:extLst>
          </p:cNvPr>
          <p:cNvPicPr preferRelativeResize="0"/>
          <p:nvPr/>
        </p:nvPicPr>
        <p:blipFill rotWithShape="1">
          <a:blip r:embed="rId3">
            <a:alphaModFix/>
          </a:blip>
          <a:srcRect/>
          <a:stretch/>
        </p:blipFill>
        <p:spPr>
          <a:xfrm>
            <a:off x="4953692" y="227330"/>
            <a:ext cx="2691977" cy="2691977"/>
          </a:xfrm>
          <a:prstGeom prst="rect">
            <a:avLst/>
          </a:prstGeom>
          <a:noFill/>
          <a:ln>
            <a:noFill/>
          </a:ln>
        </p:spPr>
      </p:pic>
    </p:spTree>
    <p:extLst>
      <p:ext uri="{BB962C8B-B14F-4D97-AF65-F5344CB8AC3E}">
        <p14:creationId xmlns:p14="http://schemas.microsoft.com/office/powerpoint/2010/main" val="134168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C1B2-D05D-FF9B-1DCA-60D472EB1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5955E-C4FB-9905-0E33-1BD69F1CB513}"/>
              </a:ext>
            </a:extLst>
          </p:cNvPr>
          <p:cNvSpPr>
            <a:spLocks noGrp="1"/>
          </p:cNvSpPr>
          <p:nvPr>
            <p:ph type="title"/>
          </p:nvPr>
        </p:nvSpPr>
        <p:spPr/>
        <p:txBody>
          <a:bodyPr rtlCol="0">
            <a:normAutofit/>
          </a:bodyPr>
          <a:lstStyle/>
          <a:p>
            <a:pPr fontAlgn="auto">
              <a:spcAft>
                <a:spcPts val="0"/>
              </a:spcAft>
              <a:defRPr/>
            </a:pPr>
            <a:r>
              <a:rPr lang="en-US" dirty="0"/>
              <a:t>What services are available? </a:t>
            </a:r>
          </a:p>
        </p:txBody>
      </p:sp>
      <p:sp>
        <p:nvSpPr>
          <p:cNvPr id="25602" name="Content Placeholder 2">
            <a:extLst>
              <a:ext uri="{FF2B5EF4-FFF2-40B4-BE49-F238E27FC236}">
                <a16:creationId xmlns:a16="http://schemas.microsoft.com/office/drawing/2014/main" id="{F9340613-1410-557D-9F2F-DC7462D510F1}"/>
              </a:ext>
            </a:extLst>
          </p:cNvPr>
          <p:cNvSpPr>
            <a:spLocks noGrp="1" noChangeArrowheads="1"/>
          </p:cNvSpPr>
          <p:nvPr>
            <p:ph idx="4294967295"/>
          </p:nvPr>
        </p:nvSpPr>
        <p:spPr>
          <a:xfrm>
            <a:off x="628650" y="1370013"/>
            <a:ext cx="5193030" cy="3262312"/>
          </a:xfrm>
        </p:spPr>
        <p:txBody>
          <a:bodyPr/>
          <a:lstStyle/>
          <a:p>
            <a:r>
              <a:rPr lang="en-US" altLang="en-US" dirty="0"/>
              <a:t>Use the link to explore </a:t>
            </a:r>
            <a:r>
              <a:rPr lang="en-US" altLang="en-US" b="1" dirty="0"/>
              <a:t>2</a:t>
            </a:r>
            <a:r>
              <a:rPr lang="en-US" altLang="en-US" dirty="0"/>
              <a:t> to </a:t>
            </a:r>
            <a:r>
              <a:rPr lang="en-US" altLang="en-US" b="1" dirty="0"/>
              <a:t>4</a:t>
            </a:r>
            <a:r>
              <a:rPr lang="en-US" altLang="en-US" dirty="0"/>
              <a:t> services provided to students, families, and your school. </a:t>
            </a:r>
          </a:p>
          <a:p>
            <a:r>
              <a:rPr lang="en-US" altLang="en-US" dirty="0">
                <a:solidFill>
                  <a:schemeClr val="accent2"/>
                </a:solidFill>
              </a:rPr>
              <a:t>[insert link for specific grant from notes below]</a:t>
            </a:r>
          </a:p>
        </p:txBody>
      </p:sp>
      <p:pic>
        <p:nvPicPr>
          <p:cNvPr id="3" name="Google Shape;114;p8" descr="A close up of a sign&#10;&#10;Description automatically generated">
            <a:extLst>
              <a:ext uri="{FF2B5EF4-FFF2-40B4-BE49-F238E27FC236}">
                <a16:creationId xmlns:a16="http://schemas.microsoft.com/office/drawing/2014/main" id="{95A40B4D-5CE7-7208-A95C-C289B18E8E0D}"/>
              </a:ext>
            </a:extLst>
          </p:cNvPr>
          <p:cNvPicPr preferRelativeResize="0"/>
          <p:nvPr/>
        </p:nvPicPr>
        <p:blipFill rotWithShape="1">
          <a:blip r:embed="rId3">
            <a:alphaModFix/>
          </a:blip>
          <a:srcRect/>
          <a:stretch/>
        </p:blipFill>
        <p:spPr>
          <a:xfrm>
            <a:off x="6129865" y="1177378"/>
            <a:ext cx="2151957" cy="2460539"/>
          </a:xfrm>
          <a:prstGeom prst="rect">
            <a:avLst/>
          </a:prstGeom>
          <a:noFill/>
          <a:ln>
            <a:noFill/>
          </a:ln>
        </p:spPr>
      </p:pic>
    </p:spTree>
    <p:extLst>
      <p:ext uri="{BB962C8B-B14F-4D97-AF65-F5344CB8AC3E}">
        <p14:creationId xmlns:p14="http://schemas.microsoft.com/office/powerpoint/2010/main" val="77648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DC082-1EE1-0F23-E0A5-46921C189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BABE9-8FBB-39A1-EAAB-BAB7C87E175A}"/>
              </a:ext>
            </a:extLst>
          </p:cNvPr>
          <p:cNvSpPr>
            <a:spLocks noGrp="1"/>
          </p:cNvSpPr>
          <p:nvPr>
            <p:ph type="title"/>
          </p:nvPr>
        </p:nvSpPr>
        <p:spPr/>
        <p:txBody>
          <a:bodyPr rtlCol="0">
            <a:normAutofit/>
          </a:bodyPr>
          <a:lstStyle/>
          <a:p>
            <a:pPr fontAlgn="auto">
              <a:spcAft>
                <a:spcPts val="0"/>
              </a:spcAft>
              <a:defRPr/>
            </a:pPr>
            <a:r>
              <a:rPr lang="en-US" dirty="0"/>
              <a:t>Revisit </a:t>
            </a:r>
          </a:p>
        </p:txBody>
      </p:sp>
      <p:sp>
        <p:nvSpPr>
          <p:cNvPr id="25602" name="Content Placeholder 2">
            <a:extLst>
              <a:ext uri="{FF2B5EF4-FFF2-40B4-BE49-F238E27FC236}">
                <a16:creationId xmlns:a16="http://schemas.microsoft.com/office/drawing/2014/main" id="{B5B9E95E-B7D5-788A-9F24-91D8890C3934}"/>
              </a:ext>
            </a:extLst>
          </p:cNvPr>
          <p:cNvSpPr>
            <a:spLocks noGrp="1" noChangeArrowheads="1"/>
          </p:cNvSpPr>
          <p:nvPr>
            <p:ph idx="4294967295"/>
          </p:nvPr>
        </p:nvSpPr>
        <p:spPr/>
        <p:txBody>
          <a:bodyPr/>
          <a:lstStyle/>
          <a:p>
            <a:r>
              <a:rPr lang="en-US" altLang="en-US" dirty="0"/>
              <a:t>Based on what you said about needs at the beginning…</a:t>
            </a:r>
          </a:p>
          <a:p>
            <a:r>
              <a:rPr lang="en-US" altLang="en-US" dirty="0"/>
              <a:t>What GEAR UP services might help you implement or facilitate those activities and experiences? </a:t>
            </a:r>
          </a:p>
        </p:txBody>
      </p:sp>
      <p:pic>
        <p:nvPicPr>
          <p:cNvPr id="3" name="Google Shape;121;p9" descr="A picture containing flower&#10;&#10;Description automatically generated">
            <a:extLst>
              <a:ext uri="{FF2B5EF4-FFF2-40B4-BE49-F238E27FC236}">
                <a16:creationId xmlns:a16="http://schemas.microsoft.com/office/drawing/2014/main" id="{811E6491-88F0-981E-8226-960121D659DD}"/>
              </a:ext>
            </a:extLst>
          </p:cNvPr>
          <p:cNvPicPr preferRelativeResize="0"/>
          <p:nvPr/>
        </p:nvPicPr>
        <p:blipFill rotWithShape="1">
          <a:blip r:embed="rId3">
            <a:alphaModFix/>
          </a:blip>
          <a:srcRect/>
          <a:stretch/>
        </p:blipFill>
        <p:spPr>
          <a:xfrm>
            <a:off x="6317403" y="-274319"/>
            <a:ext cx="2305050" cy="2305050"/>
          </a:xfrm>
          <a:prstGeom prst="rect">
            <a:avLst/>
          </a:prstGeom>
          <a:noFill/>
          <a:ln>
            <a:noFill/>
          </a:ln>
        </p:spPr>
      </p:pic>
    </p:spTree>
    <p:extLst>
      <p:ext uri="{BB962C8B-B14F-4D97-AF65-F5344CB8AC3E}">
        <p14:creationId xmlns:p14="http://schemas.microsoft.com/office/powerpoint/2010/main" val="506514081"/>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13</TotalTime>
  <Words>999</Words>
  <Application>Microsoft Office PowerPoint</Application>
  <PresentationFormat>On-screen Show (16:9)</PresentationFormat>
  <Paragraphs>63</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 Display</vt:lpstr>
      <vt:lpstr>Arial</vt:lpstr>
      <vt:lpstr>Calibri</vt:lpstr>
      <vt:lpstr>Courier New</vt:lpstr>
      <vt:lpstr>System Font Regular</vt:lpstr>
      <vt:lpstr>Wingdings</vt:lpstr>
      <vt:lpstr>Custom Design</vt:lpstr>
      <vt:lpstr>1_Custom Design</vt:lpstr>
      <vt:lpstr>PowerPoint Presentation</vt:lpstr>
      <vt:lpstr>GEAR UP for MY SUCCESS</vt:lpstr>
      <vt:lpstr>Preparing for PSE and Careers</vt:lpstr>
      <vt:lpstr>What would you need …</vt:lpstr>
      <vt:lpstr>Learning Objectives</vt:lpstr>
      <vt:lpstr>What are the goals and benefits of the K20 Center and GEAR UP?</vt:lpstr>
      <vt:lpstr>What did you notice?</vt:lpstr>
      <vt:lpstr>What services are available? </vt:lpstr>
      <vt:lpstr>Revisit </vt:lpstr>
      <vt:lpstr>It takes a village, and we need your help!</vt:lpstr>
      <vt:lpstr>The impact of GEAR UP for MY SUCCESS</vt:lpstr>
      <vt:lpstr>PowerPoint Presentation</vt:lpstr>
      <vt:lpstr>PowerPoint Presentation</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2026-04-30T18:17:17Z</dcterms:created>
  <dcterms:modified xsi:type="dcterms:W3CDTF">2026-04-30T18:30:20Z</dcterms:modified>
  <cp:category/>
</cp:coreProperties>
</file>