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17"/>
  </p:notesMasterIdLst>
  <p:sldIdLst>
    <p:sldId id="256" r:id="rId3"/>
    <p:sldId id="257" r:id="rId4"/>
    <p:sldId id="260" r:id="rId5"/>
    <p:sldId id="272" r:id="rId6"/>
    <p:sldId id="262" r:id="rId7"/>
    <p:sldId id="273" r:id="rId8"/>
    <p:sldId id="274" r:id="rId9"/>
    <p:sldId id="275" r:id="rId10"/>
    <p:sldId id="276" r:id="rId11"/>
    <p:sldId id="277" r:id="rId12"/>
    <p:sldId id="279" r:id="rId13"/>
    <p:sldId id="280" r:id="rId14"/>
    <p:sldId id="281" r:id="rId15"/>
    <p:sldId id="282" r:id="rId16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286"/>
  </p:normalViewPr>
  <p:slideViewPr>
    <p:cSldViewPr snapToGrid="0">
      <p:cViewPr varScale="1">
        <p:scale>
          <a:sx n="128" d="100"/>
          <a:sy n="128" d="100"/>
        </p:scale>
        <p:origin x="117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dirty="0"/>
              <a:t>Card sort activity: 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Participants (groups of 2 or 3) receive card sort cards with different questions. 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Have them sort the cards into two different categories based upon the instructions. 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Have groups discuss the differences.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Explain the differences between question types to the rest of the group.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Pass out T-Chart to participants.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Source: K20 Center. (n.d.). Card sort. Strategies. https://learn.k20center.ou.edu/strategy/147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573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Source: K-20 Center. (</a:t>
            </a:r>
            <a:r>
              <a:rPr lang="fr-FR" dirty="0" err="1"/>
              <a:t>n.d</a:t>
            </a:r>
            <a:r>
              <a:rPr lang="fr-FR" dirty="0"/>
              <a:t>.). T-Chart. </a:t>
            </a:r>
            <a:r>
              <a:rPr lang="fr-FR" dirty="0" err="1"/>
              <a:t>Strategies</a:t>
            </a:r>
            <a:r>
              <a:rPr lang="fr-FR" dirty="0"/>
              <a:t>. https://learn.k20center.ou.edu/strategy/86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476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 Why-Lighting. Strategies. https://learn.k20center.ou.edu/strategy/128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513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K20 Center. (n.d.) Jigsaw. Strategies. https://learn.k20center.ou.edu/strategy/179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McTighe, J., &amp; Wiggins, G. (2013). </a:t>
            </a:r>
            <a:r>
              <a:rPr lang="en-US" i="1" dirty="0"/>
              <a:t>Essential Questions: Opening Doors to Student Understanding.</a:t>
            </a:r>
            <a:r>
              <a:rPr lang="en-US" dirty="0"/>
              <a:t> Alexandria: ASCD.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Digging a little deeper into Essential Questions—Section from Chapter 1 on Essential Questions and Topical Essential Questions, what are nonessential questions, metacognitive questions, etc.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Sections include: Two Sides of the Coin (4-5); Three Connotations of Essential Questions (5-6); Size and Scope Matter (9-10); Non-essential Questions (10-11).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968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>
                <a:highlight>
                  <a:srgbClr val="FFFF00"/>
                </a:highlight>
              </a:rPr>
              <a:t>K20 Center. (n.d.). Inverted pyramid. Strategies. https://learn.k20center.ou.edu/strategy/173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highlight>
                  <a:srgbClr val="FFFF00"/>
                </a:highlight>
              </a:rPr>
              <a:t>Optional slide depending on group size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dirty="0"/>
              <a:t>Have large group read different sections A, B, C, D from the Essential Questions book.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dirty="0"/>
              <a:t>Sections include: Two Sides of the Coin (4-5); Three Connotations of Essential Questions (5-6) ; Size and Scope Matter (9-10); Non-Essential Questions (10-11)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dirty="0"/>
              <a:t>After reading, they are to find a partner who read the same section. Then they form a group of four of the same section read and expand their understanding.  Finally, the large group of all As, Bs, Cs, and Ds, get together and they find a spokesperson to explain their section.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84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Gist. Strategies. https://learn.k20center.ou.edu/strategy/3289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437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Gallery walk / carousel. Strategies. https://learn.k20center.ou.edu/strategy/118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409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A4F29A2-407A-5B76-A3E5-57B1D9FEF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D170C-F51D-A401-A5AA-4CD0035E6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Inverted Pyramid Discussion</a:t>
            </a:r>
          </a:p>
        </p:txBody>
      </p:sp>
      <p:sp>
        <p:nvSpPr>
          <p:cNvPr id="3" name="Google Shape;124;p26">
            <a:extLst>
              <a:ext uri="{FF2B5EF4-FFF2-40B4-BE49-F238E27FC236}">
                <a16:creationId xmlns:a16="http://schemas.microsoft.com/office/drawing/2014/main" id="{CDE7AC92-8F64-69A9-0F45-84F95FB55EEF}"/>
              </a:ext>
            </a:extLst>
          </p:cNvPr>
          <p:cNvSpPr txBox="1">
            <a:spLocks/>
          </p:cNvSpPr>
          <p:nvPr/>
        </p:nvSpPr>
        <p:spPr>
          <a:xfrm>
            <a:off x="680146" y="1157580"/>
            <a:ext cx="8229600" cy="3291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 dirty="0"/>
              <a:t>Confident Commentary</a:t>
            </a:r>
          </a:p>
          <a:p>
            <a:pPr marL="0" indent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 i="1" dirty="0"/>
              <a:t>(Large Group)</a:t>
            </a:r>
          </a:p>
          <a:p>
            <a:pPr marL="0" indent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900" dirty="0"/>
          </a:p>
          <a:p>
            <a:pPr marL="0" indent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 dirty="0"/>
              <a:t>Expanding &amp; Sharing</a:t>
            </a:r>
          </a:p>
          <a:p>
            <a:pPr marL="0" indent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 i="1" dirty="0"/>
              <a:t>(Small Group)</a:t>
            </a:r>
          </a:p>
          <a:p>
            <a:pPr marL="0" indent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900" dirty="0"/>
          </a:p>
          <a:p>
            <a:pPr marL="0" indent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 dirty="0"/>
              <a:t>Brainstorming</a:t>
            </a:r>
          </a:p>
          <a:p>
            <a:pPr marL="0" indent="0">
              <a:spcBef>
                <a:spcPts val="500"/>
              </a:spcBef>
              <a:spcAft>
                <a:spcPts val="0"/>
              </a:spcAft>
              <a:buFont typeface="System Font Regular"/>
              <a:buNone/>
            </a:pPr>
            <a:r>
              <a:rPr lang="en-US" sz="1900" i="1" dirty="0"/>
              <a:t>(Partners)</a:t>
            </a:r>
          </a:p>
        </p:txBody>
      </p:sp>
      <p:sp>
        <p:nvSpPr>
          <p:cNvPr id="4" name="Google Shape;125;p26" descr="Diagram of an inverted pyramid:&#10;Top: Confident Commentary&#10;Mid: Expanding &amp; Sharing&#10;Bottom: Brainstorming">
            <a:extLst>
              <a:ext uri="{FF2B5EF4-FFF2-40B4-BE49-F238E27FC236}">
                <a16:creationId xmlns:a16="http://schemas.microsoft.com/office/drawing/2014/main" id="{DB03D6F5-C7DE-D3AA-2F39-5660A1C21C12}"/>
              </a:ext>
            </a:extLst>
          </p:cNvPr>
          <p:cNvSpPr/>
          <p:nvPr/>
        </p:nvSpPr>
        <p:spPr>
          <a:xfrm rot="10800000">
            <a:off x="4923416" y="1547646"/>
            <a:ext cx="3468600" cy="2622600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" name="Google Shape;126;p26">
            <a:extLst>
              <a:ext uri="{FF2B5EF4-FFF2-40B4-BE49-F238E27FC236}">
                <a16:creationId xmlns:a16="http://schemas.microsoft.com/office/drawing/2014/main" id="{A9A92976-F546-4DD4-5609-E2FE6AE1E042}"/>
              </a:ext>
            </a:extLst>
          </p:cNvPr>
          <p:cNvCxnSpPr/>
          <p:nvPr/>
        </p:nvCxnSpPr>
        <p:spPr>
          <a:xfrm rot="10800000">
            <a:off x="4045869" y="1433446"/>
            <a:ext cx="0" cy="300930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4034941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of a child with a green hat&#10;&#10;Description automatically generated">
            <a:extLst>
              <a:ext uri="{FF2B5EF4-FFF2-40B4-BE49-F238E27FC236}">
                <a16:creationId xmlns:a16="http://schemas.microsoft.com/office/drawing/2014/main" id="{112A195B-A2D2-B14D-0F5E-2DBAD1739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7325" y="108134"/>
            <a:ext cx="1617678" cy="16176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dirty="0"/>
              <a:t>Gist</a:t>
            </a:r>
            <a:endParaRPr lang="en-US" dirty="0"/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66781"/>
            <a:ext cx="7100130" cy="3262312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dirty="0"/>
              <a:t>In 28 words or fewer, answer the questions below: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How do Essential Questions promote higher-order thinking and engagement?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Why are Essential Questions an effective instructional tool?</a:t>
            </a:r>
          </a:p>
          <a:p>
            <a:pPr marL="64008" indent="0"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Let’s Practice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As a group, develop an essential question for a concept in your shared content area.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Refer to your Characteristics of Essential Questions Checklist while you formulate your question.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EC46E-0AB4-DFDD-DC58-8BE6CDCB4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1E0DF-E650-4B38-204D-DA9834FDA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Gallery Walk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4E4F40D-86D0-8F8F-6CD8-6F226FEE32E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3885190" cy="15636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Walk around the room to read each other’s essential questions.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D3DC89-7362-B02A-81D3-A0F780B05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4760" y="636561"/>
            <a:ext cx="3825617" cy="193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34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8BB48-76D8-B295-1E67-7D0A58D3A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30F12-3163-D9DC-05E3-839990545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Research Resources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F5EDB5C9-710D-3A7B-2601-E862B80096A5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Keely, P. (2008). </a:t>
            </a:r>
            <a:r>
              <a:rPr lang="en-US" altLang="en-US" i="1" dirty="0"/>
              <a:t>Science formative assessment: 75 practical strategies for linking assessment, instruction, and learning</a:t>
            </a:r>
            <a:r>
              <a:rPr lang="en-US" altLang="en-US" dirty="0"/>
              <a:t>.  Thousand Oaks: Corwin Press.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McTighe, J., &amp; Wiggins, G. (2013). </a:t>
            </a:r>
            <a:r>
              <a:rPr lang="en-US" altLang="en-US" i="1" dirty="0"/>
              <a:t>Essential questions: Opening doors to student understanding</a:t>
            </a:r>
            <a:r>
              <a:rPr lang="en-US" altLang="en-US" dirty="0"/>
              <a:t>. Alexandria: ASCD.</a:t>
            </a:r>
          </a:p>
        </p:txBody>
      </p:sp>
    </p:spTree>
    <p:extLst>
      <p:ext uri="{BB962C8B-B14F-4D97-AF65-F5344CB8AC3E}">
        <p14:creationId xmlns:p14="http://schemas.microsoft.com/office/powerpoint/2010/main" val="1657449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3">
            <a:extLst>
              <a:ext uri="{FF2B5EF4-FFF2-40B4-BE49-F238E27FC236}">
                <a16:creationId xmlns:a16="http://schemas.microsoft.com/office/drawing/2014/main" id="{D39454A6-31F6-9DC3-BE75-39D080090E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Questions</a:t>
            </a:r>
          </a:p>
        </p:txBody>
      </p:sp>
      <p:sp>
        <p:nvSpPr>
          <p:cNvPr id="22530" name="Text Placeholder 4">
            <a:extLst>
              <a:ext uri="{FF2B5EF4-FFF2-40B4-BE49-F238E27FC236}">
                <a16:creationId xmlns:a16="http://schemas.microsoft.com/office/drawing/2014/main" id="{019E2450-727C-5F8C-E55D-223CCB11F23B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r>
              <a:rPr lang="en-US" altLang="en-US" dirty="0"/>
              <a:t>What, Why, and 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What’s the difference?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b="1" dirty="0"/>
              <a:t>Card Sort Activity</a:t>
            </a:r>
          </a:p>
          <a:p>
            <a:pPr marL="578358" indent="-514350">
              <a:buFont typeface="+mj-lt"/>
              <a:buAutoNum type="arabicPeriod"/>
            </a:pPr>
            <a:r>
              <a:rPr lang="en-US" altLang="en-US" dirty="0"/>
              <a:t>There are two types of questions in the card sort packet. </a:t>
            </a:r>
          </a:p>
          <a:p>
            <a:pPr marL="578358" indent="-514350">
              <a:buFont typeface="+mj-lt"/>
              <a:buAutoNum type="arabicPeriod"/>
            </a:pPr>
            <a:r>
              <a:rPr lang="en-US" altLang="en-US" dirty="0"/>
              <a:t>Figure out the differences between the two types.</a:t>
            </a:r>
          </a:p>
          <a:p>
            <a:pPr marL="578358" indent="-514350">
              <a:buFont typeface="+mj-lt"/>
              <a:buAutoNum type="arabicPeriod"/>
            </a:pPr>
            <a:r>
              <a:rPr lang="en-US" altLang="en-US" dirty="0"/>
              <a:t>Sort them into two different groups.</a:t>
            </a:r>
          </a:p>
          <a:p>
            <a:pPr marL="578358" indent="-514350">
              <a:buFont typeface="+mj-lt"/>
              <a:buAutoNum type="arabicPeriod"/>
            </a:pPr>
            <a:r>
              <a:rPr lang="en-US" altLang="en-US" dirty="0"/>
              <a:t>Explain what principle guided your choices.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CA6B26-4613-9442-AFCD-CFBBF88FD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852" y="-145513"/>
            <a:ext cx="2255839" cy="225583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T-Chart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4518485" cy="326231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Sort the question cards into two different categories.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Discuss the differences between the questions.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Determine how to explain the differences to the rest of the group.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1B394D-BC06-8DB4-965B-07975BD38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5363" y="320789"/>
            <a:ext cx="1468331" cy="1375748"/>
          </a:xfrm>
          <a:prstGeom prst="rect">
            <a:avLst/>
          </a:prstGeom>
        </p:spPr>
      </p:pic>
      <p:pic>
        <p:nvPicPr>
          <p:cNvPr id="7" name="Picture 6" descr="T-chart template with two columns labeled Group A Questions and Group B Questions for sorting question cards and discussing differences. Includes a section below for explaining differences between question types, designed for educational use by K20 Center.&#10;&#10;">
            <a:extLst>
              <a:ext uri="{FF2B5EF4-FFF2-40B4-BE49-F238E27FC236}">
                <a16:creationId xmlns:a16="http://schemas.microsoft.com/office/drawing/2014/main" id="{8E16C761-AB1C-91F4-6FB7-71B8705BCA9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265" t="5878" r="6718" b="2069"/>
          <a:stretch>
            <a:fillRect/>
          </a:stretch>
        </p:blipFill>
        <p:spPr>
          <a:xfrm>
            <a:off x="5043742" y="1086423"/>
            <a:ext cx="2339312" cy="328435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101572"/>
            <a:ext cx="7886700" cy="2139950"/>
          </a:xfrm>
        </p:spPr>
        <p:txBody>
          <a:bodyPr/>
          <a:lstStyle/>
          <a:p>
            <a:r>
              <a:rPr lang="en-US" altLang="en-US" dirty="0"/>
              <a:t>Lesson Objectives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349472"/>
            <a:ext cx="7885112" cy="1397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Identify the characteristics of Essential Questions.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Recognize the role of Essential Questions in lesson planning.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Develop Essential Questions for a lesson.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103;p23" descr="Graphic include two columns: Left side column and right side columns are questions. Questions in left column are general. Questions in right column are specific. A row at the bottom of the table asks that participant explain the difference between the two types of questions. ">
            <a:extLst>
              <a:ext uri="{FF2B5EF4-FFF2-40B4-BE49-F238E27FC236}">
                <a16:creationId xmlns:a16="http://schemas.microsoft.com/office/drawing/2014/main" id="{FC83878F-6E2E-72B8-EA73-3354B85E47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5438184"/>
              </p:ext>
            </p:extLst>
          </p:nvPr>
        </p:nvGraphicFramePr>
        <p:xfrm>
          <a:off x="745505" y="229672"/>
          <a:ext cx="7439743" cy="462861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605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45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283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Group A Questions</a:t>
                      </a:r>
                      <a:endParaRPr sz="1800" b="1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34300" marB="34300">
                    <a:lnL w="952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Group B Questions</a:t>
                      </a:r>
                      <a:endParaRPr sz="1800" b="1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46644">
                <a:tc>
                  <a:txBody>
                    <a:bodyPr/>
                    <a:lstStyle/>
                    <a:p>
                      <a:pPr marL="457200" marR="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80000"/>
                        </a:buClr>
                        <a:buSzPts val="1400"/>
                        <a:buChar char="●"/>
                      </a:pPr>
                      <a:r>
                        <a:rPr lang="en-US" dirty="0"/>
                        <a:t>What do problem solvers do when they get stuck?</a:t>
                      </a:r>
                      <a:endParaRPr dirty="0"/>
                    </a:p>
                    <a:p>
                      <a:pPr marL="457200" marR="0" lvl="0" indent="-317500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980000"/>
                        </a:buClr>
                        <a:buSzPts val="1400"/>
                        <a:buChar char="●"/>
                      </a:pPr>
                      <a:r>
                        <a:rPr lang="en-US" dirty="0"/>
                        <a:t>How do we distinguish truth from perspective?</a:t>
                      </a:r>
                      <a:endParaRPr dirty="0"/>
                    </a:p>
                    <a:p>
                      <a:pPr marL="457200" marR="0" lvl="0" indent="-317500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980000"/>
                        </a:buClr>
                        <a:buSzPts val="1400"/>
                        <a:buChar char="●"/>
                      </a:pPr>
                      <a:r>
                        <a:rPr lang="en-US" dirty="0"/>
                        <a:t>What is justice?</a:t>
                      </a:r>
                      <a:endParaRPr dirty="0"/>
                    </a:p>
                    <a:p>
                      <a:pPr marL="457200" marR="0" lvl="0" indent="-317500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980000"/>
                        </a:buClr>
                        <a:buSzPts val="1400"/>
                        <a:buChar char="●"/>
                      </a:pPr>
                      <a:r>
                        <a:rPr lang="en-US" dirty="0"/>
                        <a:t>What makes something systemic?</a:t>
                      </a:r>
                      <a:endParaRPr dirty="0"/>
                    </a:p>
                    <a:p>
                      <a:pPr marL="457200" marR="0" lvl="0" indent="-317500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980000"/>
                        </a:buClr>
                        <a:buSzPts val="1400"/>
                        <a:buChar char="●"/>
                      </a:pPr>
                      <a:r>
                        <a:rPr lang="en-US" dirty="0"/>
                        <a:t>How do effective writers hook and hold their readers?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1000"/>
                        </a:spcBef>
                        <a:spcAft>
                          <a:spcPts val="1000"/>
                        </a:spcAft>
                        <a:buNone/>
                      </a:pPr>
                      <a:endParaRPr dirty="0"/>
                    </a:p>
                  </a:txBody>
                  <a:tcPr marL="91450" marR="91450" marT="34300" marB="34300">
                    <a:lnL w="952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80000"/>
                        </a:buClr>
                        <a:buSzPts val="1400"/>
                        <a:buChar char="●"/>
                      </a:pPr>
                      <a:r>
                        <a:rPr lang="en-US" sz="1600" dirty="0"/>
                        <a:t>Which blood vessels carry blood toward the heart?</a:t>
                      </a:r>
                      <a:endParaRPr sz="1600" dirty="0"/>
                    </a:p>
                    <a:p>
                      <a:pPr marL="457200" marR="0" lvl="0" indent="-317500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980000"/>
                        </a:buClr>
                        <a:buSzPts val="1400"/>
                        <a:buChar char="●"/>
                      </a:pPr>
                      <a:r>
                        <a:rPr lang="en-US" sz="1600" dirty="0"/>
                        <a:t>When is it appropriate to use a comma?</a:t>
                      </a:r>
                      <a:endParaRPr sz="1600" dirty="0"/>
                    </a:p>
                    <a:p>
                      <a:pPr marL="457200" marR="0" lvl="0" indent="-317500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980000"/>
                        </a:buClr>
                        <a:buSzPts val="1400"/>
                        <a:buChar char="●"/>
                      </a:pPr>
                      <a:r>
                        <a:rPr lang="en-US" sz="1600" dirty="0"/>
                        <a:t>What were the key differences between the North and South that led to the Civil War?</a:t>
                      </a:r>
                      <a:endParaRPr sz="1600" dirty="0"/>
                    </a:p>
                    <a:p>
                      <a:pPr marL="457200" marR="0" lvl="0" indent="-317500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980000"/>
                        </a:buClr>
                        <a:buSzPts val="1400"/>
                        <a:buChar char="●"/>
                      </a:pPr>
                      <a:r>
                        <a:rPr lang="en-US" sz="1600" dirty="0"/>
                        <a:t>What is a variable in scientific investigations?</a:t>
                      </a:r>
                      <a:endParaRPr sz="1600" dirty="0"/>
                    </a:p>
                    <a:p>
                      <a:pPr marL="457200" marR="0" lvl="0" indent="-317500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980000"/>
                        </a:buClr>
                        <a:buSzPts val="1400"/>
                        <a:buChar char="●"/>
                      </a:pPr>
                      <a:r>
                        <a:rPr lang="en-US" sz="1600" dirty="0"/>
                        <a:t>Why must the answer be less than zero?</a:t>
                      </a:r>
                      <a:endParaRPr sz="1600" dirty="0"/>
                    </a:p>
                    <a:p>
                      <a:pPr marL="457200" marR="0" lvl="0" indent="-317500" algn="l" rtl="0">
                        <a:spcBef>
                          <a:spcPts val="1000"/>
                        </a:spcBef>
                        <a:spcAft>
                          <a:spcPts val="1000"/>
                        </a:spcAft>
                        <a:buClr>
                          <a:srgbClr val="980000"/>
                        </a:buClr>
                        <a:buSzPts val="1400"/>
                        <a:buChar char="●"/>
                      </a:pPr>
                      <a:r>
                        <a:rPr lang="en-US" sz="1600" dirty="0"/>
                        <a:t>When did the main character begin to suspect his friends?</a:t>
                      </a:r>
                      <a:endParaRPr sz="1600" dirty="0"/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178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>
                          <a:solidFill>
                            <a:schemeClr val="accent3"/>
                          </a:solidFill>
                        </a:rPr>
                        <a:t>Explain the difference in the two types of questions:</a:t>
                      </a:r>
                      <a:endParaRPr b="1" dirty="0">
                        <a:solidFill>
                          <a:schemeClr val="accent3"/>
                        </a:solidFill>
                      </a:endParaRPr>
                    </a:p>
                  </a:txBody>
                  <a:tcPr marL="91450" marR="91450" marT="34300" marB="34300">
                    <a:lnL w="952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F7FF844-DD4A-BB54-A298-DB403EC49C2A}"/>
              </a:ext>
            </a:extLst>
          </p:cNvPr>
          <p:cNvCxnSpPr/>
          <p:nvPr/>
        </p:nvCxnSpPr>
        <p:spPr>
          <a:xfrm>
            <a:off x="745505" y="229672"/>
            <a:ext cx="0" cy="4628618"/>
          </a:xfrm>
          <a:prstGeom prst="line">
            <a:avLst/>
          </a:prstGeom>
          <a:ln w="127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B254E52-85E7-C0CA-F92C-CCC7E895DD84}"/>
              </a:ext>
            </a:extLst>
          </p:cNvPr>
          <p:cNvCxnSpPr/>
          <p:nvPr/>
        </p:nvCxnSpPr>
        <p:spPr>
          <a:xfrm flipV="1">
            <a:off x="8185248" y="229672"/>
            <a:ext cx="0" cy="4628618"/>
          </a:xfrm>
          <a:prstGeom prst="line">
            <a:avLst/>
          </a:prstGeom>
          <a:ln w="127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117BD1E-542B-DC12-1213-9FAD7F5E705F}"/>
              </a:ext>
            </a:extLst>
          </p:cNvPr>
          <p:cNvCxnSpPr>
            <a:cxnSpLocks/>
          </p:cNvCxnSpPr>
          <p:nvPr/>
        </p:nvCxnSpPr>
        <p:spPr>
          <a:xfrm flipH="1">
            <a:off x="745504" y="4858290"/>
            <a:ext cx="7439744" cy="0"/>
          </a:xfrm>
          <a:prstGeom prst="line">
            <a:avLst/>
          </a:prstGeom>
          <a:ln w="127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BF88498-E961-613B-08B0-82FAAB48300C}"/>
              </a:ext>
            </a:extLst>
          </p:cNvPr>
          <p:cNvCxnSpPr>
            <a:cxnSpLocks/>
          </p:cNvCxnSpPr>
          <p:nvPr/>
        </p:nvCxnSpPr>
        <p:spPr>
          <a:xfrm flipH="1">
            <a:off x="745504" y="4448479"/>
            <a:ext cx="7439744" cy="0"/>
          </a:xfrm>
          <a:prstGeom prst="line">
            <a:avLst/>
          </a:prstGeom>
          <a:ln w="127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A4D9996-7F03-7995-AE12-56050626EF63}"/>
              </a:ext>
            </a:extLst>
          </p:cNvPr>
          <p:cNvCxnSpPr>
            <a:cxnSpLocks/>
          </p:cNvCxnSpPr>
          <p:nvPr/>
        </p:nvCxnSpPr>
        <p:spPr>
          <a:xfrm flipH="1">
            <a:off x="745504" y="568472"/>
            <a:ext cx="7439744" cy="0"/>
          </a:xfrm>
          <a:prstGeom prst="line">
            <a:avLst/>
          </a:prstGeom>
          <a:ln w="127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845C2-D30A-5BEA-9688-C84674E92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F5253-E45A-4179-5A34-067C8C814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Characteristics of Essential Questions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15D9D97-5D6E-21CB-E594-DA9BE666C1D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1" y="1370013"/>
            <a:ext cx="3665475" cy="3262312"/>
          </a:xfrm>
        </p:spPr>
        <p:txBody>
          <a:bodyPr/>
          <a:lstStyle/>
          <a:p>
            <a:pPr>
              <a:buSzPct val="60000"/>
              <a:buFont typeface="Wingdings" panose="05000000000000000000" pitchFamily="2" charset="2"/>
              <a:buChar char="q"/>
            </a:pPr>
            <a:r>
              <a:rPr lang="en-US" altLang="en-US" dirty="0"/>
              <a:t>Thought-provoking</a:t>
            </a:r>
          </a:p>
          <a:p>
            <a:pPr>
              <a:buSzPct val="60000"/>
              <a:buFont typeface="Wingdings" panose="05000000000000000000" pitchFamily="2" charset="2"/>
              <a:buChar char="q"/>
            </a:pPr>
            <a:r>
              <a:rPr lang="en-US" altLang="en-US" dirty="0"/>
              <a:t>Open-ended</a:t>
            </a:r>
          </a:p>
          <a:p>
            <a:pPr>
              <a:buSzPct val="60000"/>
              <a:buFont typeface="Wingdings" panose="05000000000000000000" pitchFamily="2" charset="2"/>
              <a:buChar char="q"/>
            </a:pPr>
            <a:r>
              <a:rPr lang="en-US" altLang="en-US" dirty="0"/>
              <a:t>Higher-order</a:t>
            </a:r>
          </a:p>
          <a:p>
            <a:pPr>
              <a:buSzPct val="60000"/>
              <a:buFont typeface="Wingdings" panose="05000000000000000000" pitchFamily="2" charset="2"/>
              <a:buChar char="q"/>
            </a:pPr>
            <a:r>
              <a:rPr lang="en-US" altLang="en-US" dirty="0"/>
              <a:t>Points toward important, transferable ideas</a:t>
            </a:r>
          </a:p>
          <a:p>
            <a:pPr>
              <a:buSzPct val="60000"/>
              <a:buFont typeface="Wingdings" panose="05000000000000000000" pitchFamily="2" charset="2"/>
              <a:buChar char="q"/>
            </a:pPr>
            <a:r>
              <a:rPr lang="en-US" altLang="en-US" dirty="0"/>
              <a:t>Big picture</a:t>
            </a:r>
          </a:p>
        </p:txBody>
      </p:sp>
      <p:sp>
        <p:nvSpPr>
          <p:cNvPr id="3" name="Content Placeholder 2" descr="A checklist is provided that identifies the Characteristics of Essential Questions.">
            <a:extLst>
              <a:ext uri="{FF2B5EF4-FFF2-40B4-BE49-F238E27FC236}">
                <a16:creationId xmlns:a16="http://schemas.microsoft.com/office/drawing/2014/main" id="{8A0E10D1-6E14-695B-37C3-5B976ED49D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4388" y="1370013"/>
            <a:ext cx="4159833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60000"/>
              <a:buFont typeface="Wingdings" panose="05000000000000000000" pitchFamily="2" charset="2"/>
              <a:buChar char="q"/>
            </a:pPr>
            <a:r>
              <a:rPr lang="en-US" altLang="en-US" dirty="0"/>
              <a:t>Raises additional questions; supports inquiry</a:t>
            </a:r>
          </a:p>
          <a:p>
            <a:pPr>
              <a:buSzPct val="60000"/>
              <a:buFont typeface="Wingdings" panose="05000000000000000000" pitchFamily="2" charset="2"/>
              <a:buChar char="q"/>
            </a:pPr>
            <a:r>
              <a:rPr lang="en-US" altLang="en-US" dirty="0"/>
              <a:t>Requires support and justification; not a single answer.</a:t>
            </a:r>
          </a:p>
          <a:p>
            <a:pPr>
              <a:buSzPct val="60000"/>
              <a:buFont typeface="Wingdings" panose="05000000000000000000" pitchFamily="2" charset="2"/>
              <a:buChar char="q"/>
            </a:pPr>
            <a:r>
              <a:rPr lang="en-US" altLang="en-US" dirty="0"/>
              <a:t>Recurs over time</a:t>
            </a:r>
          </a:p>
        </p:txBody>
      </p:sp>
    </p:spTree>
    <p:extLst>
      <p:ext uri="{BB962C8B-B14F-4D97-AF65-F5344CB8AC3E}">
        <p14:creationId xmlns:p14="http://schemas.microsoft.com/office/powerpoint/2010/main" val="3454416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74B7A-AD75-8B70-CE17-6A15776F3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8E6E8-C0F4-32D1-9933-2AF22EACB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Why-Lighting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AD7A3DF2-2685-4E45-94B0-45B1E755ABC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500738" cy="326231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Highlight the main ideas of your designated section.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Make notes in the margin about why this statement(s) is important.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Summarize what your section is about. </a:t>
            </a:r>
          </a:p>
        </p:txBody>
      </p:sp>
      <p:pic>
        <p:nvPicPr>
          <p:cNvPr id="4" name="Picture 3" descr="Questions marks. ">
            <a:extLst>
              <a:ext uri="{FF2B5EF4-FFF2-40B4-BE49-F238E27FC236}">
                <a16:creationId xmlns:a16="http://schemas.microsoft.com/office/drawing/2014/main" id="{CBD648C9-7848-8A02-7431-F7B3F6A090B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240" y="906337"/>
            <a:ext cx="2457233" cy="245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852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6ADDE-E74F-EBAE-B509-947C53CFB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FF771-FE7F-88BF-5FE6-F7EBB0A52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Jigsaw Activity 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A8DC6DE-0E97-3A74-90FE-73F4AB9C890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012843" cy="326231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b="1" dirty="0"/>
              <a:t>A</a:t>
            </a:r>
            <a:r>
              <a:rPr lang="en-US" altLang="en-US" dirty="0"/>
              <a:t>: Two Sides of a Coin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b="1" dirty="0"/>
              <a:t>B</a:t>
            </a:r>
            <a:r>
              <a:rPr lang="en-US" altLang="en-US" dirty="0"/>
              <a:t>: Three Connotations of Essential Questions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b="1" dirty="0"/>
              <a:t>C</a:t>
            </a:r>
            <a:r>
              <a:rPr lang="en-US" altLang="en-US" dirty="0"/>
              <a:t>: Size and Scope Matters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b="1" dirty="0"/>
              <a:t>D</a:t>
            </a:r>
            <a:r>
              <a:rPr lang="en-US" altLang="en-US" dirty="0"/>
              <a:t>: Non-Essential Questions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F094FA-41BC-8C97-F989-A9F68DE38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253" y="941344"/>
            <a:ext cx="2586810" cy="258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76751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7CD69D3D-9E24-4AE7-A6A6-95472C009F98}" vid="{02DC2DEC-ED14-46D2-92D2-CE7973B77C9B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7CD69D3D-9E24-4AE7-A6A6-95472C009F98}" vid="{92F950AD-31EE-4ABC-AB96-5F978758D647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 (25)—Template</Template>
  <TotalTime>81</TotalTime>
  <Words>913</Words>
  <Application>Microsoft Office PowerPoint</Application>
  <PresentationFormat>On-screen Show (16:9)</PresentationFormat>
  <Paragraphs>96</Paragraphs>
  <Slides>14</Slides>
  <Notes>8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Essential Questions</vt:lpstr>
      <vt:lpstr>What’s the difference?</vt:lpstr>
      <vt:lpstr>T-Chart</vt:lpstr>
      <vt:lpstr>Lesson Objectives</vt:lpstr>
      <vt:lpstr>PowerPoint Presentation</vt:lpstr>
      <vt:lpstr>Characteristics of Essential Questions</vt:lpstr>
      <vt:lpstr>Why-Lighting</vt:lpstr>
      <vt:lpstr>Jigsaw Activity </vt:lpstr>
      <vt:lpstr>Inverted Pyramid Discussion</vt:lpstr>
      <vt:lpstr>Gist</vt:lpstr>
      <vt:lpstr>Let’s Practice</vt:lpstr>
      <vt:lpstr>Gallery Walk</vt:lpstr>
      <vt:lpstr>Research Resources</vt:lpstr>
    </vt:vector>
  </TitlesOfParts>
  <Manager/>
  <Company>University of Oklahoma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Essential Questions</dc:title>
  <dc:subject>All</dc:subject>
  <dc:creator>Lieu, Mary</dc:creator>
  <cp:keywords>Professional Development</cp:keywords>
  <dc:description/>
  <cp:lastModifiedBy>McLeod Porter, Delma</cp:lastModifiedBy>
  <cp:revision>2</cp:revision>
  <dcterms:created xsi:type="dcterms:W3CDTF">2026-04-28T18:24:18Z</dcterms:created>
  <dcterms:modified xsi:type="dcterms:W3CDTF">2026-07-01T14:39:43Z</dcterms:modified>
  <cp:category/>
</cp:coreProperties>
</file>