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7"/>
  </p:notesMasterIdLst>
  <p:sldIdLst>
    <p:sldId id="256" r:id="rId3"/>
    <p:sldId id="257" r:id="rId4"/>
    <p:sldId id="260" r:id="rId5"/>
    <p:sldId id="272" r:id="rId6"/>
    <p:sldId id="262" r:id="rId7"/>
    <p:sldId id="273" r:id="rId8"/>
    <p:sldId id="274" r:id="rId9"/>
    <p:sldId id="275" r:id="rId10"/>
    <p:sldId id="276" r:id="rId11"/>
    <p:sldId id="277" r:id="rId12"/>
    <p:sldId id="279" r:id="rId13"/>
    <p:sldId id="280" r:id="rId14"/>
    <p:sldId id="281" r:id="rId15"/>
    <p:sldId id="282" r:id="rId1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7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Card sort activity: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Participants (groups of 2 or 3) receive card sort cards with different questions.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Have them sort the cards into two different categories based upon the instructions. 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Have groups discuss the differences.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Explain the differences between question types to the rest of the group.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Pass out T-Chart to participants.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Source: K20 Center. (n.d.). Card sort. Strategies. https://learn.k20center.ou.edu/strategy/147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73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Source: K-20 Center. (</a:t>
            </a:r>
            <a:r>
              <a:rPr lang="fr-FR" dirty="0" err="1"/>
              <a:t>n.d</a:t>
            </a:r>
            <a:r>
              <a:rPr lang="fr-FR" dirty="0"/>
              <a:t>.). T-Chart. </a:t>
            </a:r>
            <a:r>
              <a:rPr lang="fr-FR" dirty="0" err="1"/>
              <a:t>Strategies</a:t>
            </a:r>
            <a:r>
              <a:rPr lang="fr-FR" dirty="0"/>
              <a:t>. https://learn.k20center.ou.edu/strategy/86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76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 Why-Lighting. Strategies. https://learn.k20center.ou.edu/strategy/128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13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 Jigsaw. Strategies. https://learn.k20center.ou.edu/strategy/179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McTighe, J., &amp; Wiggins, G. (2013). </a:t>
            </a:r>
            <a:r>
              <a:rPr lang="en-US" i="1" dirty="0"/>
              <a:t>Essential Questions: Opening Doors to Student Understanding.</a:t>
            </a:r>
            <a:r>
              <a:rPr lang="en-US" dirty="0"/>
              <a:t> Alexandria: ASCD.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Digging a little deeper into Essential Questions—Section from Chapter 1 on Essential Questions and Topical Essential Questions, what are nonessential questions, metacognitive questions, etc.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Sections include: Two Sides of the Coin (4-5); Three Connotations of Essential Questions (5-6); Size and Scope Matter (9-10); Non-essential Questions (10-11).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6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>
                <a:highlight>
                  <a:srgbClr val="FFFF00"/>
                </a:highlight>
              </a:rPr>
              <a:t>K20 Center. (n.d.). Inverted pyramid. Strategies. https://learn.k20center.ou.edu/strategy/173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highlight>
                  <a:srgbClr val="FFFF00"/>
                </a:highlight>
              </a:rPr>
              <a:t>Optional slide depending on group size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dirty="0"/>
              <a:t>Have large group read different sections A, B, C, D from the Essential Questions book.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dirty="0"/>
              <a:t>Sections include: Two Sides of the Coin (4-5); Three Connotations of Essential Questions (5-6) ; Size and Scope Matter (9-10); Non-Essential Questions (10-11)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dirty="0"/>
              <a:t>After reading, they are to find a partner who read the same section. Then they form a group of four of the same section read and expand their understanding.  Finally, the large group of all As, Bs, Cs, and Ds, get together and they find a spokesperson to explain their section.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84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(n.d.). Gist. Strategies. https://learn.k20center.ou.edu/strategy/3289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37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K20 Center. (n.d.). Gallery walk / carousel. Strategies. https://learn.k20center.ou.edu/strategy/118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F29A2-407A-5B76-A3E5-57B1D9FEF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D170C-F51D-A401-A5AA-4CD0035E6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Inverted Pyramid Discussion</a:t>
            </a:r>
          </a:p>
        </p:txBody>
      </p:sp>
      <p:sp>
        <p:nvSpPr>
          <p:cNvPr id="3" name="Google Shape;124;p26">
            <a:extLst>
              <a:ext uri="{FF2B5EF4-FFF2-40B4-BE49-F238E27FC236}">
                <a16:creationId xmlns:a16="http://schemas.microsoft.com/office/drawing/2014/main" id="{CDE7AC92-8F64-69A9-0F45-84F95FB55EEF}"/>
              </a:ext>
            </a:extLst>
          </p:cNvPr>
          <p:cNvSpPr txBox="1">
            <a:spLocks/>
          </p:cNvSpPr>
          <p:nvPr/>
        </p:nvSpPr>
        <p:spPr>
          <a:xfrm>
            <a:off x="680146" y="1157580"/>
            <a:ext cx="8229600" cy="3291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dirty="0"/>
              <a:t>Confident Commentary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i="1" dirty="0"/>
              <a:t>(Large Group)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900" dirty="0"/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dirty="0"/>
              <a:t>Expanding &amp; Sharing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i="1" dirty="0"/>
              <a:t>(Small Group)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900" dirty="0"/>
          </a:p>
          <a:p>
            <a:pPr marL="0" indent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900" dirty="0"/>
              <a:t>Brainstorming</a:t>
            </a:r>
          </a:p>
          <a:p>
            <a:pPr marL="0" indent="0">
              <a:spcBef>
                <a:spcPts val="500"/>
              </a:spcBef>
              <a:spcAft>
                <a:spcPts val="0"/>
              </a:spcAft>
              <a:buFont typeface="System Font Regular"/>
              <a:buNone/>
            </a:pPr>
            <a:r>
              <a:rPr lang="en-US" sz="1900" i="1" dirty="0"/>
              <a:t>(Partners)</a:t>
            </a:r>
          </a:p>
        </p:txBody>
      </p:sp>
      <p:sp>
        <p:nvSpPr>
          <p:cNvPr id="4" name="Google Shape;125;p26">
            <a:extLst>
              <a:ext uri="{FF2B5EF4-FFF2-40B4-BE49-F238E27FC236}">
                <a16:creationId xmlns:a16="http://schemas.microsoft.com/office/drawing/2014/main" id="{DB03D6F5-C7DE-D3AA-2F39-5660A1C21C12}"/>
              </a:ext>
            </a:extLst>
          </p:cNvPr>
          <p:cNvSpPr/>
          <p:nvPr/>
        </p:nvSpPr>
        <p:spPr>
          <a:xfrm rot="10800000">
            <a:off x="4923416" y="1547646"/>
            <a:ext cx="3468600" cy="2622600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Google Shape;126;p26">
            <a:extLst>
              <a:ext uri="{FF2B5EF4-FFF2-40B4-BE49-F238E27FC236}">
                <a16:creationId xmlns:a16="http://schemas.microsoft.com/office/drawing/2014/main" id="{A9A92976-F546-4DD4-5609-E2FE6AE1E042}"/>
              </a:ext>
            </a:extLst>
          </p:cNvPr>
          <p:cNvCxnSpPr/>
          <p:nvPr/>
        </p:nvCxnSpPr>
        <p:spPr>
          <a:xfrm rot="10800000">
            <a:off x="4045869" y="1433446"/>
            <a:ext cx="0" cy="30093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4034941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artoon of a child with a green hat&#10;&#10;Description automatically generated">
            <a:extLst>
              <a:ext uri="{FF2B5EF4-FFF2-40B4-BE49-F238E27FC236}">
                <a16:creationId xmlns:a16="http://schemas.microsoft.com/office/drawing/2014/main" id="{112A195B-A2D2-B14D-0F5E-2DBAD1739C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7325" y="108134"/>
            <a:ext cx="1617678" cy="16176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Gist</a:t>
            </a:r>
            <a:endParaRPr lang="en-US" dirty="0"/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66781"/>
            <a:ext cx="7100130" cy="3262312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dirty="0"/>
              <a:t>In 28 words or fewer, answer the questions below:</a:t>
            </a:r>
          </a:p>
          <a:p>
            <a:r>
              <a:rPr lang="en-US" altLang="en-US" dirty="0"/>
              <a:t>How do Essential Questions promote higher-order thinking and engagement?</a:t>
            </a:r>
          </a:p>
          <a:p>
            <a:r>
              <a:rPr lang="en-US" altLang="en-US" dirty="0"/>
              <a:t>Why are Essential Questions an effective instructional tool?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Let’s Practice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As a group, develop an essential question for a concept in your shared content area.</a:t>
            </a:r>
          </a:p>
          <a:p>
            <a:r>
              <a:rPr lang="en-US" altLang="en-US" dirty="0"/>
              <a:t>Refer to your Characteristics of Essential Questions Checklist while you formulate your question.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EC46E-0AB4-DFDD-DC58-8BE6CDCB4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1E0DF-E650-4B38-204D-DA9834FDA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Gallery Walk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4E4F40D-86D0-8F8F-6CD8-6F226FEE32E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3885190" cy="3262312"/>
          </a:xfrm>
        </p:spPr>
        <p:txBody>
          <a:bodyPr/>
          <a:lstStyle/>
          <a:p>
            <a:r>
              <a:rPr lang="en-US" altLang="en-US" dirty="0"/>
              <a:t>Walk around the room to read each other’s essential questions.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D3DC89-7362-B02A-81D3-A0F780B05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4760" y="636561"/>
            <a:ext cx="3825617" cy="193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934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8BB48-76D8-B295-1E67-7D0A58D3A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30F12-3163-D9DC-05E3-83999054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Research Resources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F5EDB5C9-710D-3A7B-2601-E862B80096A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dirty="0"/>
              <a:t>Keely, P. (2008). </a:t>
            </a:r>
            <a:r>
              <a:rPr lang="en-US" altLang="en-US" i="1" dirty="0"/>
              <a:t>Science formative assessment: 75 practical strategies for linking assessment, instruction, and learning</a:t>
            </a:r>
            <a:r>
              <a:rPr lang="en-US" altLang="en-US" dirty="0"/>
              <a:t>.  Thousand Oaks: Corwin Press.</a:t>
            </a:r>
          </a:p>
          <a:p>
            <a:r>
              <a:rPr lang="en-US" altLang="en-US" dirty="0"/>
              <a:t>McTighe, J., &amp; Wiggins, G. (2013). </a:t>
            </a:r>
            <a:r>
              <a:rPr lang="en-US" altLang="en-US" i="1" dirty="0"/>
              <a:t>Essential questions: Opening doors to student understanding</a:t>
            </a:r>
            <a:r>
              <a:rPr lang="en-US" altLang="en-US" dirty="0"/>
              <a:t>. Alexandria: ASCD.</a:t>
            </a:r>
          </a:p>
        </p:txBody>
      </p:sp>
    </p:spTree>
    <p:extLst>
      <p:ext uri="{BB962C8B-B14F-4D97-AF65-F5344CB8AC3E}">
        <p14:creationId xmlns:p14="http://schemas.microsoft.com/office/powerpoint/2010/main" val="1657449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Questions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What, Why, and How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What’s the difference?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b="1" dirty="0"/>
              <a:t>Card Sort Activity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There are two types of questions in the card sort packet. 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Figure out the differences between the two types.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Sort them into two different groups.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Explain what principle guided your choices.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CA6B26-4613-9442-AFCD-CFBBF88FD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852" y="-145513"/>
            <a:ext cx="2255839" cy="22558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T-Chart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518485" cy="3262312"/>
          </a:xfrm>
        </p:spPr>
        <p:txBody>
          <a:bodyPr/>
          <a:lstStyle/>
          <a:p>
            <a:r>
              <a:rPr lang="en-US" altLang="en-US" dirty="0"/>
              <a:t>Sort the question cards into two different categories.</a:t>
            </a:r>
          </a:p>
          <a:p>
            <a:r>
              <a:rPr lang="en-US" altLang="en-US" dirty="0"/>
              <a:t>Discuss the differences between the questions.</a:t>
            </a:r>
          </a:p>
          <a:p>
            <a:r>
              <a:rPr lang="en-US" altLang="en-US" dirty="0"/>
              <a:t>Determine how to explain the differences to the rest of the group.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1B394D-BC06-8DB4-965B-07975BD38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363" y="320789"/>
            <a:ext cx="1468331" cy="13757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16C761-AB1C-91F4-6FB7-71B8705BCA9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265" t="5878" r="6718" b="2069"/>
          <a:stretch>
            <a:fillRect/>
          </a:stretch>
        </p:blipFill>
        <p:spPr>
          <a:xfrm>
            <a:off x="5043742" y="1086423"/>
            <a:ext cx="2339312" cy="328435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101572"/>
            <a:ext cx="7886700" cy="2139950"/>
          </a:xfrm>
        </p:spPr>
        <p:txBody>
          <a:bodyPr/>
          <a:lstStyle/>
          <a:p>
            <a:r>
              <a:rPr lang="en-US" altLang="en-US" dirty="0"/>
              <a:t>Lesson Objectives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349472"/>
            <a:ext cx="7885112" cy="1397000"/>
          </a:xfrm>
        </p:spPr>
        <p:txBody>
          <a:bodyPr/>
          <a:lstStyle/>
          <a:p>
            <a:r>
              <a:rPr lang="en-US" altLang="en-US" dirty="0"/>
              <a:t>Identify the characteristics of Essential Questions.</a:t>
            </a:r>
          </a:p>
          <a:p>
            <a:r>
              <a:rPr lang="en-US" altLang="en-US" dirty="0"/>
              <a:t>Recognize the role of Essential Questions in lesson planning.</a:t>
            </a:r>
          </a:p>
          <a:p>
            <a:r>
              <a:rPr lang="en-US" altLang="en-US" dirty="0"/>
              <a:t>Develop Essential Questions for a lesson.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103;p23">
            <a:extLst>
              <a:ext uri="{FF2B5EF4-FFF2-40B4-BE49-F238E27FC236}">
                <a16:creationId xmlns:a16="http://schemas.microsoft.com/office/drawing/2014/main" id="{FC83878F-6E2E-72B8-EA73-3354B85E47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8442904"/>
              </p:ext>
            </p:extLst>
          </p:nvPr>
        </p:nvGraphicFramePr>
        <p:xfrm>
          <a:off x="745505" y="229672"/>
          <a:ext cx="7439743" cy="462861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05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4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83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Group A Questions</a:t>
                      </a:r>
                      <a:endParaRPr sz="18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34300" marB="34300">
                    <a:lnL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Group B Questions</a:t>
                      </a:r>
                      <a:endParaRPr sz="1800" b="1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34300" marB="3430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644">
                <a:tc>
                  <a:txBody>
                    <a:bodyPr/>
                    <a:lstStyle/>
                    <a:p>
                      <a:pPr marL="457200" marR="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What do problem solvers do when they get stuck?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How do we distinguish truth from perspective?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What is justice?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What makes something systemic?</a:t>
                      </a:r>
                      <a:endParaRPr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dirty="0"/>
                        <a:t>How do effective writers hook and hold their readers?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1000"/>
                        </a:spcBef>
                        <a:spcAft>
                          <a:spcPts val="1000"/>
                        </a:spcAft>
                        <a:buNone/>
                      </a:pPr>
                      <a:endParaRPr dirty="0"/>
                    </a:p>
                  </a:txBody>
                  <a:tcPr marL="91450" marR="91450" marT="34300" marB="34300">
                    <a:lnL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Which blood vessels carry blood toward the heart?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When is it appropriate to use a comma?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What were the key differences between the North and South that led to the Civil War?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What is a variable in scientific investigations?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Why must the answer be less than zero?</a:t>
                      </a:r>
                      <a:endParaRPr sz="1600" dirty="0"/>
                    </a:p>
                    <a:p>
                      <a:pPr marL="457200" marR="0" lvl="0" indent="-317500" algn="l" rtl="0">
                        <a:spcBef>
                          <a:spcPts val="1000"/>
                        </a:spcBef>
                        <a:spcAft>
                          <a:spcPts val="1000"/>
                        </a:spcAft>
                        <a:buClr>
                          <a:srgbClr val="980000"/>
                        </a:buClr>
                        <a:buSzPts val="1400"/>
                        <a:buChar char="●"/>
                      </a:pPr>
                      <a:r>
                        <a:rPr lang="en-US" sz="1600" dirty="0"/>
                        <a:t>When did the main character begin to suspect his friends?</a:t>
                      </a:r>
                      <a:endParaRPr sz="1600" dirty="0"/>
                    </a:p>
                  </a:txBody>
                  <a:tcPr marL="91450" marR="91450" marT="34300" marB="3430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178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Explain the difference in the two types of questions:</a:t>
                      </a:r>
                      <a:endParaRPr b="1" dirty="0">
                        <a:solidFill>
                          <a:schemeClr val="accent3"/>
                        </a:solidFill>
                      </a:endParaRPr>
                    </a:p>
                  </a:txBody>
                  <a:tcPr marL="91450" marR="91450" marT="34300" marB="34300">
                    <a:lnL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5818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7FF844-DD4A-BB54-A298-DB403EC49C2A}"/>
              </a:ext>
            </a:extLst>
          </p:cNvPr>
          <p:cNvCxnSpPr/>
          <p:nvPr/>
        </p:nvCxnSpPr>
        <p:spPr>
          <a:xfrm>
            <a:off x="745505" y="229672"/>
            <a:ext cx="0" cy="4628618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254E52-85E7-C0CA-F92C-CCC7E895DD84}"/>
              </a:ext>
            </a:extLst>
          </p:cNvPr>
          <p:cNvCxnSpPr/>
          <p:nvPr/>
        </p:nvCxnSpPr>
        <p:spPr>
          <a:xfrm flipV="1">
            <a:off x="8185248" y="229672"/>
            <a:ext cx="0" cy="4628618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117BD1E-542B-DC12-1213-9FAD7F5E705F}"/>
              </a:ext>
            </a:extLst>
          </p:cNvPr>
          <p:cNvCxnSpPr>
            <a:cxnSpLocks/>
          </p:cNvCxnSpPr>
          <p:nvPr/>
        </p:nvCxnSpPr>
        <p:spPr>
          <a:xfrm flipH="1">
            <a:off x="745504" y="4858290"/>
            <a:ext cx="7439744" cy="0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F88498-E961-613B-08B0-82FAAB48300C}"/>
              </a:ext>
            </a:extLst>
          </p:cNvPr>
          <p:cNvCxnSpPr>
            <a:cxnSpLocks/>
          </p:cNvCxnSpPr>
          <p:nvPr/>
        </p:nvCxnSpPr>
        <p:spPr>
          <a:xfrm flipH="1">
            <a:off x="745504" y="4448479"/>
            <a:ext cx="7439744" cy="0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4D9996-7F03-7995-AE12-56050626EF63}"/>
              </a:ext>
            </a:extLst>
          </p:cNvPr>
          <p:cNvCxnSpPr>
            <a:cxnSpLocks/>
          </p:cNvCxnSpPr>
          <p:nvPr/>
        </p:nvCxnSpPr>
        <p:spPr>
          <a:xfrm flipH="1">
            <a:off x="745504" y="568472"/>
            <a:ext cx="7439744" cy="0"/>
          </a:xfrm>
          <a:prstGeom prst="line">
            <a:avLst/>
          </a:prstGeom>
          <a:ln w="127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845C2-D30A-5BEA-9688-C84674E92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5253-E45A-4179-5A34-067C8C81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Characteristics of Essential Questions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15D9D97-5D6E-21CB-E594-DA9BE666C1D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1" y="1370013"/>
            <a:ext cx="3665475" cy="32623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Thought-provoking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Open-ended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Higher-order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Points toward important, transferable ideas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E10D1-6E14-695B-37C3-5B976ED49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4388" y="1370013"/>
            <a:ext cx="4159833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393192" algn="l" rtl="0" eaLnBrk="1" fontAlgn="base" hangingPunct="1">
              <a:spcBef>
                <a:spcPts val="520"/>
              </a:spcBef>
              <a:spcAft>
                <a:spcPct val="0"/>
              </a:spcAft>
              <a:buClr>
                <a:srgbClr val="971D20"/>
              </a:buClr>
              <a:buSzPct val="100000"/>
              <a:buFont typeface="System Font Regular"/>
              <a:buChar char="●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914400" indent="-356616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371600" indent="-338328" algn="l" rtl="0" eaLnBrk="1" fontAlgn="base" hangingPunct="1">
              <a:spcBef>
                <a:spcPts val="340"/>
              </a:spcBef>
              <a:spcAft>
                <a:spcPct val="0"/>
              </a:spcAft>
              <a:buClr>
                <a:srgbClr val="E8BF3C"/>
              </a:buClr>
              <a:buFont typeface="Wingdings" pitchFamily="2" charset="2"/>
              <a:buChar char="§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828800" indent="-32004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971D20"/>
              </a:buClr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286000" indent="-310896" algn="l" rtl="0" eaLnBrk="1" fontAlgn="base" hangingPunct="1">
              <a:lnSpc>
                <a:spcPct val="90000"/>
              </a:lnSpc>
              <a:spcBef>
                <a:spcPts val="27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Raises additional questions; supports inquiry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Requires support and justification; not a single answer.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dirty="0"/>
              <a:t>Recurs over time</a:t>
            </a:r>
          </a:p>
        </p:txBody>
      </p:sp>
    </p:spTree>
    <p:extLst>
      <p:ext uri="{BB962C8B-B14F-4D97-AF65-F5344CB8AC3E}">
        <p14:creationId xmlns:p14="http://schemas.microsoft.com/office/powerpoint/2010/main" val="3454416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74B7A-AD75-8B70-CE17-6A15776F3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E6E8-C0F4-32D1-9933-2AF22EACB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Why-Lighting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AD7A3DF2-2685-4E45-94B0-45B1E755ABC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500738" cy="3262312"/>
          </a:xfrm>
        </p:spPr>
        <p:txBody>
          <a:bodyPr/>
          <a:lstStyle/>
          <a:p>
            <a:r>
              <a:rPr lang="en-US" altLang="en-US" dirty="0"/>
              <a:t>Highlight the main ideas of your designated section.</a:t>
            </a:r>
          </a:p>
          <a:p>
            <a:r>
              <a:rPr lang="en-US" altLang="en-US" dirty="0"/>
              <a:t>Make notes in the margin about why this statement(s) is important.</a:t>
            </a:r>
          </a:p>
          <a:p>
            <a:r>
              <a:rPr lang="en-US" altLang="en-US" dirty="0"/>
              <a:t>Summarize what your section is about.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D648C9-7848-8A02-7431-F7B3F6A09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240" y="906337"/>
            <a:ext cx="2457233" cy="245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852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6ADDE-E74F-EBAE-B509-947C53CFB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F771-FE7F-88BF-5FE6-F7EBB0A52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Jigsaw Activity 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3A8DC6DE-0E97-3A74-90FE-73F4AB9C890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5012843" cy="3262312"/>
          </a:xfrm>
        </p:spPr>
        <p:txBody>
          <a:bodyPr/>
          <a:lstStyle/>
          <a:p>
            <a:r>
              <a:rPr lang="en-US" altLang="en-US" b="1" dirty="0"/>
              <a:t>A</a:t>
            </a:r>
            <a:r>
              <a:rPr lang="en-US" altLang="en-US" dirty="0"/>
              <a:t>: Two Sides of a Coin</a:t>
            </a:r>
          </a:p>
          <a:p>
            <a:r>
              <a:rPr lang="en-US" altLang="en-US" b="1" dirty="0"/>
              <a:t>B</a:t>
            </a:r>
            <a:r>
              <a:rPr lang="en-US" altLang="en-US" dirty="0"/>
              <a:t>: Three Connotations of Essential Questions</a:t>
            </a:r>
          </a:p>
          <a:p>
            <a:r>
              <a:rPr lang="en-US" altLang="en-US" b="1" dirty="0"/>
              <a:t>C</a:t>
            </a:r>
            <a:r>
              <a:rPr lang="en-US" altLang="en-US" dirty="0"/>
              <a:t>: Size and Scope Matters</a:t>
            </a:r>
          </a:p>
          <a:p>
            <a:r>
              <a:rPr lang="en-US" altLang="en-US" b="1" dirty="0"/>
              <a:t>D</a:t>
            </a:r>
            <a:r>
              <a:rPr lang="en-US" altLang="en-US" dirty="0"/>
              <a:t>: Non-Essential 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F094FA-41BC-8C97-F989-A9F68DE38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253" y="941344"/>
            <a:ext cx="2586810" cy="258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675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24</TotalTime>
  <Words>913</Words>
  <Application>Microsoft Office PowerPoint</Application>
  <PresentationFormat>On-screen Show (16:9)</PresentationFormat>
  <Paragraphs>96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Essential Questions</vt:lpstr>
      <vt:lpstr>What’s the difference?</vt:lpstr>
      <vt:lpstr>T-Chart</vt:lpstr>
      <vt:lpstr>Lesson Objectives</vt:lpstr>
      <vt:lpstr>PowerPoint Presentation</vt:lpstr>
      <vt:lpstr>Characteristics of Essential Questions</vt:lpstr>
      <vt:lpstr>Why-Lighting</vt:lpstr>
      <vt:lpstr>Jigsaw Activity </vt:lpstr>
      <vt:lpstr>Inverted Pyramid Discussion</vt:lpstr>
      <vt:lpstr>Gist</vt:lpstr>
      <vt:lpstr>Let’s Practice</vt:lpstr>
      <vt:lpstr>Gallery Walk</vt:lpstr>
      <vt:lpstr>Research Resources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2026-04-28T18:24:18Z</dcterms:created>
  <dcterms:modified xsi:type="dcterms:W3CDTF">2026-04-28T18:48:29Z</dcterms:modified>
  <cp:category/>
</cp:coreProperties>
</file>