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9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0"/>
      <p:bold r:id="rId21"/>
      <p:italic r:id="rId22"/>
      <p:boldItalic r:id="rId23"/>
    </p:embeddedFont>
    <p:embeddedFont>
      <p:font typeface="Georgia" panose="02040502050405020303" pitchFamily="18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0B034-55A3-CD4A-A7E7-996506A04B48}" v="1" dt="2024-05-15T18:38:58.305"/>
  </p1510:revLst>
</p1510:revInfo>
</file>

<file path=ppt/tableStyles.xml><?xml version="1.0" encoding="utf-8"?>
<a:tblStyleLst xmlns:a="http://schemas.openxmlformats.org/drawingml/2006/main" def="{81EC331A-CE6E-4832-A438-EF4E2EABA92D}">
  <a:tblStyle styleId="{81EC331A-CE6E-4832-A438-EF4E2EABA9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5578" autoAdjust="0"/>
  </p:normalViewPr>
  <p:slideViewPr>
    <p:cSldViewPr snapToGrid="0">
      <p:cViewPr varScale="1">
        <p:scale>
          <a:sx n="127" d="100"/>
          <a:sy n="127" d="100"/>
        </p:scale>
        <p:origin x="17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6.fntdata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9900B034-55A3-CD4A-A7E7-996506A04B48}"/>
    <pc:docChg chg="custSel modSld">
      <pc:chgData name="Moharram, Jehanne" userId="85e21374-e6a7-4794-bfaa-d28b9d520c64" providerId="ADAL" clId="{9900B034-55A3-CD4A-A7E7-996506A04B48}" dt="2024-05-15T18:40:00.255" v="46" actId="20577"/>
      <pc:docMkLst>
        <pc:docMk/>
      </pc:docMkLst>
      <pc:sldChg chg="addSp delSp modSp mod modNotesTx">
        <pc:chgData name="Moharram, Jehanne" userId="85e21374-e6a7-4794-bfaa-d28b9d520c64" providerId="ADAL" clId="{9900B034-55A3-CD4A-A7E7-996506A04B48}" dt="2024-05-15T18:40:00.255" v="46" actId="20577"/>
        <pc:sldMkLst>
          <pc:docMk/>
          <pc:sldMk cId="0" sldId="265"/>
        </pc:sldMkLst>
        <pc:spChg chg="mod">
          <ac:chgData name="Moharram, Jehanne" userId="85e21374-e6a7-4794-bfaa-d28b9d520c64" providerId="ADAL" clId="{9900B034-55A3-CD4A-A7E7-996506A04B48}" dt="2024-05-15T18:38:29.113" v="11" actId="20577"/>
          <ac:spMkLst>
            <pc:docMk/>
            <pc:sldMk cId="0" sldId="265"/>
            <ac:spMk id="132" creationId="{00000000-0000-0000-0000-000000000000}"/>
          </ac:spMkLst>
        </pc:spChg>
        <pc:spChg chg="mod">
          <ac:chgData name="Moharram, Jehanne" userId="85e21374-e6a7-4794-bfaa-d28b9d520c64" providerId="ADAL" clId="{9900B034-55A3-CD4A-A7E7-996506A04B48}" dt="2024-05-15T18:40:00.255" v="46" actId="20577"/>
          <ac:spMkLst>
            <pc:docMk/>
            <pc:sldMk cId="0" sldId="265"/>
            <ac:spMk id="133" creationId="{00000000-0000-0000-0000-000000000000}"/>
          </ac:spMkLst>
        </pc:spChg>
        <pc:picChg chg="del">
          <ac:chgData name="Moharram, Jehanne" userId="85e21374-e6a7-4794-bfaa-d28b9d520c64" providerId="ADAL" clId="{9900B034-55A3-CD4A-A7E7-996506A04B48}" dt="2024-05-15T18:38:31.700" v="12" actId="478"/>
          <ac:picMkLst>
            <pc:docMk/>
            <pc:sldMk cId="0" sldId="265"/>
            <ac:picMk id="2" creationId="{DB03C7C4-A515-4B4F-BDB8-E4168AFCDDA9}"/>
          </ac:picMkLst>
        </pc:picChg>
        <pc:picChg chg="add mod">
          <ac:chgData name="Moharram, Jehanne" userId="85e21374-e6a7-4794-bfaa-d28b9d520c64" providerId="ADAL" clId="{9900B034-55A3-CD4A-A7E7-996506A04B48}" dt="2024-05-15T18:39:07.790" v="18" actId="1076"/>
          <ac:picMkLst>
            <pc:docMk/>
            <pc:sldMk cId="0" sldId="265"/>
            <ac:picMk id="4" creationId="{DCB0C252-97C6-6755-00BE-6F560D96C0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0fa05b9d4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0fa05b9d4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0fa05b9d4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0fa05b9d4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highlight>
                  <a:srgbClr val="FFFF00"/>
                </a:highlight>
              </a:rPr>
              <a:t>K20 Center. (n.d.). Inverted pyramid. Strategies. https://learn.k20center.ou.edu/strategy/173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highlight>
                  <a:srgbClr val="FFFF00"/>
                </a:highlight>
              </a:rPr>
              <a:t>Optional slide depending on group size</a:t>
            </a:r>
            <a:endParaRPr b="1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Have large group read different sections A, B, C, D from the Essential Questions book.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Sections include: Two Sides of the Coin (4-5); Three Connotations of Essential Questions (5-6) ; Size and Scope Matter (9-10); Non-Essential Questions (10-11)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After reading, they are to find a partner who read the same section. Then they form a group of four of the same section read and expand their understanding.  Finally, the large group of all As, Bs, Cs, and Ds, get together and they find a spokesperson to explain their section.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0fa05b9d4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0fa05b9d4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Gist. Strategies. https://learn.k20center.ou.edu/strategy/3289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0fa05b9d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0fa05b9d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0fa05b9d4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d0fa05b9d4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Gallery walk / carousel. Strategies. https://learn.k20center.ou.edu/strategy/118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0fa05b9d4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0fa05b9d4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Card sort activity: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Participants (groups of 2 or 3) receive card sort cards with different questions.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Have them sort the cards into two different categories based upon the instructions.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Have groups discuss the differences.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Explain the differences between question types to the rest of the group.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Pass out T-Chart to participants.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Card sort. Strategies. https://learn.k20center.ou.edu/strategy/147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K-20 Center. (n.d.). T-Chart. Strategies. https://learn.k20center.ou.edu/strategy/86</a:t>
            </a:r>
            <a:endParaRPr dirty="0"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0fa05b9d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0fa05b9d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0fa05b9d4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0fa05b9d4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K20 Center. (n.d.) Why-Lighting. Strategies. https://learn.k20center.ou.edu/strategy/128</a:t>
            </a:r>
          </a:p>
        </p:txBody>
      </p:sp>
    </p:spTree>
    <p:extLst>
      <p:ext uri="{BB962C8B-B14F-4D97-AF65-F5344CB8AC3E}">
        <p14:creationId xmlns:p14="http://schemas.microsoft.com/office/powerpoint/2010/main" val="3885407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0fa05b9d4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0fa05b9d4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 Jigsaw. Strategies. https://learn.k20center.ou.edu/strategy/179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McTighe, J., &amp; Wiggins, G. (2013). </a:t>
            </a:r>
            <a:r>
              <a:rPr lang="en-US" i="1" dirty="0"/>
              <a:t>Essential Questions: Opening Doors to Student Understanding.</a:t>
            </a:r>
            <a:r>
              <a:rPr lang="en-US" dirty="0"/>
              <a:t> Alexandria: ASCD.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Digging a little deeper into Essential Questions—Section from Chapter 1 on Essential Questions and Topical Essential Questions, what are nonessential questions, metacognitive questions, etc.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Sections include: Two Sides of the Coin (4-5); Three Connotations of Essential Questions (5-6); Size and Scope Matter (9-10); Non-essential Questions (10-11).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433322" cy="234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1800"/>
            </a:lvl3pPr>
            <a:lvl4pPr marL="1828800" lvl="3" indent="-292100" algn="l">
              <a:spcBef>
                <a:spcPts val="300"/>
              </a:spcBef>
              <a:spcAft>
                <a:spcPts val="0"/>
              </a:spcAft>
              <a:buSzPts val="1000"/>
              <a:buChar char="⚫"/>
              <a:defRPr sz="1500"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Autofit/>
          </a:bodyPr>
          <a:lstStyle>
            <a:lvl1pPr marL="457200" lvl="0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11150" algn="l"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500"/>
            </a:lvl2pPr>
            <a:lvl3pPr marL="1371600" lvl="2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>
            <a:lvl1pPr marL="457200" lvl="0" indent="-393700" algn="l"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algn="l">
              <a:spcBef>
                <a:spcPts val="30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400"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400"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Font typeface="Constantia"/>
              <a:buChar char="•"/>
              <a:defRPr sz="1400"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Font typeface="Constantia"/>
              <a:buChar char="•"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2"/>
          </p:nvPr>
        </p:nvSpPr>
        <p:spPr>
          <a:xfrm>
            <a:off x="4692274" y="1200151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>
            <a:lvl1pPr marL="457200" lvl="0" indent="-393700" algn="l"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algn="l">
              <a:spcBef>
                <a:spcPts val="30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400"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400"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Font typeface="Constantia"/>
              <a:buChar char="•"/>
              <a:defRPr sz="1400"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Font typeface="Constantia"/>
              <a:buChar char="•"/>
              <a:defRPr sz="1400"/>
            </a:lvl9pPr>
          </a:lstStyle>
          <a:p>
            <a:endParaRPr/>
          </a:p>
        </p:txBody>
      </p:sp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algn="l">
              <a:spcBef>
                <a:spcPts val="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5pPr>
            <a:lvl6pPr marL="2743200" lvl="5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8450" algn="l">
              <a:spcBef>
                <a:spcPts val="0"/>
              </a:spcBef>
              <a:spcAft>
                <a:spcPts val="0"/>
              </a:spcAft>
              <a:buSzPts val="110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algn="l">
              <a:spcBef>
                <a:spcPts val="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5pPr>
            <a:lvl6pPr marL="2743200" lvl="5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8450" algn="l">
              <a:spcBef>
                <a:spcPts val="0"/>
              </a:spcBef>
              <a:spcAft>
                <a:spcPts val="0"/>
              </a:spcAft>
              <a:buSzPts val="110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algn="l">
              <a:spcBef>
                <a:spcPts val="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5pPr>
            <a:lvl6pPr marL="2743200" lvl="5" indent="-298450" algn="l">
              <a:spcBef>
                <a:spcPts val="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2100" algn="l">
              <a:spcBef>
                <a:spcPts val="0"/>
              </a:spcBef>
              <a:spcAft>
                <a:spcPts val="0"/>
              </a:spcAft>
              <a:buSzPts val="100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8450" algn="l">
              <a:spcBef>
                <a:spcPts val="0"/>
              </a:spcBef>
              <a:spcAft>
                <a:spcPts val="0"/>
              </a:spcAft>
              <a:buSzPts val="110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93700" rtl="0"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3850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/>
            </a:lvl2pPr>
            <a:lvl3pPr marL="1371600" lvl="2" indent="-298450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2100" rtl="0">
              <a:spcBef>
                <a:spcPts val="300"/>
              </a:spcBef>
              <a:spcAft>
                <a:spcPts val="0"/>
              </a:spcAft>
              <a:buSzPts val="1000"/>
              <a:buChar char="⚫"/>
              <a:defRPr/>
            </a:lvl4pPr>
            <a:lvl5pPr marL="2286000" lvl="4" indent="-292100" rtl="0">
              <a:spcBef>
                <a:spcPts val="300"/>
              </a:spcBef>
              <a:spcAft>
                <a:spcPts val="0"/>
              </a:spcAft>
              <a:buSzPts val="1000"/>
              <a:buChar char="⚫"/>
              <a:defRPr/>
            </a:lvl5pPr>
            <a:lvl6pPr marL="2743200" lvl="5" indent="-298450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2100" rtl="0">
              <a:spcBef>
                <a:spcPts val="200"/>
              </a:spcBef>
              <a:spcAft>
                <a:spcPts val="0"/>
              </a:spcAft>
              <a:buSzPts val="1000"/>
              <a:buChar char="⚫"/>
              <a:defRPr/>
            </a:lvl7pPr>
            <a:lvl8pPr marL="3657600" lvl="7" indent="-304800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8450" rtl="0">
              <a:spcBef>
                <a:spcPts val="2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9370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/>
            </a:lvl3pPr>
            <a:lvl4pPr marL="1828800" lvl="3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ctr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14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2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200" b="1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ctr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14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2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200" b="1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Autofit/>
          </a:bodyPr>
          <a:lstStyle>
            <a:lvl1pPr marL="457200" lvl="0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11150" algn="l"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500"/>
            </a:lvl2pPr>
            <a:lvl3pPr marL="1371600" lvl="2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Autofit/>
          </a:bodyPr>
          <a:lstStyle>
            <a:lvl1pPr marL="457200" lvl="0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11150" algn="l"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500"/>
            </a:lvl2pPr>
            <a:lvl3pPr marL="1371600" lvl="2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SzPts val="800"/>
              <a:buChar char="⚫"/>
              <a:defRPr sz="12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370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13700" bIns="34275" anchor="t" anchorCtr="0">
            <a:noAutofit/>
          </a:bodyPr>
          <a:lstStyle>
            <a:lvl1pPr marR="38100" lvl="0" algn="l">
              <a:spcBef>
                <a:spcPts val="50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1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100">
                <a:solidFill>
                  <a:schemeClr val="lt1"/>
                </a:solidFill>
              </a:defRPr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2pPr>
            <a:lvl3pPr marL="1371600" lvl="2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500"/>
            </a:lvl3pPr>
            <a:lvl4pPr marL="1828800" lvl="3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2pPr>
            <a:lvl3pPr marL="1371600" lvl="2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500"/>
            </a:lvl3pPr>
            <a:lvl4pPr marL="1828800" lvl="3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4pPr>
            <a:lvl5pPr marL="2286000" lvl="4" indent="-285750" algn="l">
              <a:spcBef>
                <a:spcPts val="300"/>
              </a:spcBef>
              <a:spcAft>
                <a:spcPts val="0"/>
              </a:spcAft>
              <a:buSzPts val="900"/>
              <a:buChar char="⚫"/>
              <a:defRPr sz="1400"/>
            </a:lvl5pPr>
            <a:lvl6pPr marL="2743200" lvl="5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93700" algn="l" rtl="0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Noto Sans Symbols"/>
              <a:buChar char="⚫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845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onstantia"/>
              <a:buChar char="•"/>
              <a:defRPr sz="1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Inverted Pyramid Discussion</a:t>
            </a:r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/>
              <a:t>Confident Commentary</a:t>
            </a:r>
            <a:endParaRPr sz="190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i="1"/>
              <a:t>(Large Group)</a:t>
            </a:r>
            <a:endParaRPr sz="1900" i="1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/>
              <a:t>Expanding &amp; Sharing</a:t>
            </a:r>
            <a:endParaRPr sz="190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i="1"/>
              <a:t>(Small Group)</a:t>
            </a:r>
            <a:endParaRPr sz="1900" i="1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/>
              <a:t>Brainstorming</a:t>
            </a:r>
            <a:endParaRPr sz="190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900" i="1"/>
              <a:t>(Partners)</a:t>
            </a:r>
            <a:endParaRPr sz="1900" i="1"/>
          </a:p>
        </p:txBody>
      </p:sp>
      <p:sp>
        <p:nvSpPr>
          <p:cNvPr id="125" name="Google Shape;125;p26"/>
          <p:cNvSpPr/>
          <p:nvPr/>
        </p:nvSpPr>
        <p:spPr>
          <a:xfrm rot="10800000">
            <a:off x="4610000" y="1771525"/>
            <a:ext cx="3468600" cy="2622600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26"/>
          <p:cNvCxnSpPr/>
          <p:nvPr/>
        </p:nvCxnSpPr>
        <p:spPr>
          <a:xfrm rot="10800000">
            <a:off x="3810000" y="1657325"/>
            <a:ext cx="0" cy="3009300"/>
          </a:xfrm>
          <a:prstGeom prst="straightConnector1">
            <a:avLst/>
          </a:prstGeom>
          <a:noFill/>
          <a:ln w="57150" cap="flat" cmpd="sng">
            <a:solidFill>
              <a:srgbClr val="134F5C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title"/>
          </p:nvPr>
        </p:nvSpPr>
        <p:spPr>
          <a:xfrm>
            <a:off x="508229" y="183765"/>
            <a:ext cx="2795409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Gist</a:t>
            </a:r>
            <a:endParaRPr dirty="0"/>
          </a:p>
        </p:txBody>
      </p:sp>
      <p:sp>
        <p:nvSpPr>
          <p:cNvPr id="133" name="Google Shape;133;p27"/>
          <p:cNvSpPr txBox="1">
            <a:spLocks noGrp="1"/>
          </p:cNvSpPr>
          <p:nvPr>
            <p:ph type="body" idx="1"/>
          </p:nvPr>
        </p:nvSpPr>
        <p:spPr>
          <a:xfrm>
            <a:off x="508229" y="1205565"/>
            <a:ext cx="5295261" cy="3081818"/>
          </a:xfrm>
          <a:prstGeom prst="rect">
            <a:avLst/>
          </a:prstGeom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D0E0E3"/>
                </a:solidFill>
              </a:rPr>
              <a:t>In 28 words or fewer, answer the questions below:</a:t>
            </a: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lang="en-US" dirty="0">
              <a:solidFill>
                <a:srgbClr val="D0E0E3"/>
              </a:solidFill>
            </a:endParaRPr>
          </a:p>
          <a:p>
            <a:pPr marL="342900" lvl="0" indent="-342900" algn="l" rtl="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How do Essential Questions </a:t>
            </a:r>
            <a:r>
              <a:rPr lang="en-US" sz="1800"/>
              <a:t>promote higher-order </a:t>
            </a:r>
            <a:r>
              <a:rPr lang="en-US" sz="1800" dirty="0"/>
              <a:t>thinking and engagement?</a:t>
            </a:r>
          </a:p>
          <a:p>
            <a:pPr marL="342900" lvl="0" indent="-342900" algn="l" rtl="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Why are Essential Questions an effective instructional tool?</a:t>
            </a: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</a:pP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Picture 3" descr="A cartoon of a child with a green hat&#10;&#10;Description automatically generated">
            <a:extLst>
              <a:ext uri="{FF2B5EF4-FFF2-40B4-BE49-F238E27FC236}">
                <a16:creationId xmlns:a16="http://schemas.microsoft.com/office/drawing/2014/main" id="{DCB0C252-97C6-6755-00BE-6F560D96C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202" y="512466"/>
            <a:ext cx="1857688" cy="18576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>
            <a:spLocks noGrp="1"/>
          </p:cNvSpPr>
          <p:nvPr>
            <p:ph type="title"/>
          </p:nvPr>
        </p:nvSpPr>
        <p:spPr>
          <a:xfrm>
            <a:off x="457200" y="446950"/>
            <a:ext cx="3163529" cy="857400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Let’s Practice</a:t>
            </a:r>
            <a:endParaRPr b="1" dirty="0"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7455310" cy="2191242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en-US" dirty="0"/>
              <a:t>As a group, develop an essential question for a concept in your shared content area.</a:t>
            </a:r>
            <a:endParaRPr dirty="0"/>
          </a:p>
          <a:p>
            <a:pPr>
              <a:spcBef>
                <a:spcPts val="1000"/>
              </a:spcBef>
            </a:pPr>
            <a:r>
              <a:rPr lang="en-US" dirty="0"/>
              <a:t>Refer to your Characteristics of Essential Questions Checklist while you formulate your question.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4114800" cy="857400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Gallery Walk</a:t>
            </a:r>
            <a:endParaRPr b="1" dirty="0"/>
          </a:p>
        </p:txBody>
      </p:sp>
      <p:sp>
        <p:nvSpPr>
          <p:cNvPr id="145" name="Google Shape;145;p29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4509300" cy="1815168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 dirty="0"/>
              <a:t>Walk around the room to read each other’s essential questions.  </a:t>
            </a:r>
            <a:endParaRPr dirty="0"/>
          </a:p>
        </p:txBody>
      </p:sp>
      <p:pic>
        <p:nvPicPr>
          <p:cNvPr id="146" name="Google Shape;14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79679">
            <a:off x="5258475" y="297325"/>
            <a:ext cx="2826201" cy="439742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>
            <a:spLocks noGrp="1"/>
          </p:cNvSpPr>
          <p:nvPr>
            <p:ph type="title"/>
          </p:nvPr>
        </p:nvSpPr>
        <p:spPr>
          <a:xfrm>
            <a:off x="457200" y="27734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dirty="0"/>
              <a:t>Research Resources</a:t>
            </a:r>
            <a:endParaRPr dirty="0"/>
          </a:p>
        </p:txBody>
      </p:sp>
      <p:sp>
        <p:nvSpPr>
          <p:cNvPr id="152" name="Google Shape;152;p30"/>
          <p:cNvSpPr txBox="1">
            <a:spLocks noGrp="1"/>
          </p:cNvSpPr>
          <p:nvPr>
            <p:ph type="body" idx="1"/>
          </p:nvPr>
        </p:nvSpPr>
        <p:spPr>
          <a:xfrm>
            <a:off x="457200" y="1134744"/>
            <a:ext cx="7897761" cy="300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57200">
              <a:spcBef>
                <a:spcPts val="560"/>
              </a:spcBef>
              <a:buSzPts val="2660"/>
            </a:pPr>
            <a:r>
              <a:rPr lang="en-US" dirty="0"/>
              <a:t>Keely, P. (2008). </a:t>
            </a:r>
            <a:r>
              <a:rPr lang="en-US" i="1"/>
              <a:t>Science formative </a:t>
            </a:r>
            <a:r>
              <a:rPr lang="en-US" i="1" dirty="0"/>
              <a:t>a</a:t>
            </a:r>
            <a:r>
              <a:rPr lang="en-US" i="1"/>
              <a:t>ssessment</a:t>
            </a:r>
            <a:r>
              <a:rPr lang="en-US" i="1" dirty="0"/>
              <a:t>: </a:t>
            </a:r>
            <a:r>
              <a:rPr lang="en-US" i="1"/>
              <a:t>75 practical </a:t>
            </a:r>
            <a:r>
              <a:rPr lang="en-US" i="1" dirty="0"/>
              <a:t>s</a:t>
            </a:r>
            <a:r>
              <a:rPr lang="en-US" i="1"/>
              <a:t>trategies for linking </a:t>
            </a:r>
            <a:r>
              <a:rPr lang="en-US" i="1" dirty="0"/>
              <a:t>a</a:t>
            </a:r>
            <a:r>
              <a:rPr lang="en-US" i="1"/>
              <a:t>ssessment, instruction</a:t>
            </a:r>
            <a:r>
              <a:rPr lang="en-US" i="1" dirty="0"/>
              <a:t>, </a:t>
            </a:r>
            <a:r>
              <a:rPr lang="en-US" i="1"/>
              <a:t>and learning</a:t>
            </a:r>
            <a:r>
              <a:rPr lang="en-US" i="1" dirty="0"/>
              <a:t>.  </a:t>
            </a:r>
            <a:r>
              <a:rPr lang="en-US" dirty="0"/>
              <a:t>Thousand Oaks: Corwin Press.</a:t>
            </a:r>
            <a:endParaRPr dirty="0"/>
          </a:p>
          <a:p>
            <a:pPr indent="-457200">
              <a:spcBef>
                <a:spcPts val="560"/>
              </a:spcBef>
              <a:buSzPts val="2660"/>
            </a:pPr>
            <a:r>
              <a:rPr lang="en-US" dirty="0"/>
              <a:t>McTighe, J., &amp; Wiggins, G. (2013). </a:t>
            </a:r>
            <a:r>
              <a:rPr lang="en-US" i="1" dirty="0"/>
              <a:t>Essential questions: Opening doors to student understanding. </a:t>
            </a:r>
            <a:r>
              <a:rPr lang="en-US" dirty="0"/>
              <a:t>Alexandria: ASCD.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ctrTitle"/>
          </p:nvPr>
        </p:nvSpPr>
        <p:spPr>
          <a:xfrm>
            <a:off x="526026" y="274894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4800"/>
              <a:buFont typeface="Calibri"/>
              <a:buNone/>
            </a:pP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Essential Questions</a:t>
            </a:r>
            <a:endParaRPr sz="4800" dirty="0"/>
          </a:p>
        </p:txBody>
      </p:sp>
      <p:sp>
        <p:nvSpPr>
          <p:cNvPr id="77" name="Google Shape;77;p19"/>
          <p:cNvSpPr txBox="1">
            <a:spLocks noGrp="1"/>
          </p:cNvSpPr>
          <p:nvPr>
            <p:ph type="subTitle" idx="1"/>
          </p:nvPr>
        </p:nvSpPr>
        <p:spPr>
          <a:xfrm>
            <a:off x="592393" y="1880628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 dirty="0"/>
              <a:t>What, Why, and How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4452374" cy="857400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What’s the difference?</a:t>
            </a:r>
            <a:endParaRPr b="1" dirty="0"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</p:spPr>
        <p:txBody>
          <a:bodyPr spcFirstLastPara="1" wrap="square" lIns="34275" tIns="0" rIns="34275" bIns="0" anchor="ctr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 dirty="0"/>
              <a:t>Card Sort Activity</a:t>
            </a:r>
            <a:endParaRPr dirty="0"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194437"/>
          </a:xfrm>
          <a:prstGeom prst="rect">
            <a:avLst/>
          </a:prstGeom>
        </p:spPr>
        <p:txBody>
          <a:bodyPr spcFirstLastPara="1" wrap="square" lIns="68575" tIns="0" rIns="68575" bIns="34275" anchor="t" anchorCtr="0">
            <a:noAutofit/>
          </a:bodyPr>
          <a:lstStyle/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There are two types of questions in the card sort packet.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Figure out the differences between the two types.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Sort them into two different groups.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dirty="0"/>
              <a:t>Explain what principle guided your choices.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5" name="Google Shape;85;p20"/>
          <p:cNvPicPr preferRelativeResize="0"/>
          <p:nvPr/>
        </p:nvPicPr>
        <p:blipFill rotWithShape="1">
          <a:blip r:embed="rId3">
            <a:alphaModFix/>
          </a:blip>
          <a:srcRect l="1097" r="-9"/>
          <a:stretch/>
        </p:blipFill>
        <p:spPr>
          <a:xfrm rot="405909">
            <a:off x="5340047" y="1007846"/>
            <a:ext cx="2578406" cy="345323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>
            <a:spLocks noGrp="1"/>
          </p:cNvSpPr>
          <p:nvPr>
            <p:ph type="title"/>
          </p:nvPr>
        </p:nvSpPr>
        <p:spPr>
          <a:xfrm>
            <a:off x="451935" y="399875"/>
            <a:ext cx="1766104" cy="522249"/>
          </a:xfrm>
          <a:prstGeom prst="rect">
            <a:avLst/>
          </a:prstGeom>
        </p:spPr>
        <p:txBody>
          <a:bodyPr spcFirstLastPara="1" wrap="square" lIns="0" tIns="3427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T-Chart</a:t>
            </a:r>
            <a:endParaRPr sz="3200" b="1" dirty="0"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4"/>
          </p:nvPr>
        </p:nvSpPr>
        <p:spPr>
          <a:xfrm>
            <a:off x="2997425" y="1108026"/>
            <a:ext cx="2629904" cy="2828155"/>
          </a:xfrm>
          <a:prstGeom prst="rect">
            <a:avLst/>
          </a:prstGeom>
        </p:spPr>
        <p:txBody>
          <a:bodyPr spcFirstLastPara="1" wrap="square" lIns="68575" tIns="0" rIns="68575" bIns="34275" anchor="t" anchorCtr="0">
            <a:noAutofit/>
          </a:bodyPr>
          <a:lstStyle/>
          <a:p>
            <a:pPr marL="285750" indent="-285750"/>
            <a:r>
              <a:rPr lang="en-US" dirty="0"/>
              <a:t>Sort the question cards into two different categories.</a:t>
            </a:r>
          </a:p>
          <a:p>
            <a:pPr marL="285750" indent="-285750"/>
            <a:r>
              <a:rPr lang="en-US" dirty="0"/>
              <a:t>Discuss the differences between the questions.</a:t>
            </a:r>
          </a:p>
          <a:p>
            <a:pPr marL="285750" indent="-285750"/>
            <a:r>
              <a:rPr lang="en-US" dirty="0"/>
              <a:t>Determine how to explain the differences to the rest of the group.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885AD4-1E55-49BD-AC84-63905B952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9" y="1025611"/>
            <a:ext cx="2839306" cy="36452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B6F249-874D-4088-9ADF-08D9CA0C1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00000">
            <a:off x="6071367" y="1289085"/>
            <a:ext cx="1866705" cy="2926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549427" y="440223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Objectives</a:t>
            </a:r>
            <a:endParaRPr dirty="0"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523797" y="1631930"/>
            <a:ext cx="7772400" cy="2049548"/>
          </a:xfrm>
          <a:prstGeom prst="rect">
            <a:avLst/>
          </a:prstGeom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520700" lvl="0" indent="-457200" algn="l" rtl="0">
              <a:spcBef>
                <a:spcPts val="5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Identify the characteristics of Essential Questions.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Recognize the role of Essential Questions in lesson planning.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Develop Essential Questions for a lesson.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3"/>
          <p:cNvGraphicFramePr/>
          <p:nvPr>
            <p:extLst>
              <p:ext uri="{D42A27DB-BD31-4B8C-83A1-F6EECF244321}">
                <p14:modId xmlns:p14="http://schemas.microsoft.com/office/powerpoint/2010/main" val="3500378942"/>
              </p:ext>
            </p:extLst>
          </p:nvPr>
        </p:nvGraphicFramePr>
        <p:xfrm>
          <a:off x="457200" y="438151"/>
          <a:ext cx="8229600" cy="4311375"/>
        </p:xfrm>
        <a:graphic>
          <a:graphicData uri="http://schemas.openxmlformats.org/drawingml/2006/table">
            <a:tbl>
              <a:tblPr>
                <a:noFill/>
                <a:tableStyleId>{81EC331A-CE6E-4832-A438-EF4E2EABA92D}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 A Questions</a:t>
                      </a:r>
                      <a:endParaRPr sz="18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34F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 B Questions</a:t>
                      </a:r>
                      <a:endParaRPr sz="18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34F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625">
                <a:tc>
                  <a:txBody>
                    <a:bodyPr/>
                    <a:lstStyle/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What do problem solvers do when they get stuck?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How do we distinguish truth from perspective?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What is justice?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What makes something systemic?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How do effective writers hook and hold their readers?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endParaRPr/>
                    </a:p>
                  </a:txBody>
                  <a:tcPr marL="91450" marR="91450" marT="34300" marB="34300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Which blood vessels carry blood toward the heart?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When is it appropriate to use a comma?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What were the key differences between the North and South that led to the Civil War?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What is a variable in scientific investigations?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Why must the answer be less than zero?</a:t>
                      </a:r>
                      <a:endParaRPr/>
                    </a:p>
                    <a:p>
                      <a:pPr marL="457200" marR="0" lvl="0" indent="-317500" algn="l" rtl="0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rgbClr val="980000"/>
                        </a:buClr>
                        <a:buSzPts val="1400"/>
                        <a:buChar char="●"/>
                      </a:pPr>
                      <a:r>
                        <a:rPr lang="en-US"/>
                        <a:t>When did the main character begin to suspect his friends?</a:t>
                      </a:r>
                      <a:endParaRPr/>
                    </a:p>
                  </a:txBody>
                  <a:tcPr marL="91450" marR="91450" marT="34300" marB="34300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32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Explain the difference in the two types of questions:</a:t>
                      </a:r>
                      <a:endParaRPr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50" marR="91450" marT="34300" marB="34300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Characteristics of Essential Questions</a:t>
            </a:r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3994500" cy="3725700"/>
          </a:xfrm>
          <a:prstGeom prst="rect">
            <a:avLst/>
          </a:prstGeom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457200" lvl="0" indent="-393700" algn="l" rtl="0">
              <a:spcBef>
                <a:spcPts val="5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Thought-provoking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Open-ended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Higher-order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Points toward important, transferable ideas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Big Picture</a:t>
            </a:r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2"/>
          </p:nvPr>
        </p:nvSpPr>
        <p:spPr>
          <a:xfrm>
            <a:off x="4692274" y="1200151"/>
            <a:ext cx="3994500" cy="3725700"/>
          </a:xfrm>
          <a:prstGeom prst="rect">
            <a:avLst/>
          </a:prstGeom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457200" lvl="0" indent="-393700" algn="l" rtl="0">
              <a:spcBef>
                <a:spcPts val="5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Raises additional questions; supports inquiry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Requires support and justification; not a single answer.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Clr>
                <a:srgbClr val="134F5C"/>
              </a:buClr>
              <a:buSzPts val="2600"/>
              <a:buChar char="❏"/>
            </a:pPr>
            <a:r>
              <a:rPr lang="en-US"/>
              <a:t>Recurs over time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70C7-D96D-46A2-B4DA-1C6F1F60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9990"/>
            <a:ext cx="8229600" cy="857400"/>
          </a:xfrm>
        </p:spPr>
        <p:txBody>
          <a:bodyPr/>
          <a:lstStyle/>
          <a:p>
            <a:r>
              <a:rPr lang="en-US" dirty="0"/>
              <a:t>Why-Lighting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63A99-45C9-407B-B87E-B9391F812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4724400" cy="3291900"/>
          </a:xfrm>
        </p:spPr>
        <p:txBody>
          <a:bodyPr/>
          <a:lstStyle/>
          <a:p>
            <a:r>
              <a:rPr lang="en-US" dirty="0"/>
              <a:t>Highlight the main ideas of your designated section.</a:t>
            </a:r>
          </a:p>
          <a:p>
            <a:r>
              <a:rPr lang="en-US" dirty="0"/>
              <a:t>Make notes in the margin about why this statement(s) is important.</a:t>
            </a:r>
          </a:p>
          <a:p>
            <a:r>
              <a:rPr lang="en-US" dirty="0"/>
              <a:t>Summarize what your section is about.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3C38B9-3654-4257-B588-6D90D2882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0000">
            <a:off x="5998841" y="1419185"/>
            <a:ext cx="1971031" cy="27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7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 Activity</a:t>
            </a:r>
            <a:endParaRPr/>
          </a:p>
        </p:txBody>
      </p:sp>
      <p:pic>
        <p:nvPicPr>
          <p:cNvPr id="118" name="Google Shape;11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218822">
            <a:off x="6569892" y="579064"/>
            <a:ext cx="2156809" cy="22213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FB51B-3062-47DB-BC73-8B3EEAC0AAF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53091" y="1063378"/>
            <a:ext cx="5995182" cy="3725700"/>
          </a:xfrm>
        </p:spPr>
        <p:txBody>
          <a:bodyPr/>
          <a:lstStyle/>
          <a:p>
            <a:r>
              <a:rPr lang="en-US" dirty="0"/>
              <a:t>A: Two Sides of a Coin</a:t>
            </a:r>
          </a:p>
          <a:p>
            <a:r>
              <a:rPr lang="en-US" dirty="0"/>
              <a:t>B: Three Connotations of Essential Questions</a:t>
            </a:r>
          </a:p>
          <a:p>
            <a:r>
              <a:rPr lang="en-US" dirty="0"/>
              <a:t>C: Size and Scope Matters</a:t>
            </a:r>
          </a:p>
          <a:p>
            <a:r>
              <a:rPr lang="en-US" dirty="0"/>
              <a:t>D: Non-Essential 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E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C60353-E540-4581-8493-F3AF47229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4E6CEA-DA10-484A-9471-DB6323221640}">
  <ds:schemaRefs>
    <ds:schemaRef ds:uri="http://purl.org/dc/terms/"/>
    <ds:schemaRef ds:uri="http://purl.org/dc/elements/1.1/"/>
    <ds:schemaRef ds:uri="966e68ee-ec3c-4f12-bd4f-fedbbec8de0b"/>
    <ds:schemaRef ds:uri="http://www.w3.org/XML/1998/namespace"/>
    <ds:schemaRef ds:uri="http://schemas.microsoft.com/office/2006/metadata/properties"/>
    <ds:schemaRef ds:uri="d06b737b-b789-4524-96b5-d3d460658ae2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C7C2C2-BA4A-46AA-AD9B-F6BF872CFE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915</Words>
  <Application>Microsoft Macintosh PowerPoint</Application>
  <PresentationFormat>On-screen Show (16:9)</PresentationFormat>
  <Paragraphs>97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Constantia</vt:lpstr>
      <vt:lpstr>Georgia</vt:lpstr>
      <vt:lpstr>5E theme</vt:lpstr>
      <vt:lpstr>PowerPoint Presentation</vt:lpstr>
      <vt:lpstr>   Essential Questions</vt:lpstr>
      <vt:lpstr>What’s the difference?</vt:lpstr>
      <vt:lpstr>T-Chart</vt:lpstr>
      <vt:lpstr>Objectives</vt:lpstr>
      <vt:lpstr>PowerPoint Presentation</vt:lpstr>
      <vt:lpstr>Characteristics of Essential Questions</vt:lpstr>
      <vt:lpstr>Why-Lighting</vt:lpstr>
      <vt:lpstr>Jigsaw Activity</vt:lpstr>
      <vt:lpstr>Inverted Pyramid Discussion</vt:lpstr>
      <vt:lpstr>Gist</vt:lpstr>
      <vt:lpstr>Let’s Practice</vt:lpstr>
      <vt:lpstr>Gallery Walk</vt:lpstr>
      <vt:lpstr>Research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</dc:creator>
  <cp:lastModifiedBy>Moharram, Jehanne</cp:lastModifiedBy>
  <cp:revision>20</cp:revision>
  <dcterms:modified xsi:type="dcterms:W3CDTF">2024-05-15T18:40:03Z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