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15"/>
  </p:notesMasterIdLst>
  <p:sldIdLst>
    <p:sldId id="256" r:id="rId3"/>
    <p:sldId id="257" r:id="rId4"/>
    <p:sldId id="260" r:id="rId5"/>
    <p:sldId id="272" r:id="rId6"/>
    <p:sldId id="273" r:id="rId7"/>
    <p:sldId id="274" r:id="rId8"/>
    <p:sldId id="275" r:id="rId9"/>
    <p:sldId id="278" r:id="rId10"/>
    <p:sldId id="279" r:id="rId11"/>
    <p:sldId id="280" r:id="rId12"/>
    <p:sldId id="263" r:id="rId13"/>
    <p:sldId id="276" r:id="rId1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286"/>
  </p:normalViewPr>
  <p:slideViewPr>
    <p:cSldViewPr snapToGrid="0">
      <p:cViewPr varScale="1">
        <p:scale>
          <a:sx n="197" d="100"/>
          <a:sy n="197" d="100"/>
        </p:scale>
        <p:origin x="660"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lcYsi81PA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Have participants sort the characteristics of the types of essential questions into two categories: </a:t>
            </a:r>
            <a:r>
              <a:rPr lang="en-US" i="1" dirty="0"/>
              <a:t>Overarching</a:t>
            </a:r>
            <a:r>
              <a:rPr lang="en-US" dirty="0"/>
              <a:t> and </a:t>
            </a:r>
            <a:r>
              <a:rPr lang="en-US" i="1" dirty="0"/>
              <a:t>Topical</a:t>
            </a:r>
            <a:r>
              <a:rPr lang="en-US" dirty="0"/>
              <a:t>. Ask volunteers to explain their choices. </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352034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Pass out second card sort.</a:t>
            </a:r>
          </a:p>
          <a:p>
            <a:endParaRPr lang="en-US" dirty="0"/>
          </a:p>
        </p:txBody>
      </p:sp>
    </p:spTree>
    <p:extLst>
      <p:ext uri="{BB962C8B-B14F-4D97-AF65-F5344CB8AC3E}">
        <p14:creationId xmlns:p14="http://schemas.microsoft.com/office/powerpoint/2010/main" val="146011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US" b="0" i="0" u="none" strike="noStrike" dirty="0">
                <a:solidFill>
                  <a:srgbClr val="000000"/>
                </a:solidFill>
                <a:effectLst/>
              </a:rPr>
              <a:t>Higginbotham, T. (2018, October 23). Essential Questions overview Wiggins and McTighe [Video]. YouTube. </a:t>
            </a:r>
            <a:r>
              <a:rPr lang="en-US" b="0" i="0" u="none" strike="noStrike" dirty="0">
                <a:solidFill>
                  <a:srgbClr val="000000"/>
                </a:solidFill>
                <a:effectLst/>
                <a:hlinkClick r:id="rId3"/>
              </a:rPr>
              <a:t>https://www.youtube.com/watch?v=lcYsi81PADU</a:t>
            </a:r>
            <a:endParaRPr lang="en-US" b="0" i="0" u="none" strike="noStrike" dirty="0">
              <a:solidFill>
                <a:srgbClr val="000000"/>
              </a:solidFill>
              <a:effectLst/>
            </a:endParaRP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Why inquiry?</a:t>
            </a:r>
          </a:p>
          <a:p>
            <a:pPr marL="457200" lvl="0" indent="-317500" algn="l" rtl="0">
              <a:lnSpc>
                <a:spcPct val="115000"/>
              </a:lnSpc>
              <a:spcBef>
                <a:spcPts val="0"/>
              </a:spcBef>
              <a:spcAft>
                <a:spcPts val="0"/>
              </a:spcAft>
              <a:buSzPts val="1400"/>
              <a:buChar char="●"/>
            </a:pPr>
            <a:r>
              <a:rPr lang="en-US" dirty="0"/>
              <a:t>When we teach students to critically question ideas, we have the first step. </a:t>
            </a:r>
          </a:p>
          <a:p>
            <a:pPr marL="457200" lvl="0" indent="-317500" algn="l" rtl="0">
              <a:lnSpc>
                <a:spcPct val="115000"/>
              </a:lnSpc>
              <a:spcBef>
                <a:spcPts val="0"/>
              </a:spcBef>
              <a:spcAft>
                <a:spcPts val="0"/>
              </a:spcAft>
              <a:buSzPts val="1400"/>
              <a:buChar char="●"/>
            </a:pPr>
            <a:r>
              <a:rPr lang="en-US" dirty="0"/>
              <a:t>Have participants fill out the table that goes with the video. </a:t>
            </a:r>
          </a:p>
          <a:p>
            <a:pPr marL="457200" lvl="0" indent="-317500" algn="l" rtl="0">
              <a:lnSpc>
                <a:spcPct val="115000"/>
              </a:lnSpc>
              <a:spcBef>
                <a:spcPts val="0"/>
              </a:spcBef>
              <a:spcAft>
                <a:spcPts val="0"/>
              </a:spcAft>
              <a:buSzPts val="1400"/>
              <a:buChar char="●"/>
            </a:pPr>
            <a:r>
              <a:rPr lang="en-US" dirty="0"/>
              <a:t>The overarching Essential Question is listed. </a:t>
            </a:r>
          </a:p>
          <a:p>
            <a:pPr marL="457200" lvl="0" indent="-317500" algn="l" rtl="0">
              <a:lnSpc>
                <a:spcPct val="115000"/>
              </a:lnSpc>
              <a:spcBef>
                <a:spcPts val="0"/>
              </a:spcBef>
              <a:spcAft>
                <a:spcPts val="0"/>
              </a:spcAft>
              <a:buSzPts val="1400"/>
              <a:buChar char="●"/>
            </a:pPr>
            <a:r>
              <a:rPr lang="en-US" dirty="0"/>
              <a:t>What are the topical Essential Questions? </a:t>
            </a:r>
          </a:p>
          <a:p>
            <a:pPr marL="457200" lvl="0" indent="-317500" algn="l" rtl="0">
              <a:lnSpc>
                <a:spcPct val="115000"/>
              </a:lnSpc>
              <a:spcBef>
                <a:spcPts val="0"/>
              </a:spcBef>
              <a:spcAft>
                <a:spcPts val="0"/>
              </a:spcAft>
              <a:buSzPts val="1400"/>
              <a:buChar char="●"/>
            </a:pPr>
            <a:r>
              <a:rPr lang="en-US" dirty="0"/>
              <a:t>How does the teacher facilitate student-centered inquiry to prompt students to think more deeply about the subject matter and how it relates to the essential question?  </a:t>
            </a:r>
          </a:p>
          <a:p>
            <a:endParaRPr lang="en-US" dirty="0"/>
          </a:p>
        </p:txBody>
      </p:sp>
    </p:spTree>
    <p:extLst>
      <p:ext uri="{BB962C8B-B14F-4D97-AF65-F5344CB8AC3E}">
        <p14:creationId xmlns:p14="http://schemas.microsoft.com/office/powerpoint/2010/main" val="221574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K20 Center. (n.d.). Think-Pair-Share. Strategy. https://learn.k20center.ou.edu/strategy/139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that this is more than just having preset questions. The teacher listens to the student responses and rather than answering the questions, promotes more questions that either lead to further investigations or to more responses.  </a:t>
            </a:r>
          </a:p>
          <a:p>
            <a:endParaRPr lang="en-US" dirty="0"/>
          </a:p>
        </p:txBody>
      </p:sp>
    </p:spTree>
    <p:extLst>
      <p:ext uri="{BB962C8B-B14F-4D97-AF65-F5344CB8AC3E}">
        <p14:creationId xmlns:p14="http://schemas.microsoft.com/office/powerpoint/2010/main" val="75063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en-US" dirty="0"/>
              <a:t>Print cards that have one content objective based upon the needs and size of your group.  For example, if you are working with high school teachers, print a few secondary cards. OR</a:t>
            </a:r>
          </a:p>
          <a:p>
            <a:pPr marL="171450" lvl="0" indent="-171450" algn="l" rtl="0">
              <a:spcBef>
                <a:spcPts val="0"/>
              </a:spcBef>
              <a:spcAft>
                <a:spcPts val="0"/>
              </a:spcAft>
              <a:buFont typeface="Arial" panose="020B0604020202020204" pitchFamily="34" charset="0"/>
              <a:buChar char="•"/>
            </a:pPr>
            <a:r>
              <a:rPr lang="en-US" dirty="0"/>
              <a:t>Ask teachers to pick a lesson idea they will TEACH tomorrow or next week and develop the Overarching and Essential Questions.</a:t>
            </a:r>
          </a:p>
          <a:p>
            <a:pPr marL="171450" lvl="0" indent="-171450" algn="l" rtl="0">
              <a:spcBef>
                <a:spcPts val="0"/>
              </a:spcBef>
              <a:spcAft>
                <a:spcPts val="0"/>
              </a:spcAft>
              <a:buFont typeface="Arial" panose="020B0604020202020204" pitchFamily="34" charset="0"/>
              <a:buChar char="•"/>
            </a:pPr>
            <a:r>
              <a:rPr lang="en-US" dirty="0"/>
              <a:t>Pass out the appropriate card, a sheet of chart paper, and markers to participants.  </a:t>
            </a:r>
          </a:p>
          <a:p>
            <a:pPr marL="171450" lvl="0" indent="-171450" algn="l" rtl="0">
              <a:spcBef>
                <a:spcPts val="0"/>
              </a:spcBef>
              <a:spcAft>
                <a:spcPts val="0"/>
              </a:spcAft>
              <a:buFont typeface="Arial" panose="020B0604020202020204" pitchFamily="34" charset="0"/>
              <a:buChar char="•"/>
            </a:pPr>
            <a:r>
              <a:rPr lang="en-US" dirty="0"/>
              <a:t>Have participants read the lesson objective and develop the overarching and topical essential questions.  </a:t>
            </a:r>
          </a:p>
          <a:p>
            <a:pPr marL="171450" lvl="0" indent="-171450" algn="l" rtl="0">
              <a:spcBef>
                <a:spcPts val="0"/>
              </a:spcBef>
              <a:spcAft>
                <a:spcPts val="0"/>
              </a:spcAft>
              <a:buFont typeface="Arial" panose="020B0604020202020204" pitchFamily="34" charset="0"/>
              <a:buChar char="•"/>
            </a:pPr>
            <a:r>
              <a:rPr lang="en-US" dirty="0"/>
              <a:t>Have participants write their questions on the chart and hang on the wall.</a:t>
            </a:r>
          </a:p>
          <a:p>
            <a:pPr marL="171450" lvl="0" indent="-171450" algn="l" rtl="0">
              <a:spcBef>
                <a:spcPts val="0"/>
              </a:spcBef>
              <a:spcAft>
                <a:spcPts val="0"/>
              </a:spcAft>
              <a:buFont typeface="Arial" panose="020B0604020202020204" pitchFamily="34" charset="0"/>
              <a:buChar char="•"/>
            </a:pPr>
            <a:r>
              <a:rPr lang="en-US" dirty="0"/>
              <a:t>Have participants in the same discipline work together in pairs or as a cross-curricular activity.</a:t>
            </a:r>
          </a:p>
          <a:p>
            <a:endParaRPr lang="en-US" dirty="0"/>
          </a:p>
        </p:txBody>
      </p:sp>
    </p:spTree>
    <p:extLst>
      <p:ext uri="{BB962C8B-B14F-4D97-AF65-F5344CB8AC3E}">
        <p14:creationId xmlns:p14="http://schemas.microsoft.com/office/powerpoint/2010/main" val="141704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Direct participants to walk around and look at each others’ essential questions. They may make observations about the essential questions. Use Checklist—Characteristics of Essential Questions. </a:t>
            </a:r>
          </a:p>
          <a:p>
            <a:endParaRPr lang="en-US" dirty="0"/>
          </a:p>
        </p:txBody>
      </p:sp>
    </p:spTree>
    <p:extLst>
      <p:ext uri="{BB962C8B-B14F-4D97-AF65-F5344CB8AC3E}">
        <p14:creationId xmlns:p14="http://schemas.microsoft.com/office/powerpoint/2010/main" val="2976666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lcYsi81PADU?feature=oembed" TargetMode="External"/><Relationship Id="rId5" Type="http://schemas.openxmlformats.org/officeDocument/2006/relationships/hyperlink" Target="https://www.youtube.com/watch?v=lcYsi81PADU"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EDD7-6C16-8933-BB7A-47E30EFB4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810EB-1FF0-0ADE-98AF-57C92AE03FD4}"/>
              </a:ext>
            </a:extLst>
          </p:cNvPr>
          <p:cNvSpPr>
            <a:spLocks noGrp="1"/>
          </p:cNvSpPr>
          <p:nvPr>
            <p:ph type="title"/>
          </p:nvPr>
        </p:nvSpPr>
        <p:spPr/>
        <p:txBody>
          <a:bodyPr rtlCol="0">
            <a:normAutofit/>
          </a:bodyPr>
          <a:lstStyle/>
          <a:p>
            <a:pPr algn="ctr" fontAlgn="auto">
              <a:spcAft>
                <a:spcPts val="0"/>
              </a:spcAft>
              <a:defRPr/>
            </a:pPr>
            <a:r>
              <a:rPr lang="en-US" dirty="0"/>
              <a:t>Gallery Walk</a:t>
            </a:r>
          </a:p>
        </p:txBody>
      </p:sp>
      <p:pic>
        <p:nvPicPr>
          <p:cNvPr id="3" name="Google Shape;122;p26">
            <a:extLst>
              <a:ext uri="{FF2B5EF4-FFF2-40B4-BE49-F238E27FC236}">
                <a16:creationId xmlns:a16="http://schemas.microsoft.com/office/drawing/2014/main" id="{17B3184A-F730-972F-1E7E-442B2E3CF093}"/>
              </a:ext>
            </a:extLst>
          </p:cNvPr>
          <p:cNvPicPr preferRelativeResize="0"/>
          <p:nvPr/>
        </p:nvPicPr>
        <p:blipFill rotWithShape="1">
          <a:blip r:embed="rId3">
            <a:alphaModFix/>
          </a:blip>
          <a:srcRect/>
          <a:stretch/>
        </p:blipFill>
        <p:spPr>
          <a:xfrm rot="5400000">
            <a:off x="2997280" y="1301393"/>
            <a:ext cx="3231668" cy="3508302"/>
          </a:xfrm>
          <a:prstGeom prst="rect">
            <a:avLst/>
          </a:prstGeom>
          <a:noFill/>
          <a:ln>
            <a:noFill/>
          </a:ln>
        </p:spPr>
      </p:pic>
    </p:spTree>
    <p:extLst>
      <p:ext uri="{BB962C8B-B14F-4D97-AF65-F5344CB8AC3E}">
        <p14:creationId xmlns:p14="http://schemas.microsoft.com/office/powerpoint/2010/main" val="19864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702556"/>
            <a:ext cx="7886700" cy="2139950"/>
          </a:xfrm>
        </p:spPr>
        <p:txBody>
          <a:bodyPr>
            <a:normAutofit/>
          </a:bodyPr>
          <a:lstStyle/>
          <a:p>
            <a:r>
              <a:rPr lang="en-US" altLang="en-US" sz="3600" b="1" dirty="0"/>
              <a:t>Learning Objectives: How did we do?</a:t>
            </a:r>
            <a:br>
              <a:rPr lang="en-US" altLang="en-US" sz="3600" dirty="0"/>
            </a:br>
            <a:r>
              <a:rPr lang="en-US" altLang="en-US" sz="2800" i="1" dirty="0"/>
              <a:t>On a 3x5 note card, briefly tell us how useful this information will be to you in developing and delivering instruction.</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950456"/>
            <a:ext cx="7885112" cy="1397000"/>
          </a:xfrm>
        </p:spPr>
        <p:txBody>
          <a:bodyPr rtlCol="0">
            <a:normAutofit fontScale="92500" lnSpcReduction="20000"/>
          </a:bodyPr>
          <a:lstStyle/>
          <a:p>
            <a:pPr fontAlgn="auto">
              <a:spcAft>
                <a:spcPts val="0"/>
              </a:spcAft>
              <a:defRPr/>
            </a:pPr>
            <a:r>
              <a:rPr lang="en-US" dirty="0"/>
              <a:t>Identify the characteristics of Essential Questions.</a:t>
            </a:r>
          </a:p>
          <a:p>
            <a:pPr fontAlgn="auto">
              <a:spcAft>
                <a:spcPts val="0"/>
              </a:spcAft>
              <a:defRPr/>
            </a:pPr>
            <a:r>
              <a:rPr lang="en-US" dirty="0"/>
              <a:t>Recognize the role of Essential Questions in lesson planning.</a:t>
            </a:r>
          </a:p>
          <a:p>
            <a:pPr fontAlgn="auto">
              <a:spcAft>
                <a:spcPts val="0"/>
              </a:spcAft>
              <a:defRPr/>
            </a:pPr>
            <a:r>
              <a:rPr lang="en-US" dirty="0"/>
              <a:t>Develop Essential Questions for a lesson.</a:t>
            </a:r>
          </a:p>
        </p:txBody>
      </p:sp>
    </p:spTree>
    <p:extLst>
      <p:ext uri="{BB962C8B-B14F-4D97-AF65-F5344CB8AC3E}">
        <p14:creationId xmlns:p14="http://schemas.microsoft.com/office/powerpoint/2010/main" val="392986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6D2C-FFBF-7BE9-CE5F-F6CF2FCB5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898C2-7509-E2ED-7101-631C0352BA0B}"/>
              </a:ext>
            </a:extLst>
          </p:cNvPr>
          <p:cNvSpPr>
            <a:spLocks noGrp="1"/>
          </p:cNvSpPr>
          <p:nvPr>
            <p:ph type="title"/>
          </p:nvPr>
        </p:nvSpPr>
        <p:spPr/>
        <p:txBody>
          <a:bodyPr rtlCol="0">
            <a:normAutofit/>
          </a:bodyPr>
          <a:lstStyle/>
          <a:p>
            <a:pPr fontAlgn="auto">
              <a:spcAft>
                <a:spcPts val="0"/>
              </a:spcAft>
              <a:defRPr/>
            </a:pPr>
            <a:r>
              <a:rPr lang="en-US" dirty="0"/>
              <a:t>Research Resources</a:t>
            </a:r>
          </a:p>
        </p:txBody>
      </p:sp>
      <p:sp>
        <p:nvSpPr>
          <p:cNvPr id="25602" name="Content Placeholder 2">
            <a:extLst>
              <a:ext uri="{FF2B5EF4-FFF2-40B4-BE49-F238E27FC236}">
                <a16:creationId xmlns:a16="http://schemas.microsoft.com/office/drawing/2014/main" id="{2C8ADAF9-AF07-9B9F-4193-72B66F517D54}"/>
              </a:ext>
            </a:extLst>
          </p:cNvPr>
          <p:cNvSpPr>
            <a:spLocks noGrp="1" noChangeArrowheads="1"/>
          </p:cNvSpPr>
          <p:nvPr>
            <p:ph idx="4294967295"/>
          </p:nvPr>
        </p:nvSpPr>
        <p:spPr/>
        <p:txBody>
          <a:bodyPr/>
          <a:lstStyle/>
          <a:p>
            <a:r>
              <a:rPr lang="en-US" altLang="en-US" dirty="0"/>
              <a:t>Keely, P. (2008). </a:t>
            </a:r>
            <a:r>
              <a:rPr lang="en-US" altLang="en-US" i="1" dirty="0"/>
              <a:t>Science Formative Assessment:  75 Practical Strategies for Linking Assessment, Instruction, and Learning.</a:t>
            </a:r>
            <a:r>
              <a:rPr lang="en-US" altLang="en-US" dirty="0"/>
              <a:t> Thousand Oaks: Corwin Press.</a:t>
            </a:r>
          </a:p>
          <a:p>
            <a:r>
              <a:rPr lang="en-US" altLang="en-US" dirty="0"/>
              <a:t>McTighe, J., &amp; Wiggins, G. (2013) </a:t>
            </a:r>
            <a:r>
              <a:rPr lang="en-US" altLang="en-US" i="1" dirty="0"/>
              <a:t>Essential questions: Opening doors to student understanding</a:t>
            </a:r>
            <a:r>
              <a:rPr lang="en-US" altLang="en-US" dirty="0"/>
              <a:t>, Alexandria, VA: ASCD.</a:t>
            </a:r>
          </a:p>
        </p:txBody>
      </p:sp>
    </p:spTree>
    <p:extLst>
      <p:ext uri="{BB962C8B-B14F-4D97-AF65-F5344CB8AC3E}">
        <p14:creationId xmlns:p14="http://schemas.microsoft.com/office/powerpoint/2010/main" val="161800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560388"/>
            <a:ext cx="7886700" cy="2139950"/>
          </a:xfrm>
        </p:spPr>
        <p:txBody>
          <a:bodyPr/>
          <a:lstStyle/>
          <a:p>
            <a:r>
              <a:rPr lang="en-US" altLang="en-US" dirty="0"/>
              <a:t>Essential Questions-Extend</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808288"/>
            <a:ext cx="7885112" cy="1397000"/>
          </a:xfrm>
        </p:spPr>
        <p:txBody>
          <a:bodyPr/>
          <a:lstStyle/>
          <a:p>
            <a:r>
              <a:rPr lang="en-US" altLang="en-US" dirty="0"/>
              <a:t>Overarching and Topical Essential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Essential Questions Card Sort Activity #2</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pPr marL="64008" indent="0">
              <a:buNone/>
            </a:pPr>
            <a:r>
              <a:rPr lang="en-US" altLang="en-US" dirty="0"/>
              <a:t>With a partner, sort the cards used earlier into two essential question categories:</a:t>
            </a:r>
          </a:p>
          <a:p>
            <a:r>
              <a:rPr lang="en-US" altLang="en-US" b="1" dirty="0"/>
              <a:t>Overarching </a:t>
            </a:r>
            <a:r>
              <a:rPr lang="en-US" altLang="en-US" dirty="0"/>
              <a:t>Essential Questions</a:t>
            </a:r>
          </a:p>
          <a:p>
            <a:r>
              <a:rPr lang="en-US" altLang="en-US" b="1" dirty="0"/>
              <a:t>Topical </a:t>
            </a:r>
            <a:r>
              <a:rPr lang="en-US" altLang="en-US" dirty="0"/>
              <a:t>Essential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2A17D-02C0-4701-6879-719137601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2E582-AF79-BFEB-EEB3-26DF0D10EE39}"/>
              </a:ext>
            </a:extLst>
          </p:cNvPr>
          <p:cNvSpPr>
            <a:spLocks noGrp="1"/>
          </p:cNvSpPr>
          <p:nvPr>
            <p:ph type="title"/>
          </p:nvPr>
        </p:nvSpPr>
        <p:spPr/>
        <p:txBody>
          <a:bodyPr rtlCol="0">
            <a:normAutofit/>
          </a:bodyPr>
          <a:lstStyle/>
          <a:p>
            <a:pPr fontAlgn="auto">
              <a:spcAft>
                <a:spcPts val="0"/>
              </a:spcAft>
              <a:defRPr/>
            </a:pPr>
            <a:r>
              <a:rPr lang="en-US" dirty="0"/>
              <a:t>Overarching Questions—Characteristics</a:t>
            </a:r>
          </a:p>
        </p:txBody>
      </p:sp>
      <p:sp>
        <p:nvSpPr>
          <p:cNvPr id="25602" name="Content Placeholder 2">
            <a:extLst>
              <a:ext uri="{FF2B5EF4-FFF2-40B4-BE49-F238E27FC236}">
                <a16:creationId xmlns:a16="http://schemas.microsoft.com/office/drawing/2014/main" id="{51A91C60-0A87-A594-045D-DC5E5C44ACA8}"/>
              </a:ext>
            </a:extLst>
          </p:cNvPr>
          <p:cNvSpPr>
            <a:spLocks noGrp="1" noChangeArrowheads="1"/>
          </p:cNvSpPr>
          <p:nvPr>
            <p:ph idx="4294967295"/>
          </p:nvPr>
        </p:nvSpPr>
        <p:spPr/>
        <p:txBody>
          <a:bodyPr/>
          <a:lstStyle/>
          <a:p>
            <a:r>
              <a:rPr lang="en-US" altLang="en-US" dirty="0"/>
              <a:t>Universal</a:t>
            </a:r>
          </a:p>
          <a:p>
            <a:r>
              <a:rPr lang="en-US" altLang="en-US" dirty="0"/>
              <a:t>Lifelong</a:t>
            </a:r>
          </a:p>
          <a:p>
            <a:r>
              <a:rPr lang="en-US" altLang="en-US" dirty="0"/>
              <a:t>Big picture</a:t>
            </a:r>
          </a:p>
          <a:p>
            <a:r>
              <a:rPr lang="en-US" altLang="en-US" dirty="0"/>
              <a:t>Multiple units and cross disciplines</a:t>
            </a:r>
          </a:p>
          <a:p>
            <a:r>
              <a:rPr lang="en-US" altLang="en-US" dirty="0"/>
              <a:t>Show learning and life connections</a:t>
            </a:r>
          </a:p>
        </p:txBody>
      </p:sp>
    </p:spTree>
    <p:extLst>
      <p:ext uri="{BB962C8B-B14F-4D97-AF65-F5344CB8AC3E}">
        <p14:creationId xmlns:p14="http://schemas.microsoft.com/office/powerpoint/2010/main" val="411203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C1B9E-B864-60E9-B2D4-515DBDB87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B03B1-2A3D-5AAA-CDC7-FED305A37CB4}"/>
              </a:ext>
            </a:extLst>
          </p:cNvPr>
          <p:cNvSpPr>
            <a:spLocks noGrp="1"/>
          </p:cNvSpPr>
          <p:nvPr>
            <p:ph type="title"/>
          </p:nvPr>
        </p:nvSpPr>
        <p:spPr/>
        <p:txBody>
          <a:bodyPr rtlCol="0">
            <a:normAutofit/>
          </a:bodyPr>
          <a:lstStyle/>
          <a:p>
            <a:pPr fontAlgn="auto">
              <a:spcAft>
                <a:spcPts val="0"/>
              </a:spcAft>
              <a:defRPr/>
            </a:pPr>
            <a:r>
              <a:rPr lang="en-US" dirty="0"/>
              <a:t>Topical Questions—Characteristics</a:t>
            </a:r>
          </a:p>
        </p:txBody>
      </p:sp>
      <p:sp>
        <p:nvSpPr>
          <p:cNvPr id="25602" name="Content Placeholder 2">
            <a:extLst>
              <a:ext uri="{FF2B5EF4-FFF2-40B4-BE49-F238E27FC236}">
                <a16:creationId xmlns:a16="http://schemas.microsoft.com/office/drawing/2014/main" id="{971051B8-4AA8-68E3-8DBB-07373DC00081}"/>
              </a:ext>
            </a:extLst>
          </p:cNvPr>
          <p:cNvSpPr>
            <a:spLocks noGrp="1" noChangeArrowheads="1"/>
          </p:cNvSpPr>
          <p:nvPr>
            <p:ph idx="4294967295"/>
          </p:nvPr>
        </p:nvSpPr>
        <p:spPr/>
        <p:txBody>
          <a:bodyPr/>
          <a:lstStyle/>
          <a:p>
            <a:r>
              <a:rPr lang="en-US" altLang="en-US" dirty="0"/>
              <a:t>Focus on lesson objectives</a:t>
            </a:r>
          </a:p>
          <a:p>
            <a:r>
              <a:rPr lang="en-US" altLang="en-US" dirty="0"/>
              <a:t>Promote higher-order thinking</a:t>
            </a:r>
          </a:p>
          <a:p>
            <a:r>
              <a:rPr lang="en-US" altLang="en-US" dirty="0"/>
              <a:t>Stimulate discussion </a:t>
            </a:r>
          </a:p>
          <a:p>
            <a:r>
              <a:rPr lang="en-US" altLang="en-US" dirty="0"/>
              <a:t>Require evidence and reasoning </a:t>
            </a:r>
          </a:p>
        </p:txBody>
      </p:sp>
    </p:spTree>
    <p:extLst>
      <p:ext uri="{BB962C8B-B14F-4D97-AF65-F5344CB8AC3E}">
        <p14:creationId xmlns:p14="http://schemas.microsoft.com/office/powerpoint/2010/main" val="262647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DA787-CEDA-FB7C-FA08-5EBC808C3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B91D1-95B8-C8E0-0071-07A71B25E2EE}"/>
              </a:ext>
            </a:extLst>
          </p:cNvPr>
          <p:cNvSpPr>
            <a:spLocks noGrp="1"/>
          </p:cNvSpPr>
          <p:nvPr>
            <p:ph type="title"/>
          </p:nvPr>
        </p:nvSpPr>
        <p:spPr/>
        <p:txBody>
          <a:bodyPr rtlCol="0">
            <a:normAutofit/>
          </a:bodyPr>
          <a:lstStyle/>
          <a:p>
            <a:pPr fontAlgn="auto">
              <a:spcAft>
                <a:spcPts val="0"/>
              </a:spcAft>
              <a:defRPr/>
            </a:pPr>
            <a:r>
              <a:rPr lang="en-US" dirty="0"/>
              <a:t>Why EQs</a:t>
            </a:r>
          </a:p>
        </p:txBody>
      </p:sp>
      <p:sp>
        <p:nvSpPr>
          <p:cNvPr id="25602" name="Content Placeholder 2">
            <a:extLst>
              <a:ext uri="{FF2B5EF4-FFF2-40B4-BE49-F238E27FC236}">
                <a16:creationId xmlns:a16="http://schemas.microsoft.com/office/drawing/2014/main" id="{C09C4FB9-A808-4FBB-03E2-4C489C149C10}"/>
              </a:ext>
            </a:extLst>
          </p:cNvPr>
          <p:cNvSpPr>
            <a:spLocks noGrp="1" noChangeArrowheads="1"/>
          </p:cNvSpPr>
          <p:nvPr>
            <p:ph idx="4294967295"/>
          </p:nvPr>
        </p:nvSpPr>
        <p:spPr>
          <a:xfrm>
            <a:off x="628650" y="1370013"/>
            <a:ext cx="4800840" cy="3262312"/>
          </a:xfrm>
        </p:spPr>
        <p:txBody>
          <a:bodyPr/>
          <a:lstStyle/>
          <a:p>
            <a:pPr marL="64008" indent="0">
              <a:buNone/>
            </a:pPr>
            <a:r>
              <a:rPr lang="en-US" altLang="en-US" sz="2000" dirty="0"/>
              <a:t>Overarching &amp; Topical EQs Promote Inquiry</a:t>
            </a:r>
          </a:p>
          <a:p>
            <a:r>
              <a:rPr lang="en-US" altLang="en-US" sz="2000" b="1" dirty="0"/>
              <a:t>As you watch the video, complete the table:</a:t>
            </a:r>
          </a:p>
          <a:p>
            <a:pPr lvl="1"/>
            <a:r>
              <a:rPr lang="en-US" altLang="en-US" sz="2000" dirty="0"/>
              <a:t>Identify the </a:t>
            </a:r>
            <a:r>
              <a:rPr lang="en-US" altLang="en-US" sz="2000" b="1" dirty="0"/>
              <a:t>Topical Essential Questions</a:t>
            </a:r>
            <a:r>
              <a:rPr lang="en-US" altLang="en-US" sz="2000" dirty="0"/>
              <a:t> that support the lesson objectives.</a:t>
            </a:r>
          </a:p>
          <a:p>
            <a:pPr lvl="1"/>
            <a:r>
              <a:rPr lang="en-US" altLang="en-US" sz="2000" dirty="0"/>
              <a:t>Look for ways the teacher in the video encourages inquiry and develops students’ critical thinking.</a:t>
            </a:r>
          </a:p>
        </p:txBody>
      </p:sp>
      <p:pic>
        <p:nvPicPr>
          <p:cNvPr id="3" name="Online Media 2" title="Essential Questions Overview   Wiggins and McTighe">
            <a:hlinkClick r:id="" action="ppaction://media"/>
            <a:extLst>
              <a:ext uri="{FF2B5EF4-FFF2-40B4-BE49-F238E27FC236}">
                <a16:creationId xmlns:a16="http://schemas.microsoft.com/office/drawing/2014/main" id="{B5C0863C-2013-BA89-9B0B-5F8D1FA38D3F}"/>
              </a:ext>
            </a:extLst>
          </p:cNvPr>
          <p:cNvPicPr>
            <a:picLocks noRot="1" noChangeAspect="1"/>
          </p:cNvPicPr>
          <p:nvPr>
            <a:videoFile r:link="rId1"/>
          </p:nvPr>
        </p:nvPicPr>
        <p:blipFill>
          <a:blip r:embed="rId4"/>
          <a:stretch>
            <a:fillRect/>
          </a:stretch>
        </p:blipFill>
        <p:spPr>
          <a:xfrm>
            <a:off x="5429491" y="1401129"/>
            <a:ext cx="3121654" cy="2341241"/>
          </a:xfrm>
          <a:prstGeom prst="rect">
            <a:avLst/>
          </a:prstGeom>
        </p:spPr>
      </p:pic>
      <p:sp>
        <p:nvSpPr>
          <p:cNvPr id="4" name="Content Placeholder 2">
            <a:extLst>
              <a:ext uri="{FF2B5EF4-FFF2-40B4-BE49-F238E27FC236}">
                <a16:creationId xmlns:a16="http://schemas.microsoft.com/office/drawing/2014/main" id="{6FDE2EA9-90D0-0A68-FB8F-7C0127AC2C07}"/>
              </a:ext>
            </a:extLst>
          </p:cNvPr>
          <p:cNvSpPr txBox="1">
            <a:spLocks noChangeArrowheads="1"/>
          </p:cNvSpPr>
          <p:nvPr/>
        </p:nvSpPr>
        <p:spPr bwMode="auto">
          <a:xfrm>
            <a:off x="5457788" y="3714839"/>
            <a:ext cx="3065059" cy="64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None/>
            </a:pPr>
            <a:r>
              <a:rPr lang="en-US" altLang="en-US" sz="1800" dirty="0">
                <a:hlinkClick r:id="rId5"/>
              </a:rPr>
              <a:t>Essential Questions Overview Wiggins and McTighe</a:t>
            </a:r>
            <a:endParaRPr lang="en-US" altLang="en-US" sz="1800" dirty="0"/>
          </a:p>
        </p:txBody>
      </p:sp>
    </p:spTree>
    <p:extLst>
      <p:ext uri="{BB962C8B-B14F-4D97-AF65-F5344CB8AC3E}">
        <p14:creationId xmlns:p14="http://schemas.microsoft.com/office/powerpoint/2010/main" val="39248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11ED-E624-10FB-DA23-B410DBEFAA15}"/>
            </a:ext>
          </a:extLst>
        </p:cNvPr>
        <p:cNvGrpSpPr/>
        <p:nvPr/>
      </p:nvGrpSpPr>
      <p:grpSpPr>
        <a:xfrm>
          <a:off x="0" y="0"/>
          <a:ext cx="0" cy="0"/>
          <a:chOff x="0" y="0"/>
          <a:chExt cx="0" cy="0"/>
        </a:xfrm>
      </p:grpSpPr>
      <p:graphicFrame>
        <p:nvGraphicFramePr>
          <p:cNvPr id="4" name="Google Shape;102;p23">
            <a:extLst>
              <a:ext uri="{FF2B5EF4-FFF2-40B4-BE49-F238E27FC236}">
                <a16:creationId xmlns:a16="http://schemas.microsoft.com/office/drawing/2014/main" id="{A60A2F93-1C38-4EC1-2930-116B7A9E53DC}"/>
              </a:ext>
            </a:extLst>
          </p:cNvPr>
          <p:cNvGraphicFramePr/>
          <p:nvPr>
            <p:extLst>
              <p:ext uri="{D42A27DB-BD31-4B8C-83A1-F6EECF244321}">
                <p14:modId xmlns:p14="http://schemas.microsoft.com/office/powerpoint/2010/main" val="1162372281"/>
              </p:ext>
            </p:extLst>
          </p:nvPr>
        </p:nvGraphicFramePr>
        <p:xfrm>
          <a:off x="877925" y="695314"/>
          <a:ext cx="7283775" cy="3891320"/>
        </p:xfrm>
        <a:graphic>
          <a:graphicData uri="http://schemas.openxmlformats.org/drawingml/2006/table">
            <a:tbl>
              <a:tblPr>
                <a:noFill/>
              </a:tblPr>
              <a:tblGrid>
                <a:gridCol w="2427925">
                  <a:extLst>
                    <a:ext uri="{9D8B030D-6E8A-4147-A177-3AD203B41FA5}">
                      <a16:colId xmlns:a16="http://schemas.microsoft.com/office/drawing/2014/main" val="20000"/>
                    </a:ext>
                  </a:extLst>
                </a:gridCol>
                <a:gridCol w="2427925">
                  <a:extLst>
                    <a:ext uri="{9D8B030D-6E8A-4147-A177-3AD203B41FA5}">
                      <a16:colId xmlns:a16="http://schemas.microsoft.com/office/drawing/2014/main" val="20001"/>
                    </a:ext>
                  </a:extLst>
                </a:gridCol>
                <a:gridCol w="2427925">
                  <a:extLst>
                    <a:ext uri="{9D8B030D-6E8A-4147-A177-3AD203B41FA5}">
                      <a16:colId xmlns:a16="http://schemas.microsoft.com/office/drawing/2014/main" val="20002"/>
                    </a:ext>
                  </a:extLst>
                </a:gridCol>
              </a:tblGrid>
              <a:tr h="555139">
                <a:tc>
                  <a:txBody>
                    <a:bodyPr/>
                    <a:lstStyle/>
                    <a:p>
                      <a:pPr marL="0" marR="0" lvl="0" indent="0" algn="ctr" rtl="0">
                        <a:spcBef>
                          <a:spcPts val="0"/>
                        </a:spcBef>
                        <a:spcAft>
                          <a:spcPts val="0"/>
                        </a:spcAft>
                        <a:buNone/>
                      </a:pPr>
                      <a:r>
                        <a:rPr lang="en-US" sz="2000" b="1" dirty="0">
                          <a:solidFill>
                            <a:srgbClr val="FFFFFF"/>
                          </a:solidFill>
                          <a:latin typeface="Calibri"/>
                          <a:ea typeface="Calibri"/>
                          <a:cs typeface="Calibri"/>
                          <a:sym typeface="Calibri"/>
                        </a:rPr>
                        <a:t>Subject</a:t>
                      </a:r>
                      <a:endParaRPr sz="2000" b="1" dirty="0">
                        <a:solidFill>
                          <a:srgbClr val="FFFFFF"/>
                        </a:solidFill>
                        <a:latin typeface="Calibri"/>
                        <a:ea typeface="Calibri"/>
                        <a:cs typeface="Calibri"/>
                        <a:sym typeface="Calibri"/>
                      </a:endParaRPr>
                    </a:p>
                  </a:txBody>
                  <a:tcPr marL="91450" marR="91450" marT="34300" marB="34300" anchor="ctr">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2000" b="1" dirty="0">
                          <a:solidFill>
                            <a:srgbClr val="FFFFFF"/>
                          </a:solidFill>
                          <a:latin typeface="Calibri"/>
                          <a:ea typeface="Calibri"/>
                          <a:cs typeface="Calibri"/>
                          <a:sym typeface="Calibri"/>
                        </a:rPr>
                        <a:t>Overarching Essential Question</a:t>
                      </a:r>
                      <a:endParaRPr sz="2000" b="1" dirty="0">
                        <a:solidFill>
                          <a:srgbClr val="FFFFFF"/>
                        </a:solidFill>
                        <a:latin typeface="Calibri"/>
                        <a:ea typeface="Calibri"/>
                        <a:cs typeface="Calibri"/>
                        <a:sym typeface="Calibri"/>
                      </a:endParaRPr>
                    </a:p>
                  </a:txBody>
                  <a:tcPr marL="91450" marR="91450" marT="34300" marB="34300" anchor="ctr">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2000" b="1" dirty="0">
                          <a:solidFill>
                            <a:srgbClr val="FFFFFF"/>
                          </a:solidFill>
                          <a:latin typeface="Calibri"/>
                          <a:ea typeface="Calibri"/>
                          <a:cs typeface="Calibri"/>
                          <a:sym typeface="Calibri"/>
                        </a:rPr>
                        <a:t>Topical Essential Questions</a:t>
                      </a:r>
                      <a:endParaRPr sz="2000" b="1" dirty="0">
                        <a:solidFill>
                          <a:srgbClr val="FFFFFF"/>
                        </a:solidFill>
                        <a:latin typeface="Calibri"/>
                        <a:ea typeface="Calibri"/>
                        <a:cs typeface="Calibri"/>
                        <a:sym typeface="Calibri"/>
                      </a:endParaRPr>
                    </a:p>
                  </a:txBody>
                  <a:tcPr marL="91450" marR="91450" marT="34300" marB="34300" anchor="ctr">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630093">
                <a:tc>
                  <a:txBody>
                    <a:bodyPr/>
                    <a:lstStyle/>
                    <a:p>
                      <a:pPr marL="0" marR="0" lvl="0" indent="0" algn="l" rtl="0">
                        <a:spcBef>
                          <a:spcPts val="0"/>
                        </a:spcBef>
                        <a:spcAft>
                          <a:spcPts val="0"/>
                        </a:spcAft>
                        <a:buNone/>
                      </a:pPr>
                      <a:r>
                        <a:rPr lang="en-US" sz="1800" dirty="0">
                          <a:latin typeface="Calibri"/>
                          <a:ea typeface="Calibri"/>
                          <a:cs typeface="Calibri"/>
                          <a:sym typeface="Calibri"/>
                        </a:rPr>
                        <a:t>U.S. History</a:t>
                      </a:r>
                      <a:endParaRPr sz="1800" dirty="0">
                        <a:latin typeface="Calibri"/>
                        <a:ea typeface="Calibri"/>
                        <a:cs typeface="Calibri"/>
                        <a:sym typeface="Calibri"/>
                      </a:endParaRPr>
                    </a:p>
                  </a:txBody>
                  <a:tcPr marL="91450" marR="91450" marT="34300" marB="343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tcPr>
                </a:tc>
                <a:tc>
                  <a:txBody>
                    <a:bodyPr/>
                    <a:lstStyle/>
                    <a:p>
                      <a:pPr marL="0" marR="0" lvl="0" indent="0" algn="l" rtl="0">
                        <a:spcBef>
                          <a:spcPts val="0"/>
                        </a:spcBef>
                        <a:spcAft>
                          <a:spcPts val="0"/>
                        </a:spcAft>
                        <a:buClr>
                          <a:schemeClr val="accent4"/>
                        </a:buClr>
                        <a:buSzPts val="1800"/>
                        <a:buFont typeface="Calibri"/>
                        <a:buNone/>
                      </a:pPr>
                      <a:r>
                        <a:rPr lang="en-US" sz="1800" dirty="0">
                          <a:latin typeface="Calibri"/>
                          <a:ea typeface="Calibri"/>
                          <a:cs typeface="Calibri"/>
                          <a:sym typeface="Calibri"/>
                        </a:rPr>
                        <a:t>What is the meaning of freedom?</a:t>
                      </a:r>
                      <a:endParaRPr sz="1800" dirty="0">
                        <a:latin typeface="Calibri"/>
                        <a:ea typeface="Calibri"/>
                        <a:cs typeface="Calibri"/>
                        <a:sym typeface="Calibri"/>
                      </a:endParaRPr>
                    </a:p>
                  </a:txBody>
                  <a:tcPr marL="91450" marR="91450" marT="34300" marB="343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tcPr>
                </a:tc>
                <a:tc>
                  <a:txBody>
                    <a:bodyPr/>
                    <a:lstStyle/>
                    <a:p>
                      <a:pPr marL="457200" marR="0" lvl="0" indent="-393192" algn="l" rtl="0" eaLnBrk="1" fontAlgn="base" hangingPunct="1">
                        <a:spcBef>
                          <a:spcPts val="520"/>
                        </a:spcBef>
                        <a:spcAft>
                          <a:spcPct val="0"/>
                        </a:spcAft>
                        <a:buClr>
                          <a:srgbClr val="971D20"/>
                        </a:buClr>
                        <a:buSzPct val="100000"/>
                        <a:buFont typeface="System Font Regular"/>
                        <a:buChar char="●"/>
                      </a:pPr>
                      <a:r>
                        <a:rPr lang="en-US" sz="1800" kern="1200" dirty="0">
                          <a:solidFill>
                            <a:schemeClr val="tx1"/>
                          </a:solidFill>
                          <a:latin typeface="Calibri" panose="020F0502020204030204" pitchFamily="34" charset="0"/>
                          <a:ea typeface="+mn-ea"/>
                          <a:cs typeface="Calibri" panose="020F0502020204030204" pitchFamily="34" charset="0"/>
                          <a:sym typeface="Calibri"/>
                        </a:rPr>
                        <a:t>What does freedom mean to a freed slave in the post–Civil War era?</a:t>
                      </a:r>
                    </a:p>
                    <a:p>
                      <a:pPr marL="457200" marR="0" lvl="0" indent="-393192" algn="l" rtl="0" eaLnBrk="1" fontAlgn="base" hangingPunct="1">
                        <a:spcBef>
                          <a:spcPts val="520"/>
                        </a:spcBef>
                        <a:spcAft>
                          <a:spcPct val="0"/>
                        </a:spcAft>
                        <a:buClr>
                          <a:srgbClr val="971D20"/>
                        </a:buClr>
                        <a:buSzPct val="100000"/>
                        <a:buFont typeface="System Font Regular"/>
                        <a:buChar char="●"/>
                      </a:pPr>
                      <a:r>
                        <a:rPr lang="en-US" sz="1800" kern="1200" dirty="0">
                          <a:solidFill>
                            <a:schemeClr val="tx1"/>
                          </a:solidFill>
                          <a:latin typeface="Calibri" panose="020F0502020204030204" pitchFamily="34" charset="0"/>
                          <a:ea typeface="+mn-ea"/>
                          <a:cs typeface="Calibri" panose="020F0502020204030204" pitchFamily="34" charset="0"/>
                          <a:sym typeface="Calibri"/>
                        </a:rPr>
                        <a:t>To be a slave owner?</a:t>
                      </a:r>
                    </a:p>
                    <a:p>
                      <a:pPr marL="457200" marR="0" lvl="0" indent="-393192" algn="l" rtl="0" eaLnBrk="1" fontAlgn="base" hangingPunct="1">
                        <a:spcBef>
                          <a:spcPts val="520"/>
                        </a:spcBef>
                        <a:spcAft>
                          <a:spcPct val="0"/>
                        </a:spcAft>
                        <a:buClr>
                          <a:srgbClr val="971D20"/>
                        </a:buClr>
                        <a:buSzPct val="100000"/>
                        <a:buFont typeface="System Font Regular"/>
                        <a:buChar char="●"/>
                      </a:pPr>
                      <a:r>
                        <a:rPr lang="en-US" sz="1800" kern="1200" dirty="0">
                          <a:solidFill>
                            <a:schemeClr val="tx1"/>
                          </a:solidFill>
                          <a:latin typeface="Calibri" panose="020F0502020204030204" pitchFamily="34" charset="0"/>
                          <a:ea typeface="+mn-ea"/>
                          <a:cs typeface="Calibri" panose="020F0502020204030204" pitchFamily="34" charset="0"/>
                          <a:sym typeface="Calibri"/>
                        </a:rPr>
                        <a:t>What should be done when freedoms are not respected?</a:t>
                      </a:r>
                      <a:endParaRPr sz="1800" kern="1200" dirty="0">
                        <a:solidFill>
                          <a:schemeClr val="tx1"/>
                        </a:solidFill>
                        <a:latin typeface="Calibri" panose="020F0502020204030204" pitchFamily="34" charset="0"/>
                        <a:ea typeface="+mn-ea"/>
                        <a:cs typeface="Calibri" panose="020F0502020204030204" pitchFamily="34" charset="0"/>
                        <a:sym typeface="Calibri"/>
                      </a:endParaRPr>
                    </a:p>
                  </a:txBody>
                  <a:tcPr marL="91450" marR="91450" marT="34300" marB="343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486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865C5-AE32-E71E-DE88-F0AC721AD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99F56-BF71-54B7-A211-7FE48F8EDE40}"/>
              </a:ext>
            </a:extLst>
          </p:cNvPr>
          <p:cNvSpPr>
            <a:spLocks noGrp="1"/>
          </p:cNvSpPr>
          <p:nvPr>
            <p:ph type="title"/>
          </p:nvPr>
        </p:nvSpPr>
        <p:spPr/>
        <p:txBody>
          <a:bodyPr rtlCol="0">
            <a:normAutofit/>
          </a:bodyPr>
          <a:lstStyle/>
          <a:p>
            <a:pPr fontAlgn="auto">
              <a:spcAft>
                <a:spcPts val="0"/>
              </a:spcAft>
              <a:defRPr/>
            </a:pPr>
            <a:r>
              <a:rPr lang="en-US" dirty="0"/>
              <a:t>Think-Pair-Share</a:t>
            </a:r>
          </a:p>
        </p:txBody>
      </p:sp>
      <p:sp>
        <p:nvSpPr>
          <p:cNvPr id="25602" name="Content Placeholder 2">
            <a:extLst>
              <a:ext uri="{FF2B5EF4-FFF2-40B4-BE49-F238E27FC236}">
                <a16:creationId xmlns:a16="http://schemas.microsoft.com/office/drawing/2014/main" id="{A2EE5C3F-92A2-CCB8-A3F4-E0B907B8387E}"/>
              </a:ext>
            </a:extLst>
          </p:cNvPr>
          <p:cNvSpPr>
            <a:spLocks noGrp="1" noChangeArrowheads="1"/>
          </p:cNvSpPr>
          <p:nvPr>
            <p:ph idx="4294967295"/>
          </p:nvPr>
        </p:nvSpPr>
        <p:spPr>
          <a:xfrm>
            <a:off x="628650" y="1370013"/>
            <a:ext cx="4369855" cy="3262312"/>
          </a:xfrm>
        </p:spPr>
        <p:txBody>
          <a:bodyPr/>
          <a:lstStyle/>
          <a:p>
            <a:r>
              <a:rPr lang="en-US" altLang="en-US" dirty="0"/>
              <a:t>In the video, how does the teacher promote a climate of inquiry and develop students’ critical thinking?</a:t>
            </a:r>
          </a:p>
        </p:txBody>
      </p:sp>
      <p:pic>
        <p:nvPicPr>
          <p:cNvPr id="4" name="Picture 3">
            <a:extLst>
              <a:ext uri="{FF2B5EF4-FFF2-40B4-BE49-F238E27FC236}">
                <a16:creationId xmlns:a16="http://schemas.microsoft.com/office/drawing/2014/main" id="{0B4C999F-36E1-A642-C27B-C18164C570EC}"/>
              </a:ext>
            </a:extLst>
          </p:cNvPr>
          <p:cNvPicPr>
            <a:picLocks noChangeAspect="1"/>
          </p:cNvPicPr>
          <p:nvPr/>
        </p:nvPicPr>
        <p:blipFill>
          <a:blip r:embed="rId3"/>
          <a:stretch>
            <a:fillRect/>
          </a:stretch>
        </p:blipFill>
        <p:spPr>
          <a:xfrm>
            <a:off x="5257662" y="1564471"/>
            <a:ext cx="3073443" cy="1436698"/>
          </a:xfrm>
          <a:prstGeom prst="rect">
            <a:avLst/>
          </a:prstGeom>
        </p:spPr>
      </p:pic>
    </p:spTree>
    <p:extLst>
      <p:ext uri="{BB962C8B-B14F-4D97-AF65-F5344CB8AC3E}">
        <p14:creationId xmlns:p14="http://schemas.microsoft.com/office/powerpoint/2010/main" val="143627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D7691-0E7C-89A7-7B65-AA6370501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469B1-3869-0D41-C49F-8C4BFD222712}"/>
              </a:ext>
            </a:extLst>
          </p:cNvPr>
          <p:cNvSpPr>
            <a:spLocks noGrp="1"/>
          </p:cNvSpPr>
          <p:nvPr>
            <p:ph type="title"/>
          </p:nvPr>
        </p:nvSpPr>
        <p:spPr/>
        <p:txBody>
          <a:bodyPr rtlCol="0">
            <a:normAutofit/>
          </a:bodyPr>
          <a:lstStyle/>
          <a:p>
            <a:pPr fontAlgn="auto">
              <a:spcAft>
                <a:spcPts val="0"/>
              </a:spcAft>
              <a:defRPr/>
            </a:pPr>
            <a:r>
              <a:rPr lang="en-US" dirty="0"/>
              <a:t>Your Turn for EQs</a:t>
            </a:r>
          </a:p>
        </p:txBody>
      </p:sp>
      <p:sp>
        <p:nvSpPr>
          <p:cNvPr id="25602" name="Content Placeholder 2">
            <a:extLst>
              <a:ext uri="{FF2B5EF4-FFF2-40B4-BE49-F238E27FC236}">
                <a16:creationId xmlns:a16="http://schemas.microsoft.com/office/drawing/2014/main" id="{4F484FA3-CB83-C95C-0DA6-095ECF8CF5ED}"/>
              </a:ext>
            </a:extLst>
          </p:cNvPr>
          <p:cNvSpPr>
            <a:spLocks noGrp="1" noChangeArrowheads="1"/>
          </p:cNvSpPr>
          <p:nvPr>
            <p:ph idx="4294967295"/>
          </p:nvPr>
        </p:nvSpPr>
        <p:spPr/>
        <p:txBody>
          <a:bodyPr/>
          <a:lstStyle/>
          <a:p>
            <a:pPr marL="64008" indent="0">
              <a:buNone/>
            </a:pPr>
            <a:r>
              <a:rPr lang="en-US" altLang="en-US" dirty="0"/>
              <a:t>With lesson objective for your own content area:</a:t>
            </a:r>
          </a:p>
          <a:p>
            <a:r>
              <a:rPr lang="en-US" altLang="en-US" dirty="0"/>
              <a:t>Develop one </a:t>
            </a:r>
            <a:r>
              <a:rPr lang="en-US" altLang="en-US" b="1" dirty="0"/>
              <a:t>Overarching Essential Question</a:t>
            </a:r>
            <a:r>
              <a:rPr lang="en-US" altLang="en-US" dirty="0"/>
              <a:t>.</a:t>
            </a:r>
          </a:p>
          <a:p>
            <a:r>
              <a:rPr lang="en-US" altLang="en-US" dirty="0"/>
              <a:t>Develop 2 to 3 </a:t>
            </a:r>
            <a:r>
              <a:rPr lang="en-US" altLang="en-US" b="1" dirty="0"/>
              <a:t>Topical Essential Questions </a:t>
            </a:r>
            <a:r>
              <a:rPr lang="en-US" altLang="en-US" dirty="0"/>
              <a:t>that relate to the content and promote student inquiry.</a:t>
            </a:r>
          </a:p>
        </p:txBody>
      </p:sp>
    </p:spTree>
    <p:extLst>
      <p:ext uri="{BB962C8B-B14F-4D97-AF65-F5344CB8AC3E}">
        <p14:creationId xmlns:p14="http://schemas.microsoft.com/office/powerpoint/2010/main" val="2183167403"/>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42</TotalTime>
  <Words>698</Words>
  <Application>Microsoft Office PowerPoint</Application>
  <PresentationFormat>On-screen Show (16:9)</PresentationFormat>
  <Paragraphs>65</Paragraphs>
  <Slides>12</Slides>
  <Notes>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 Display</vt:lpstr>
      <vt:lpstr>Arial</vt:lpstr>
      <vt:lpstr>Calibri</vt:lpstr>
      <vt:lpstr>Courier New</vt:lpstr>
      <vt:lpstr>System Font Regular</vt:lpstr>
      <vt:lpstr>Wingdings</vt:lpstr>
      <vt:lpstr>Custom Design</vt:lpstr>
      <vt:lpstr>1_Custom Design</vt:lpstr>
      <vt:lpstr>PowerPoint Presentation</vt:lpstr>
      <vt:lpstr>Essential Questions-Extend</vt:lpstr>
      <vt:lpstr>Essential Questions Card Sort Activity #2</vt:lpstr>
      <vt:lpstr>Overarching Questions—Characteristics</vt:lpstr>
      <vt:lpstr>Topical Questions—Characteristics</vt:lpstr>
      <vt:lpstr>Why EQs</vt:lpstr>
      <vt:lpstr>PowerPoint Presentation</vt:lpstr>
      <vt:lpstr>Think-Pair-Share</vt:lpstr>
      <vt:lpstr>Your Turn for EQs</vt:lpstr>
      <vt:lpstr>Gallery Walk</vt:lpstr>
      <vt:lpstr>Learning Objectives: How did we do? On a 3x5 note card, briefly tell us how useful this information will be to you in developing and delivering instruction.</vt:lpstr>
      <vt:lpstr>Research Resources</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2026-04-28T18:32:33Z</dcterms:created>
  <dcterms:modified xsi:type="dcterms:W3CDTF">2026-04-28T19:14:44Z</dcterms:modified>
  <cp:category/>
</cp:coreProperties>
</file>