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 id="2147483681" r:id="rId2"/>
  </p:sldMasterIdLst>
  <p:notesMasterIdLst>
    <p:notesMasterId r:id="rId15"/>
  </p:notesMasterIdLst>
  <p:sldIdLst>
    <p:sldId id="256" r:id="rId3"/>
    <p:sldId id="257" r:id="rId4"/>
    <p:sldId id="260" r:id="rId5"/>
    <p:sldId id="272" r:id="rId6"/>
    <p:sldId id="273" r:id="rId7"/>
    <p:sldId id="274" r:id="rId8"/>
    <p:sldId id="275" r:id="rId9"/>
    <p:sldId id="278" r:id="rId10"/>
    <p:sldId id="279" r:id="rId11"/>
    <p:sldId id="280" r:id="rId12"/>
    <p:sldId id="263" r:id="rId13"/>
    <p:sldId id="276" r:id="rId14"/>
  </p:sldIdLst>
  <p:sldSz cx="9144000" cy="5143500" type="screen16x9"/>
  <p:notesSz cx="6858000" cy="9144000"/>
  <p:defaultTextStyle>
    <a:defPPr>
      <a:defRPr lang="en-US"/>
    </a:defPPr>
    <a:lvl1pPr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C5D3D1-4AF8-49B5-815A-F2660E92F480}" v="58" dt="2026-07-01T14:34:41.653"/>
  </p1510:revLst>
</p1510:revInfo>
</file>

<file path=ppt/tableStyles.xml><?xml version="1.0" encoding="utf-8"?>
<a:tblStyleLst xmlns:a="http://schemas.openxmlformats.org/drawingml/2006/main" def="{BEDF182F-1DE7-4F13-8AA3-002D9E3B458A}">
  <a:tblStyle styleId="{BEDF182F-1DE7-4F13-8AA3-002D9E3B458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9" autoAdjust="0"/>
    <p:restoredTop sz="92477" autoAdjust="0"/>
  </p:normalViewPr>
  <p:slideViewPr>
    <p:cSldViewPr snapToGrid="0">
      <p:cViewPr varScale="1">
        <p:scale>
          <a:sx n="126" d="100"/>
          <a:sy n="126" d="100"/>
        </p:scale>
        <p:origin x="522" y="11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Google Shape;3;n">
            <a:extLst>
              <a:ext uri="{FF2B5EF4-FFF2-40B4-BE49-F238E27FC236}">
                <a16:creationId xmlns:a16="http://schemas.microsoft.com/office/drawing/2014/main" id="{8624FC82-B5A2-5FA3-CBF3-BCBFA34F9D96}"/>
              </a:ext>
            </a:extLst>
          </p:cNvPr>
          <p:cNvSpPr>
            <a:spLocks noGrp="1" noRot="1" noChangeAspect="1"/>
          </p:cNvSpPr>
          <p:nvPr>
            <p:ph type="sldImg" idx="2"/>
          </p:nvPr>
        </p:nvSpPr>
        <p:spPr bwMode="auto">
          <a:xfrm>
            <a:off x="381000" y="685800"/>
            <a:ext cx="6096000" cy="3429000"/>
          </a:xfrm>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Lst>
            <a:ahLst/>
            <a:cxnLst>
              <a:cxn ang="0">
                <a:pos x="T0" y="T1"/>
              </a:cxn>
              <a:cxn ang="0">
                <a:pos x="T2" y="T3"/>
              </a:cxn>
              <a:cxn ang="0">
                <a:pos x="T4" y="T5"/>
              </a:cxn>
              <a:cxn ang="0">
                <a:pos x="T6" y="T7"/>
              </a:cxn>
              <a:cxn ang="0">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19459" name="Google Shape;4;n">
            <a:extLst>
              <a:ext uri="{FF2B5EF4-FFF2-40B4-BE49-F238E27FC236}">
                <a16:creationId xmlns:a16="http://schemas.microsoft.com/office/drawing/2014/main" id="{8976970C-9707-70A8-F003-735290520F14}"/>
              </a:ext>
            </a:extLst>
          </p:cNvPr>
          <p:cNvSpPr txBox="1">
            <a:spLocks noGrp="1" noChangeArrowheads="1"/>
          </p:cNvSpPr>
          <p:nvPr>
            <p:ph type="body" idx="1"/>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marL="914400" lvl="1"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marL="1371600" lvl="2"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marL="1828800" lvl="3"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marL="2286000" lvl="4"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lcYsi81PADU"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5" name="Google Shape;38;p:notes">
            <a:extLst>
              <a:ext uri="{FF2B5EF4-FFF2-40B4-BE49-F238E27FC236}">
                <a16:creationId xmlns:a16="http://schemas.microsoft.com/office/drawing/2014/main" id="{9366B4A2-DBA3-CFE8-53CE-BFEE9562E40A}"/>
              </a:ext>
            </a:extLst>
          </p:cNvPr>
          <p:cNvSpPr>
            <a:spLocks noGrp="1" noRot="1" noChangeAspect="1" noTextEdit="1"/>
          </p:cNvSpPr>
          <p:nvPr>
            <p:ph type="sldImg" idx="2"/>
          </p:nvPr>
        </p:nvSpPr>
        <p:spPr>
          <a:noFill/>
          <a:ln>
            <a:headEnd/>
            <a:tailEnd/>
          </a:ln>
        </p:spPr>
      </p:sp>
      <p:sp>
        <p:nvSpPr>
          <p:cNvPr id="21506" name="Google Shape;39;p:notes">
            <a:extLst>
              <a:ext uri="{FF2B5EF4-FFF2-40B4-BE49-F238E27FC236}">
                <a16:creationId xmlns:a16="http://schemas.microsoft.com/office/drawing/2014/main" id="{3F2534ED-FEAD-412D-0543-27B7B303B0D9}"/>
              </a:ext>
            </a:extLst>
          </p:cNvPr>
          <p:cNvSpPr txBox="1">
            <a:spLocks noGrp="1" noChangeArrowheads="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Font typeface="Arial"/>
              <a:buNone/>
            </a:pPr>
            <a:r>
              <a:rPr lang="en-US" dirty="0"/>
              <a:t>Have participants sort the characteristics of the types of essential questions into two categories: </a:t>
            </a:r>
            <a:r>
              <a:rPr lang="en-US" i="1" dirty="0"/>
              <a:t>Overarching</a:t>
            </a:r>
            <a:r>
              <a:rPr lang="en-US" dirty="0"/>
              <a:t> and </a:t>
            </a:r>
            <a:r>
              <a:rPr lang="en-US" i="1" dirty="0"/>
              <a:t>Topical</a:t>
            </a:r>
            <a:r>
              <a:rPr lang="en-US" dirty="0"/>
              <a:t>. Ask volunteers to explain their choices. </a:t>
            </a:r>
          </a:p>
          <a:p>
            <a:pPr marL="0" lvl="0" indent="0" algn="l" rtl="0">
              <a:spcBef>
                <a:spcPts val="0"/>
              </a:spcBef>
              <a:spcAft>
                <a:spcPts val="0"/>
              </a:spcAft>
              <a:buNone/>
            </a:pPr>
            <a:endParaRPr lang="en-US" dirty="0"/>
          </a:p>
          <a:p>
            <a:endParaRPr lang="en-US" dirty="0"/>
          </a:p>
        </p:txBody>
      </p:sp>
    </p:spTree>
    <p:extLst>
      <p:ext uri="{BB962C8B-B14F-4D97-AF65-F5344CB8AC3E}">
        <p14:creationId xmlns:p14="http://schemas.microsoft.com/office/powerpoint/2010/main" val="3520349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0" fontAlgn="base" latinLnBrk="0" hangingPunct="0">
              <a:lnSpc>
                <a:spcPct val="100000"/>
              </a:lnSpc>
              <a:spcBef>
                <a:spcPct val="0"/>
              </a:spcBef>
              <a:spcAft>
                <a:spcPct val="0"/>
              </a:spcAft>
              <a:buClr>
                <a:srgbClr val="000000"/>
              </a:buClr>
              <a:buSzTx/>
              <a:buFont typeface="Arial" panose="020B0604020202020204" pitchFamily="34" charset="0"/>
              <a:buNone/>
              <a:tabLst/>
              <a:defRPr/>
            </a:pPr>
            <a:r>
              <a:rPr lang="en-US" dirty="0"/>
              <a:t>Pass out second card sort.</a:t>
            </a:r>
          </a:p>
          <a:p>
            <a:endParaRPr lang="en-US" dirty="0"/>
          </a:p>
        </p:txBody>
      </p:sp>
    </p:spTree>
    <p:extLst>
      <p:ext uri="{BB962C8B-B14F-4D97-AF65-F5344CB8AC3E}">
        <p14:creationId xmlns:p14="http://schemas.microsoft.com/office/powerpoint/2010/main" val="14601153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0"/>
              </a:spcAft>
              <a:buClr>
                <a:srgbClr val="000000"/>
              </a:buClr>
              <a:buSzPts val="1400"/>
              <a:buFont typeface="Arial"/>
              <a:buNone/>
              <a:tabLst/>
              <a:defRPr/>
            </a:pPr>
            <a:r>
              <a:rPr lang="en-US" b="0" i="0" u="none" strike="noStrike" dirty="0">
                <a:solidFill>
                  <a:srgbClr val="000000"/>
                </a:solidFill>
                <a:effectLst/>
              </a:rPr>
              <a:t>Higginbotham, T. (2018, October 23). Essential Questions overview Wiggins and McTighe [Video]. YouTube. </a:t>
            </a:r>
            <a:r>
              <a:rPr lang="en-US" b="0" i="0" u="none" strike="noStrike" dirty="0">
                <a:solidFill>
                  <a:srgbClr val="000000"/>
                </a:solidFill>
                <a:effectLst/>
                <a:hlinkClick r:id="rId3"/>
              </a:rPr>
              <a:t>https://www.youtube.com/watch?v=lcYsi81PADU</a:t>
            </a:r>
            <a:endParaRPr lang="en-US" b="0" i="0" u="none" strike="noStrike" dirty="0">
              <a:solidFill>
                <a:srgbClr val="000000"/>
              </a:solidFill>
              <a:effectLst/>
            </a:endParaRPr>
          </a:p>
          <a:p>
            <a:pPr marL="0" lvl="0" indent="0" algn="l" rtl="0">
              <a:lnSpc>
                <a:spcPct val="115000"/>
              </a:lnSpc>
              <a:spcBef>
                <a:spcPts val="0"/>
              </a:spcBef>
              <a:spcAft>
                <a:spcPts val="0"/>
              </a:spcAft>
              <a:buNone/>
            </a:pPr>
            <a:endParaRPr lang="en-US" dirty="0"/>
          </a:p>
          <a:p>
            <a:pPr marL="0" lvl="0" indent="0" algn="l" rtl="0">
              <a:lnSpc>
                <a:spcPct val="115000"/>
              </a:lnSpc>
              <a:spcBef>
                <a:spcPts val="0"/>
              </a:spcBef>
              <a:spcAft>
                <a:spcPts val="0"/>
              </a:spcAft>
              <a:buNone/>
            </a:pPr>
            <a:r>
              <a:rPr lang="en-US" dirty="0"/>
              <a:t>Why inquiry?</a:t>
            </a:r>
          </a:p>
          <a:p>
            <a:pPr marL="457200" lvl="0" indent="-317500" algn="l" rtl="0">
              <a:lnSpc>
                <a:spcPct val="115000"/>
              </a:lnSpc>
              <a:spcBef>
                <a:spcPts val="0"/>
              </a:spcBef>
              <a:spcAft>
                <a:spcPts val="0"/>
              </a:spcAft>
              <a:buSzPts val="1400"/>
              <a:buChar char="●"/>
            </a:pPr>
            <a:r>
              <a:rPr lang="en-US" dirty="0"/>
              <a:t>When we teach students to critically question ideas, we have the first step. </a:t>
            </a:r>
          </a:p>
          <a:p>
            <a:pPr marL="457200" lvl="0" indent="-317500" algn="l" rtl="0">
              <a:lnSpc>
                <a:spcPct val="115000"/>
              </a:lnSpc>
              <a:spcBef>
                <a:spcPts val="0"/>
              </a:spcBef>
              <a:spcAft>
                <a:spcPts val="0"/>
              </a:spcAft>
              <a:buSzPts val="1400"/>
              <a:buChar char="●"/>
            </a:pPr>
            <a:r>
              <a:rPr lang="en-US" dirty="0"/>
              <a:t>Have participants fill out the table that goes with the video. </a:t>
            </a:r>
          </a:p>
          <a:p>
            <a:pPr marL="457200" lvl="0" indent="-317500" algn="l" rtl="0">
              <a:lnSpc>
                <a:spcPct val="115000"/>
              </a:lnSpc>
              <a:spcBef>
                <a:spcPts val="0"/>
              </a:spcBef>
              <a:spcAft>
                <a:spcPts val="0"/>
              </a:spcAft>
              <a:buSzPts val="1400"/>
              <a:buChar char="●"/>
            </a:pPr>
            <a:r>
              <a:rPr lang="en-US" dirty="0"/>
              <a:t>The overarching Essential Question is listed. </a:t>
            </a:r>
          </a:p>
          <a:p>
            <a:pPr marL="457200" lvl="0" indent="-317500" algn="l" rtl="0">
              <a:lnSpc>
                <a:spcPct val="115000"/>
              </a:lnSpc>
              <a:spcBef>
                <a:spcPts val="0"/>
              </a:spcBef>
              <a:spcAft>
                <a:spcPts val="0"/>
              </a:spcAft>
              <a:buSzPts val="1400"/>
              <a:buChar char="●"/>
            </a:pPr>
            <a:r>
              <a:rPr lang="en-US" dirty="0"/>
              <a:t>What are the topical Essential Questions? </a:t>
            </a:r>
          </a:p>
          <a:p>
            <a:pPr marL="457200" lvl="0" indent="-317500" algn="l" rtl="0">
              <a:lnSpc>
                <a:spcPct val="115000"/>
              </a:lnSpc>
              <a:spcBef>
                <a:spcPts val="0"/>
              </a:spcBef>
              <a:spcAft>
                <a:spcPts val="0"/>
              </a:spcAft>
              <a:buSzPts val="1400"/>
              <a:buChar char="●"/>
            </a:pPr>
            <a:r>
              <a:rPr lang="en-US" dirty="0"/>
              <a:t>How does the teacher facilitate student-centered inquiry to prompt students to think more deeply about the subject matter and how it relates to the essential question?  </a:t>
            </a:r>
          </a:p>
          <a:p>
            <a:endParaRPr lang="en-US" dirty="0"/>
          </a:p>
        </p:txBody>
      </p:sp>
    </p:spTree>
    <p:extLst>
      <p:ext uri="{BB962C8B-B14F-4D97-AF65-F5344CB8AC3E}">
        <p14:creationId xmlns:p14="http://schemas.microsoft.com/office/powerpoint/2010/main" val="2215744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K20 Center. (n.d.). Think-Pair-Share. Strategy. https://learn.k20center.ou.edu/strategy/139</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Explain that this is more than just having preset questions. The teacher listens to the student responses and rather than answering the questions, promotes more questions that either lead to further investigations or to more responses.  </a:t>
            </a:r>
          </a:p>
          <a:p>
            <a:endParaRPr lang="en-US" dirty="0"/>
          </a:p>
        </p:txBody>
      </p:sp>
    </p:spTree>
    <p:extLst>
      <p:ext uri="{BB962C8B-B14F-4D97-AF65-F5344CB8AC3E}">
        <p14:creationId xmlns:p14="http://schemas.microsoft.com/office/powerpoint/2010/main" val="750637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gn="l" rtl="0">
              <a:spcBef>
                <a:spcPts val="0"/>
              </a:spcBef>
              <a:spcAft>
                <a:spcPts val="0"/>
              </a:spcAft>
              <a:buFont typeface="Arial" panose="020B0604020202020204" pitchFamily="34" charset="0"/>
              <a:buChar char="•"/>
            </a:pPr>
            <a:r>
              <a:rPr lang="en-US" dirty="0"/>
              <a:t>Print cards that have one content objective based upon the needs and size of your group.  For example, if you are working with high school teachers, print a few secondary cards. OR</a:t>
            </a:r>
          </a:p>
          <a:p>
            <a:pPr marL="171450" lvl="0" indent="-171450" algn="l" rtl="0">
              <a:spcBef>
                <a:spcPts val="0"/>
              </a:spcBef>
              <a:spcAft>
                <a:spcPts val="0"/>
              </a:spcAft>
              <a:buFont typeface="Arial" panose="020B0604020202020204" pitchFamily="34" charset="0"/>
              <a:buChar char="•"/>
            </a:pPr>
            <a:r>
              <a:rPr lang="en-US" dirty="0"/>
              <a:t>Ask teachers to pick a lesson idea they will TEACH tomorrow or next week and develop the Overarching and Essential Questions.</a:t>
            </a:r>
          </a:p>
          <a:p>
            <a:pPr marL="171450" lvl="0" indent="-171450" algn="l" rtl="0">
              <a:spcBef>
                <a:spcPts val="0"/>
              </a:spcBef>
              <a:spcAft>
                <a:spcPts val="0"/>
              </a:spcAft>
              <a:buFont typeface="Arial" panose="020B0604020202020204" pitchFamily="34" charset="0"/>
              <a:buChar char="•"/>
            </a:pPr>
            <a:r>
              <a:rPr lang="en-US" dirty="0"/>
              <a:t>Pass out the appropriate card, a sheet of chart paper, and markers to participants.  </a:t>
            </a:r>
          </a:p>
          <a:p>
            <a:pPr marL="171450" lvl="0" indent="-171450" algn="l" rtl="0">
              <a:spcBef>
                <a:spcPts val="0"/>
              </a:spcBef>
              <a:spcAft>
                <a:spcPts val="0"/>
              </a:spcAft>
              <a:buFont typeface="Arial" panose="020B0604020202020204" pitchFamily="34" charset="0"/>
              <a:buChar char="•"/>
            </a:pPr>
            <a:r>
              <a:rPr lang="en-US" dirty="0"/>
              <a:t>Have participants read the lesson objective and develop the overarching and topical essential questions.  </a:t>
            </a:r>
          </a:p>
          <a:p>
            <a:pPr marL="171450" lvl="0" indent="-171450" algn="l" rtl="0">
              <a:spcBef>
                <a:spcPts val="0"/>
              </a:spcBef>
              <a:spcAft>
                <a:spcPts val="0"/>
              </a:spcAft>
              <a:buFont typeface="Arial" panose="020B0604020202020204" pitchFamily="34" charset="0"/>
              <a:buChar char="•"/>
            </a:pPr>
            <a:r>
              <a:rPr lang="en-US" dirty="0"/>
              <a:t>Have participants write their questions on the chart and hang on the wall.</a:t>
            </a:r>
          </a:p>
          <a:p>
            <a:pPr marL="171450" lvl="0" indent="-171450" algn="l" rtl="0">
              <a:spcBef>
                <a:spcPts val="0"/>
              </a:spcBef>
              <a:spcAft>
                <a:spcPts val="0"/>
              </a:spcAft>
              <a:buFont typeface="Arial" panose="020B0604020202020204" pitchFamily="34" charset="0"/>
              <a:buChar char="•"/>
            </a:pPr>
            <a:r>
              <a:rPr lang="en-US" dirty="0"/>
              <a:t>Have participants in the same discipline work together in pairs or as a cross-curricular activity.</a:t>
            </a:r>
          </a:p>
          <a:p>
            <a:endParaRPr lang="en-US" dirty="0"/>
          </a:p>
        </p:txBody>
      </p:sp>
    </p:spTree>
    <p:extLst>
      <p:ext uri="{BB962C8B-B14F-4D97-AF65-F5344CB8AC3E}">
        <p14:creationId xmlns:p14="http://schemas.microsoft.com/office/powerpoint/2010/main" val="1417040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0" fontAlgn="base" latinLnBrk="0" hangingPunct="0">
              <a:lnSpc>
                <a:spcPct val="100000"/>
              </a:lnSpc>
              <a:spcBef>
                <a:spcPct val="0"/>
              </a:spcBef>
              <a:spcAft>
                <a:spcPct val="0"/>
              </a:spcAft>
              <a:buClr>
                <a:srgbClr val="000000"/>
              </a:buClr>
              <a:buSzTx/>
              <a:buFont typeface="Arial" panose="020B0604020202020204" pitchFamily="34" charset="0"/>
              <a:buNone/>
              <a:tabLst/>
              <a:defRPr/>
            </a:pPr>
            <a:r>
              <a:rPr lang="en-US" dirty="0"/>
              <a:t>Direct participants to walk around and look at each others’ essential questions. They may make observations about the essential questions. Use Checklist—Characteristics of Essential Questions. </a:t>
            </a:r>
          </a:p>
          <a:p>
            <a:endParaRPr lang="en-US" dirty="0"/>
          </a:p>
        </p:txBody>
      </p:sp>
    </p:spTree>
    <p:extLst>
      <p:ext uri="{BB962C8B-B14F-4D97-AF65-F5344CB8AC3E}">
        <p14:creationId xmlns:p14="http://schemas.microsoft.com/office/powerpoint/2010/main" val="29766665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710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4B20552E-7342-E84A-F371-1971A3F6C44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7" name="Google Shape;32;p8"/>
          <p:cNvSpPr txBox="1">
            <a:spLocks noGrp="1"/>
          </p:cNvSpPr>
          <p:nvPr>
            <p:ph type="title"/>
          </p:nvPr>
        </p:nvSpPr>
        <p:spPr>
          <a:xfrm>
            <a:off x="754050" y="4329575"/>
            <a:ext cx="7635900" cy="572700"/>
          </a:xfrm>
          <a:prstGeom prst="rect">
            <a:avLst/>
          </a:prstGeom>
          <a:noFill/>
          <a:ln>
            <a:noFill/>
          </a:ln>
        </p:spPr>
        <p:txBody>
          <a:bodyPr spcFirstLastPara="1" lIns="91425" tIns="91425" rIns="91425" bIns="91425" anchor="t">
            <a:normAutofit/>
          </a:bodyPr>
          <a:lstStyle>
            <a:lvl1pPr lvl="0" algn="ctr">
              <a:lnSpc>
                <a:spcPct val="150000"/>
              </a:lnSpc>
              <a:spcBef>
                <a:spcPts val="0"/>
              </a:spcBef>
              <a:spcAft>
                <a:spcPts val="0"/>
              </a:spcAft>
              <a:buClr>
                <a:srgbClr val="275781"/>
              </a:buClr>
              <a:buSzPts val="1800"/>
              <a:buFont typeface="Calibri"/>
              <a:buNone/>
              <a:defRPr sz="1800">
                <a:solidFill>
                  <a:srgbClr val="275781"/>
                </a:solidFill>
                <a:latin typeface="Calibri"/>
                <a:ea typeface="Calibri"/>
                <a:cs typeface="Calibri"/>
                <a:sym typeface="Calibri"/>
              </a:defRPr>
            </a:lvl1pPr>
            <a:lvl2pPr lvl="1">
              <a:spcBef>
                <a:spcPts val="0"/>
              </a:spcBef>
              <a:spcAft>
                <a:spcPts val="0"/>
              </a:spcAft>
              <a:buSzPts val="2800"/>
              <a:buFont typeface="Calibri"/>
              <a:buNone/>
              <a:defRPr>
                <a:latin typeface="Calibri"/>
                <a:ea typeface="Calibri"/>
                <a:cs typeface="Calibri"/>
                <a:sym typeface="Calibri"/>
              </a:defRPr>
            </a:lvl2pPr>
            <a:lvl3pPr lvl="2">
              <a:spcBef>
                <a:spcPts val="0"/>
              </a:spcBef>
              <a:spcAft>
                <a:spcPts val="0"/>
              </a:spcAft>
              <a:buSzPts val="2800"/>
              <a:buFont typeface="Calibri"/>
              <a:buNone/>
              <a:defRPr>
                <a:latin typeface="Calibri"/>
                <a:ea typeface="Calibri"/>
                <a:cs typeface="Calibri"/>
                <a:sym typeface="Calibri"/>
              </a:defRPr>
            </a:lvl3pPr>
            <a:lvl4pPr lvl="3">
              <a:spcBef>
                <a:spcPts val="0"/>
              </a:spcBef>
              <a:spcAft>
                <a:spcPts val="0"/>
              </a:spcAft>
              <a:buSzPts val="2800"/>
              <a:buFont typeface="Calibri"/>
              <a:buNone/>
              <a:defRPr>
                <a:latin typeface="Calibri"/>
                <a:ea typeface="Calibri"/>
                <a:cs typeface="Calibri"/>
                <a:sym typeface="Calibri"/>
              </a:defRPr>
            </a:lvl4pPr>
            <a:lvl5pPr lvl="4">
              <a:spcBef>
                <a:spcPts val="0"/>
              </a:spcBef>
              <a:spcAft>
                <a:spcPts val="0"/>
              </a:spcAft>
              <a:buSzPts val="2800"/>
              <a:buFont typeface="Calibri"/>
              <a:buNone/>
              <a:defRPr>
                <a:latin typeface="Calibri"/>
                <a:ea typeface="Calibri"/>
                <a:cs typeface="Calibri"/>
                <a:sym typeface="Calibri"/>
              </a:defRPr>
            </a:lvl5pPr>
            <a:lvl6pPr lvl="5">
              <a:spcBef>
                <a:spcPts val="0"/>
              </a:spcBef>
              <a:spcAft>
                <a:spcPts val="0"/>
              </a:spcAft>
              <a:buSzPts val="2800"/>
              <a:buFont typeface="Calibri"/>
              <a:buNone/>
              <a:defRPr>
                <a:latin typeface="Calibri"/>
                <a:ea typeface="Calibri"/>
                <a:cs typeface="Calibri"/>
                <a:sym typeface="Calibri"/>
              </a:defRPr>
            </a:lvl6pPr>
            <a:lvl7pPr lvl="6">
              <a:spcBef>
                <a:spcPts val="0"/>
              </a:spcBef>
              <a:spcAft>
                <a:spcPts val="0"/>
              </a:spcAft>
              <a:buSzPts val="2800"/>
              <a:buFont typeface="Calibri"/>
              <a:buNone/>
              <a:defRPr>
                <a:latin typeface="Calibri"/>
                <a:ea typeface="Calibri"/>
                <a:cs typeface="Calibri"/>
                <a:sym typeface="Calibri"/>
              </a:defRPr>
            </a:lvl7pPr>
            <a:lvl8pPr lvl="7">
              <a:spcBef>
                <a:spcPts val="0"/>
              </a:spcBef>
              <a:spcAft>
                <a:spcPts val="0"/>
              </a:spcAft>
              <a:buSzPts val="2800"/>
              <a:buFont typeface="Calibri"/>
              <a:buNone/>
              <a:defRPr>
                <a:latin typeface="Calibri"/>
                <a:ea typeface="Calibri"/>
                <a:cs typeface="Calibri"/>
                <a:sym typeface="Calibri"/>
              </a:defRPr>
            </a:lvl8pPr>
            <a:lvl9pPr lvl="8">
              <a:spcBef>
                <a:spcPts val="0"/>
              </a:spcBef>
              <a:spcAft>
                <a:spcPts val="0"/>
              </a:spcAft>
              <a:buSzPts val="2800"/>
              <a:buFont typeface="Calibri"/>
              <a:buNone/>
              <a:defRPr>
                <a:latin typeface="Calibri"/>
                <a:ea typeface="Calibri"/>
                <a:cs typeface="Calibri"/>
                <a:sym typeface="Calibri"/>
              </a:defRPr>
            </a:lvl9pPr>
          </a:lstStyle>
          <a:p>
            <a:r>
              <a:rPr lang="en-US"/>
              <a:t>Click to edit Master title style</a:t>
            </a:r>
            <a:endParaRPr dirty="0"/>
          </a:p>
        </p:txBody>
      </p:sp>
    </p:spTree>
    <p:extLst>
      <p:ext uri="{BB962C8B-B14F-4D97-AF65-F5344CB8AC3E}">
        <p14:creationId xmlns:p14="http://schemas.microsoft.com/office/powerpoint/2010/main" val="2969048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Google Shape;29;p7" title="k20center-logo-variations_K20 - Bug Color.png">
            <a:extLst>
              <a:ext uri="{FF2B5EF4-FFF2-40B4-BE49-F238E27FC236}">
                <a16:creationId xmlns:a16="http://schemas.microsoft.com/office/drawing/2014/main" id="{AD6EEF45-89C6-035A-7767-7ED289963CD9}"/>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630238" y="274638"/>
            <a:ext cx="7886700" cy="993775"/>
          </a:xfrm>
        </p:spPr>
        <p:txBody>
          <a:bodyPr anchor="b"/>
          <a:lstStyle>
            <a:lvl1pPr>
              <a:defRPr>
                <a:solidFill>
                  <a:schemeClr val="accent3"/>
                </a:solidFill>
              </a:defRPr>
            </a:lvl1pPr>
          </a:lstStyle>
          <a:p>
            <a:r>
              <a:rPr lang="en-US"/>
              <a:t>Click to edit Master title style</a:t>
            </a:r>
            <a:endParaRPr lang="en-US" dirty="0"/>
          </a:p>
        </p:txBody>
      </p:sp>
      <p:sp>
        <p:nvSpPr>
          <p:cNvPr id="3" name="Text Placeholder 2"/>
          <p:cNvSpPr>
            <a:spLocks noGrp="1"/>
          </p:cNvSpPr>
          <p:nvPr>
            <p:ph type="body" idx="1"/>
          </p:nvPr>
        </p:nvSpPr>
        <p:spPr>
          <a:xfrm>
            <a:off x="630238" y="1260475"/>
            <a:ext cx="3868737" cy="619125"/>
          </a:xfrm>
          <a:prstGeom prst="rect">
            <a:avLst/>
          </a:prstGeom>
        </p:spPr>
        <p:txBody>
          <a:bodyPr anchor="b">
            <a:normAutofit/>
          </a:bodyPr>
          <a:lstStyle>
            <a:lvl1pPr marL="0" indent="0">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1879600"/>
            <a:ext cx="3868737"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475"/>
            <a:ext cx="3887788" cy="619125"/>
          </a:xfrm>
          <a:prstGeom prst="rect">
            <a:avLst/>
          </a:prstGeom>
        </p:spPr>
        <p:txBody>
          <a:bodyPr anchor="b"/>
          <a:lstStyle>
            <a:lvl1pPr marL="0" indent="0">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1879600"/>
            <a:ext cx="3887788"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7393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Google Shape;29;p7" title="k20center-logo-variations_K20 - Bug Color.png">
            <a:extLst>
              <a:ext uri="{FF2B5EF4-FFF2-40B4-BE49-F238E27FC236}">
                <a16:creationId xmlns:a16="http://schemas.microsoft.com/office/drawing/2014/main" id="{C972B790-E0EA-1D94-2E39-E91EBF32EFA9}"/>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Tree>
    <p:extLst>
      <p:ext uri="{BB962C8B-B14F-4D97-AF65-F5344CB8AC3E}">
        <p14:creationId xmlns:p14="http://schemas.microsoft.com/office/powerpoint/2010/main" val="1532824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Quo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Google Shape;13;p3" title="k20center-logo-variations_K20 Bug - White.png">
            <a:extLst>
              <a:ext uri="{FF2B5EF4-FFF2-40B4-BE49-F238E27FC236}">
                <a16:creationId xmlns:a16="http://schemas.microsoft.com/office/drawing/2014/main" id="{A98AC9D7-ABC9-ABD1-C36A-7174189F79D4}"/>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623888" y="559689"/>
            <a:ext cx="7886700" cy="2139950"/>
          </a:xfrm>
        </p:spPr>
        <p:txBody>
          <a:bodyPr anchor="b">
            <a:normAutofit/>
          </a:bodyPr>
          <a:lstStyle>
            <a:lvl1pPr>
              <a:defRPr sz="360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2718689"/>
            <a:ext cx="7886700" cy="1125538"/>
          </a:xfrm>
          <a:prstGeom prst="rect">
            <a:avLst/>
          </a:prstGeom>
        </p:spPr>
        <p:txBody>
          <a:bodyPr>
            <a:normAutofit/>
          </a:bodyPr>
          <a:lstStyle>
            <a:lvl1pPr marL="0" indent="0">
              <a:buNone/>
              <a:defRPr sz="2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40029586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Blue Background">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120B5383-12EC-4263-1497-9698C0CF58F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4" name="Rectangle 3">
            <a:extLst>
              <a:ext uri="{FF2B5EF4-FFF2-40B4-BE49-F238E27FC236}">
                <a16:creationId xmlns:a16="http://schemas.microsoft.com/office/drawing/2014/main" id="{895F1D04-4812-04B5-3299-BCB12F584B19}"/>
              </a:ext>
            </a:extLst>
          </p:cNvPr>
          <p:cNvSpPr/>
          <p:nvPr/>
        </p:nvSpPr>
        <p:spPr>
          <a:xfrm>
            <a:off x="4572000" y="0"/>
            <a:ext cx="4572000" cy="51435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en-US" kern="0">
              <a:sym typeface="Arial"/>
            </a:endParaRPr>
          </a:p>
        </p:txBody>
      </p:sp>
      <p:pic>
        <p:nvPicPr>
          <p:cNvPr id="5" name="Google Shape;13;p3" title="k20center-logo-variations_K20 Bug - White.png">
            <a:extLst>
              <a:ext uri="{FF2B5EF4-FFF2-40B4-BE49-F238E27FC236}">
                <a16:creationId xmlns:a16="http://schemas.microsoft.com/office/drawing/2014/main" id="{0201FEDF-1B17-4939-DD49-DF358C79259B}"/>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3" name="Content Placeholder 2"/>
          <p:cNvSpPr>
            <a:spLocks noGrp="1"/>
          </p:cNvSpPr>
          <p:nvPr>
            <p:ph sz="half" idx="1"/>
          </p:nvPr>
        </p:nvSpPr>
        <p:spPr>
          <a:xfrm>
            <a:off x="351496" y="521401"/>
            <a:ext cx="3867150" cy="410069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272110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 Red Background">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86F1E247-B682-7CCA-0967-E63908DD64C2}"/>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4" name="Rectangle 3">
            <a:extLst>
              <a:ext uri="{FF2B5EF4-FFF2-40B4-BE49-F238E27FC236}">
                <a16:creationId xmlns:a16="http://schemas.microsoft.com/office/drawing/2014/main" id="{D492F45D-B2D5-2BE4-2F75-6C684136B567}"/>
              </a:ext>
            </a:extLst>
          </p:cNvPr>
          <p:cNvSpPr/>
          <p:nvPr/>
        </p:nvSpPr>
        <p:spPr>
          <a:xfrm>
            <a:off x="4572000" y="0"/>
            <a:ext cx="4572000" cy="51435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en-US" kern="0">
              <a:sym typeface="Arial"/>
            </a:endParaRPr>
          </a:p>
        </p:txBody>
      </p:sp>
      <p:pic>
        <p:nvPicPr>
          <p:cNvPr id="5" name="Google Shape;13;p3" title="k20center-logo-variations_K20 Bug - White.png">
            <a:extLst>
              <a:ext uri="{FF2B5EF4-FFF2-40B4-BE49-F238E27FC236}">
                <a16:creationId xmlns:a16="http://schemas.microsoft.com/office/drawing/2014/main" id="{80D6DD3C-71EE-3C73-DDA5-5CEF6C3263A1}"/>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3" name="Content Placeholder 2"/>
          <p:cNvSpPr>
            <a:spLocks noGrp="1"/>
          </p:cNvSpPr>
          <p:nvPr>
            <p:ph sz="half" idx="1"/>
          </p:nvPr>
        </p:nvSpPr>
        <p:spPr>
          <a:xfrm>
            <a:off x="351496" y="521401"/>
            <a:ext cx="3867150" cy="410069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933065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AF74F841-FC3F-3B0B-3269-2B1C811007C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Tree>
    <p:extLst>
      <p:ext uri="{BB962C8B-B14F-4D97-AF65-F5344CB8AC3E}">
        <p14:creationId xmlns:p14="http://schemas.microsoft.com/office/powerpoint/2010/main" val="14215865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ver" type="title">
  <p:cSld name="Cover">
    <p:bg>
      <p:bgPr>
        <a:blipFill dpi="0" rotWithShape="0">
          <a:blip r:embed="rId2"/>
          <a:srcRect/>
          <a:stretch>
            <a:fillRect/>
          </a:stretch>
        </a:blipFill>
        <a:effectLst/>
      </p:bgPr>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4063379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Google Shape;13;p3" title="k20center-logo-variations_K20 Bug - White.png">
            <a:extLst>
              <a:ext uri="{FF2B5EF4-FFF2-40B4-BE49-F238E27FC236}">
                <a16:creationId xmlns:a16="http://schemas.microsoft.com/office/drawing/2014/main" id="{07A283A7-4BAE-5607-F552-FF9DE8E501F0}"/>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623888" y="559689"/>
            <a:ext cx="7886700"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9" name="Text Placeholder 8"/>
          <p:cNvSpPr>
            <a:spLocks noGrp="1"/>
          </p:cNvSpPr>
          <p:nvPr>
            <p:ph type="body" sz="quarter" idx="10"/>
          </p:nvPr>
        </p:nvSpPr>
        <p:spPr>
          <a:xfrm>
            <a:off x="623888" y="2807732"/>
            <a:ext cx="7885113" cy="1397000"/>
          </a:xfrm>
          <a:prstGeom prst="rect">
            <a:avLst/>
          </a:prstGeom>
        </p:spPr>
        <p:txBody>
          <a:bodyPr/>
          <a:lstStyle>
            <a:lvl1pPr marL="0" indent="0">
              <a:buClr>
                <a:schemeClr val="bg1"/>
              </a:buClr>
              <a:buNone/>
              <a:defRPr>
                <a:solidFill>
                  <a:schemeClr val="bg1"/>
                </a:solidFill>
              </a:defRPr>
            </a:lvl1pPr>
            <a:lvl2pPr marL="365760" indent="0">
              <a:buClr>
                <a:schemeClr val="bg1"/>
              </a:buClr>
              <a:buNone/>
              <a:defRPr>
                <a:solidFill>
                  <a:schemeClr val="bg1"/>
                </a:solidFill>
              </a:defRPr>
            </a:lvl2pPr>
            <a:lvl3pPr marL="822960" indent="0">
              <a:buClr>
                <a:schemeClr val="bg1"/>
              </a:buClr>
              <a:buNone/>
              <a:defRPr>
                <a:solidFill>
                  <a:schemeClr val="bg1"/>
                </a:solidFill>
              </a:defRPr>
            </a:lvl3pPr>
            <a:lvl4pPr marL="1371600" indent="0">
              <a:buClr>
                <a:schemeClr val="bg1"/>
              </a:buClr>
              <a:buNone/>
              <a:defRPr>
                <a:solidFill>
                  <a:schemeClr val="bg1"/>
                </a:solidFill>
              </a:defRPr>
            </a:lvl4pPr>
            <a:lvl5pPr marL="1828800" indent="0">
              <a:buClr>
                <a:schemeClr val="bg1"/>
              </a:buClr>
              <a:buNone/>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432459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With Cover Imag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Google Shape;13;p3" title="k20center-logo-variations_K20 Bug - White.png">
            <a:extLst>
              <a:ext uri="{FF2B5EF4-FFF2-40B4-BE49-F238E27FC236}">
                <a16:creationId xmlns:a16="http://schemas.microsoft.com/office/drawing/2014/main" id="{07A283A7-4BAE-5607-F552-FF9DE8E501F0}"/>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3569666" y="559689"/>
            <a:ext cx="4940921" cy="2139950"/>
          </a:xfrm>
        </p:spPr>
        <p:txBody>
          <a:bodyPr anchor="b">
            <a:normAutofit/>
          </a:bodyPr>
          <a:lstStyle>
            <a:lvl1pPr>
              <a:lnSpc>
                <a:spcPct val="100000"/>
              </a:lnSpc>
              <a:defRPr sz="5000">
                <a:solidFill>
                  <a:schemeClr val="bg1"/>
                </a:solidFill>
              </a:defRPr>
            </a:lvl1pPr>
          </a:lstStyle>
          <a:p>
            <a:r>
              <a:rPr lang="en-US"/>
              <a:t>Click to edit Master title style</a:t>
            </a:r>
            <a:endParaRPr lang="en-US" dirty="0"/>
          </a:p>
        </p:txBody>
      </p:sp>
      <p:sp>
        <p:nvSpPr>
          <p:cNvPr id="9" name="Text Placeholder 8"/>
          <p:cNvSpPr>
            <a:spLocks noGrp="1"/>
          </p:cNvSpPr>
          <p:nvPr>
            <p:ph type="body" sz="quarter" idx="10"/>
          </p:nvPr>
        </p:nvSpPr>
        <p:spPr>
          <a:xfrm>
            <a:off x="3569073" y="2807732"/>
            <a:ext cx="4939927" cy="1397000"/>
          </a:xfrm>
          <a:prstGeom prst="rect">
            <a:avLst/>
          </a:prstGeom>
        </p:spPr>
        <p:txBody>
          <a:bodyPr/>
          <a:lstStyle>
            <a:lvl1pPr marL="0" indent="0">
              <a:lnSpc>
                <a:spcPct val="100000"/>
              </a:lnSpc>
              <a:buClr>
                <a:schemeClr val="bg1"/>
              </a:buClr>
              <a:buNone/>
              <a:defRPr>
                <a:solidFill>
                  <a:schemeClr val="bg1"/>
                </a:solidFill>
              </a:defRPr>
            </a:lvl1pPr>
            <a:lvl2pPr marL="365760" indent="0">
              <a:buClr>
                <a:schemeClr val="bg1"/>
              </a:buClr>
              <a:buNone/>
              <a:defRPr>
                <a:solidFill>
                  <a:schemeClr val="bg1"/>
                </a:solidFill>
              </a:defRPr>
            </a:lvl2pPr>
            <a:lvl3pPr marL="822960" indent="0">
              <a:buClr>
                <a:schemeClr val="bg1"/>
              </a:buClr>
              <a:buNone/>
              <a:defRPr>
                <a:solidFill>
                  <a:schemeClr val="bg1"/>
                </a:solidFill>
              </a:defRPr>
            </a:lvl3pPr>
            <a:lvl4pPr marL="1371600" indent="0">
              <a:buClr>
                <a:schemeClr val="bg1"/>
              </a:buClr>
              <a:buNone/>
              <a:defRPr>
                <a:solidFill>
                  <a:schemeClr val="bg1"/>
                </a:solidFill>
              </a:defRPr>
            </a:lvl4pPr>
            <a:lvl5pPr marL="1828800" indent="0">
              <a:buClr>
                <a:schemeClr val="bg1"/>
              </a:buClr>
              <a:buNone/>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00446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ssential Question(s)">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Google Shape;13;p3" title="k20center-logo-variations_K20 Bug - White.png">
            <a:extLst>
              <a:ext uri="{FF2B5EF4-FFF2-40B4-BE49-F238E27FC236}">
                <a16:creationId xmlns:a16="http://schemas.microsoft.com/office/drawing/2014/main" id="{5D844917-401A-C607-900F-8340B4453A33}"/>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4" name="Title 1"/>
          <p:cNvSpPr>
            <a:spLocks noGrp="1"/>
          </p:cNvSpPr>
          <p:nvPr>
            <p:ph type="title"/>
          </p:nvPr>
        </p:nvSpPr>
        <p:spPr>
          <a:xfrm>
            <a:off x="623888" y="559689"/>
            <a:ext cx="7886700"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5" name="Text Placeholder 8"/>
          <p:cNvSpPr>
            <a:spLocks noGrp="1"/>
          </p:cNvSpPr>
          <p:nvPr>
            <p:ph type="body" sz="quarter" idx="10"/>
          </p:nvPr>
        </p:nvSpPr>
        <p:spPr>
          <a:xfrm>
            <a:off x="623888" y="2807732"/>
            <a:ext cx="7885113" cy="1397000"/>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61757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bjective(s)">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Google Shape;13;p3" title="k20center-logo-variations_K20 Bug - White.png">
            <a:extLst>
              <a:ext uri="{FF2B5EF4-FFF2-40B4-BE49-F238E27FC236}">
                <a16:creationId xmlns:a16="http://schemas.microsoft.com/office/drawing/2014/main" id="{2190A501-5ACD-F178-69EF-6D3C6116E867}"/>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4" name="Title 1"/>
          <p:cNvSpPr>
            <a:spLocks noGrp="1"/>
          </p:cNvSpPr>
          <p:nvPr>
            <p:ph type="title"/>
          </p:nvPr>
        </p:nvSpPr>
        <p:spPr>
          <a:xfrm>
            <a:off x="623888" y="559689"/>
            <a:ext cx="7886700"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5" name="Text Placeholder 8"/>
          <p:cNvSpPr>
            <a:spLocks noGrp="1"/>
          </p:cNvSpPr>
          <p:nvPr>
            <p:ph type="body" sz="quarter" idx="10"/>
          </p:nvPr>
        </p:nvSpPr>
        <p:spPr>
          <a:xfrm>
            <a:off x="623888" y="2807732"/>
            <a:ext cx="7885113" cy="1397000"/>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931420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1 Column">
    <p:spTree>
      <p:nvGrpSpPr>
        <p:cNvPr id="1" name=""/>
        <p:cNvGrpSpPr/>
        <p:nvPr/>
      </p:nvGrpSpPr>
      <p:grpSpPr>
        <a:xfrm>
          <a:off x="0" y="0"/>
          <a:ext cx="0" cy="0"/>
          <a:chOff x="0" y="0"/>
          <a:chExt cx="0" cy="0"/>
        </a:xfrm>
      </p:grpSpPr>
      <p:pic>
        <p:nvPicPr>
          <p:cNvPr id="3" name="Google Shape;29;p7" title="k20center-logo-variations_K20 - Bug Color.png">
            <a:extLst>
              <a:ext uri="{FF2B5EF4-FFF2-40B4-BE49-F238E27FC236}">
                <a16:creationId xmlns:a16="http://schemas.microsoft.com/office/drawing/2014/main" id="{7A36BC56-4BFB-F2FB-2704-1CEB5D4A557E}"/>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49" y="1370013"/>
            <a:ext cx="7886699" cy="3262312"/>
          </a:xfrm>
          <a:prstGeom prst="rect">
            <a:avLst/>
          </a:prstGeom>
        </p:spPr>
        <p:txBody>
          <a:bodyPr/>
          <a:lstStyle>
            <a:lvl1pPr marL="228600" indent="-228600">
              <a:buFont typeface="+mj-lt"/>
              <a:buAutoNum type="arabicPeriod"/>
              <a:defRPr/>
            </a:lvl1pPr>
            <a:lvl2pPr marL="685800" indent="-320040">
              <a:buFont typeface="+mj-lt"/>
              <a:buAutoNum type="alphaLcPeriod"/>
              <a:defRPr/>
            </a:lvl2pPr>
            <a:lvl3pPr marL="1143000" indent="-320040">
              <a:buFont typeface="+mj-lt"/>
              <a:buAutoNum type="romanLcPeriod"/>
              <a:defRPr/>
            </a:lvl3pPr>
            <a:lvl4pPr marL="1600200" indent="-228600">
              <a:lnSpc>
                <a:spcPct val="100000"/>
              </a:lnSpc>
              <a:buSzPct val="120000"/>
              <a:buFont typeface="Arial" panose="020B0604020202020204" pitchFamily="34" charset="0"/>
              <a:buChar char="•"/>
              <a:defRPr/>
            </a:lvl4pPr>
            <a:lvl5pPr marL="2057400" indent="-228600">
              <a:lnSpc>
                <a:spcPct val="100000"/>
              </a:lnSpc>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55648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Content - 1 Column">
    <p:spTree>
      <p:nvGrpSpPr>
        <p:cNvPr id="1" name=""/>
        <p:cNvGrpSpPr/>
        <p:nvPr/>
      </p:nvGrpSpPr>
      <p:grpSpPr>
        <a:xfrm>
          <a:off x="0" y="0"/>
          <a:ext cx="0" cy="0"/>
          <a:chOff x="0" y="0"/>
          <a:chExt cx="0" cy="0"/>
        </a:xfrm>
      </p:grpSpPr>
      <p:pic>
        <p:nvPicPr>
          <p:cNvPr id="4" name="Google Shape;29;p7" title="k20center-logo-variations_K20 - Bug Color.png">
            <a:extLst>
              <a:ext uri="{FF2B5EF4-FFF2-40B4-BE49-F238E27FC236}">
                <a16:creationId xmlns:a16="http://schemas.microsoft.com/office/drawing/2014/main" id="{D51A9934-4731-CF7D-01F8-8F8BC4047EED}"/>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1370013"/>
            <a:ext cx="788670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53130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Content - 2 column">
    <p:spTree>
      <p:nvGrpSpPr>
        <p:cNvPr id="1" name=""/>
        <p:cNvGrpSpPr/>
        <p:nvPr/>
      </p:nvGrpSpPr>
      <p:grpSpPr>
        <a:xfrm>
          <a:off x="0" y="0"/>
          <a:ext cx="0" cy="0"/>
          <a:chOff x="0" y="0"/>
          <a:chExt cx="0" cy="0"/>
        </a:xfrm>
      </p:grpSpPr>
      <p:pic>
        <p:nvPicPr>
          <p:cNvPr id="5" name="Google Shape;29;p7" title="k20center-logo-variations_K20 - Bug Color.png">
            <a:extLst>
              <a:ext uri="{FF2B5EF4-FFF2-40B4-BE49-F238E27FC236}">
                <a16:creationId xmlns:a16="http://schemas.microsoft.com/office/drawing/2014/main" id="{CC1A804E-1971-8E34-9464-0A90A0072EB2}"/>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370013"/>
            <a:ext cx="3867150" cy="3262312"/>
          </a:xfrm>
          <a:prstGeom prst="rect">
            <a:avLst/>
          </a:prstGeom>
        </p:spPr>
        <p:txBody>
          <a:bodyPr/>
          <a:lstStyle>
            <a:lvl1pPr marL="228600" indent="-320040">
              <a:buFont typeface="+mj-lt"/>
              <a:buAutoNum type="arabicPeriod"/>
              <a:defRPr/>
            </a:lvl1pPr>
            <a:lvl2pPr marL="685800" indent="-320040">
              <a:buFont typeface="+mj-lt"/>
              <a:buAutoNum type="alphaLcPeriod"/>
              <a:defRPr/>
            </a:lvl2pPr>
            <a:lvl3pPr marL="1143000" indent="-320040">
              <a:buFont typeface="+mj-lt"/>
              <a:buAutoNum type="romanLcPeriod"/>
              <a:defRPr/>
            </a:lvl3pPr>
            <a:lvl4pPr marL="1600200" indent="-320040">
              <a:lnSpc>
                <a:spcPct val="100000"/>
              </a:lnSpc>
              <a:buSzPct val="120000"/>
              <a:buFont typeface="Arial" panose="020B0604020202020204" pitchFamily="34" charset="0"/>
              <a:buChar char="•"/>
              <a:defRPr/>
            </a:lvl4pPr>
            <a:lvl5pPr marL="2057400" indent="-320040">
              <a:lnSpc>
                <a:spcPct val="100000"/>
              </a:lnSpc>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060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structional Strategy">
    <p:spTree>
      <p:nvGrpSpPr>
        <p:cNvPr id="1" name=""/>
        <p:cNvGrpSpPr/>
        <p:nvPr/>
      </p:nvGrpSpPr>
      <p:grpSpPr>
        <a:xfrm>
          <a:off x="0" y="0"/>
          <a:ext cx="0" cy="0"/>
          <a:chOff x="0" y="0"/>
          <a:chExt cx="0" cy="0"/>
        </a:xfrm>
      </p:grpSpPr>
      <p:pic>
        <p:nvPicPr>
          <p:cNvPr id="4" name="Google Shape;29;p7" title="k20center-logo-variations_K20 - Bug Color.png">
            <a:extLst>
              <a:ext uri="{FF2B5EF4-FFF2-40B4-BE49-F238E27FC236}">
                <a16:creationId xmlns:a16="http://schemas.microsoft.com/office/drawing/2014/main" id="{5D168AF4-32E4-74C0-4A18-039BCF6D6B8B}"/>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00850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92A09B7-DA10-1158-CAB4-8798C3E2F870}"/>
              </a:ext>
            </a:extLst>
          </p:cNvPr>
          <p:cNvSpPr>
            <a:spLocks noGrp="1" noChangeArrowheads="1"/>
          </p:cNvSpPr>
          <p:nvPr>
            <p:ph type="title"/>
          </p:nvPr>
        </p:nvSpPr>
        <p:spPr bwMode="auto">
          <a:xfrm>
            <a:off x="628650" y="274638"/>
            <a:ext cx="7886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C7CF834B-CD39-B870-A33D-BB16E7C46C64}"/>
              </a:ext>
            </a:extLst>
          </p:cNvPr>
          <p:cNvSpPr>
            <a:spLocks noGrp="1" noChangeArrowheads="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 </a:t>
            </a:r>
          </a:p>
          <a:p>
            <a:pPr lvl="1"/>
            <a:r>
              <a:rPr lang="en-US" altLang="en-US" dirty="0"/>
              <a:t>Second</a:t>
            </a:r>
          </a:p>
          <a:p>
            <a:pPr lvl="2"/>
            <a:r>
              <a:rPr lang="en-US" altLang="en-US" dirty="0"/>
              <a:t>Third level</a:t>
            </a:r>
          </a:p>
          <a:p>
            <a:pPr lvl="3"/>
            <a:r>
              <a:rPr lang="en-US" altLang="en-US" dirty="0"/>
              <a:t>Fourth level</a:t>
            </a:r>
          </a:p>
          <a:p>
            <a:pPr lvl="4"/>
            <a:r>
              <a:rPr lang="en-US" altLang="en-US" dirty="0"/>
              <a:t>Fifth level</a:t>
            </a: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15"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Lst>
  <p:txStyles>
    <p:titleStyle>
      <a:lvl1pPr algn="l" rtl="0" eaLnBrk="1" fontAlgn="base" hangingPunct="1">
        <a:lnSpc>
          <a:spcPct val="90000"/>
        </a:lnSpc>
        <a:spcBef>
          <a:spcPct val="0"/>
        </a:spcBef>
        <a:spcAft>
          <a:spcPct val="0"/>
        </a:spcAft>
        <a:defRPr sz="3600" kern="1200">
          <a:solidFill>
            <a:schemeClr val="tx1"/>
          </a:solidFill>
          <a:latin typeface="Calibri" panose="020F0502020204030204" pitchFamily="34" charset="0"/>
          <a:ea typeface="+mj-ea"/>
          <a:cs typeface="Calibri" panose="020F0502020204030204" pitchFamily="34" charset="0"/>
        </a:defRPr>
      </a:lvl1pPr>
      <a:lvl2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2pPr>
      <a:lvl3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3pPr>
      <a:lvl4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4pPr>
      <a:lvl5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5pPr>
      <a:lvl6pPr marL="4572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6pPr>
      <a:lvl7pPr marL="9144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7pPr>
      <a:lvl8pPr marL="13716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8pPr>
      <a:lvl9pPr marL="18288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9pPr>
    </p:titleStyle>
    <p:bodyStyle>
      <a:lvl1pPr marL="457200" indent="-393192" algn="l" rtl="0" eaLnBrk="1" fontAlgn="base" hangingPunct="1">
        <a:spcBef>
          <a:spcPts val="520"/>
        </a:spcBef>
        <a:spcAft>
          <a:spcPct val="0"/>
        </a:spcAft>
        <a:buClr>
          <a:srgbClr val="971D20"/>
        </a:buClr>
        <a:buSzPct val="100000"/>
        <a:buFont typeface="System Font Regular"/>
        <a:buChar char="●"/>
        <a:defRPr sz="2600" kern="1200">
          <a:solidFill>
            <a:schemeClr val="tx1"/>
          </a:solidFill>
          <a:latin typeface="Calibri" panose="020F0502020204030204" pitchFamily="34" charset="0"/>
          <a:ea typeface="+mn-ea"/>
          <a:cs typeface="Calibri" panose="020F0502020204030204" pitchFamily="34" charset="0"/>
        </a:defRPr>
      </a:lvl1pPr>
      <a:lvl2pPr marL="914400" indent="-356616" algn="l" rtl="0" eaLnBrk="1" fontAlgn="base" hangingPunct="1">
        <a:spcBef>
          <a:spcPts val="400"/>
        </a:spcBef>
        <a:spcAft>
          <a:spcPct val="0"/>
        </a:spcAft>
        <a:buClr>
          <a:schemeClr val="accent1"/>
        </a:buClr>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2pPr>
      <a:lvl3pPr marL="1371600" indent="-338328" algn="l" rtl="0" eaLnBrk="1" fontAlgn="base" hangingPunct="1">
        <a:spcBef>
          <a:spcPts val="340"/>
        </a:spcBef>
        <a:spcAft>
          <a:spcPct val="0"/>
        </a:spcAft>
        <a:buClr>
          <a:srgbClr val="E8BF3C"/>
        </a:buClr>
        <a:buFont typeface="Wingdings" pitchFamily="2" charset="2"/>
        <a:buChar char="§"/>
        <a:defRPr sz="2600" kern="1200">
          <a:solidFill>
            <a:schemeClr val="tx1"/>
          </a:solidFill>
          <a:latin typeface="Calibri" panose="020F0502020204030204" pitchFamily="34" charset="0"/>
          <a:ea typeface="+mn-ea"/>
          <a:cs typeface="Calibri" panose="020F0502020204030204" pitchFamily="34" charset="0"/>
        </a:defRPr>
      </a:lvl3pPr>
      <a:lvl4pPr marL="1828800" indent="-320040" algn="l" rtl="0" eaLnBrk="1" fontAlgn="base" hangingPunct="1">
        <a:lnSpc>
          <a:spcPct val="90000"/>
        </a:lnSpc>
        <a:spcBef>
          <a:spcPts val="300"/>
        </a:spcBef>
        <a:spcAft>
          <a:spcPct val="0"/>
        </a:spcAft>
        <a:buClr>
          <a:srgbClr val="971D20"/>
        </a:buClr>
        <a:buFont typeface="Arial" panose="020B0604020202020204" pitchFamily="34" charset="0"/>
        <a:buChar char="•"/>
        <a:defRPr sz="2600" kern="1200">
          <a:solidFill>
            <a:schemeClr val="tx1"/>
          </a:solidFill>
          <a:latin typeface="Calibri" panose="020F0502020204030204" pitchFamily="34" charset="0"/>
          <a:ea typeface="+mn-ea"/>
          <a:cs typeface="Calibri" panose="020F0502020204030204" pitchFamily="34" charset="0"/>
        </a:defRPr>
      </a:lvl4pPr>
      <a:lvl5pPr marL="2286000" indent="-310896" algn="l" rtl="0" eaLnBrk="1" fontAlgn="base" hangingPunct="1">
        <a:lnSpc>
          <a:spcPct val="90000"/>
        </a:lnSpc>
        <a:spcBef>
          <a:spcPts val="270"/>
        </a:spcBef>
        <a:spcAft>
          <a:spcPct val="0"/>
        </a:spcAft>
        <a:buClr>
          <a:schemeClr val="accent1"/>
        </a:buClr>
        <a:buSzPct val="80000"/>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DBC93EE6-7CCD-518F-84C9-A4397115C5F0}"/>
              </a:ext>
            </a:extLst>
          </p:cNvPr>
          <p:cNvSpPr>
            <a:spLocks noGrp="1" noChangeArrowheads="1"/>
          </p:cNvSpPr>
          <p:nvPr>
            <p:ph type="title"/>
          </p:nvPr>
        </p:nvSpPr>
        <p:spPr bwMode="auto">
          <a:xfrm>
            <a:off x="628650" y="274638"/>
            <a:ext cx="7886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4DDC3D1B-4E0E-1D9F-CB2D-3C12C36432EE}"/>
              </a:ext>
            </a:extLst>
          </p:cNvPr>
          <p:cNvSpPr>
            <a:spLocks noGrp="1" noChangeArrowheads="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pic>
        <p:nvPicPr>
          <p:cNvPr id="7" name="Google Shape;29;p7" title="k20center-logo-variations_K20 - Bug Color.png">
            <a:extLst>
              <a:ext uri="{FF2B5EF4-FFF2-40B4-BE49-F238E27FC236}">
                <a16:creationId xmlns:a16="http://schemas.microsoft.com/office/drawing/2014/main" id="{A6C23A54-FCC8-0F9D-1665-130E35DC754A}"/>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Tree>
  </p:cSld>
  <p:clrMap bg1="lt1" tx1="dk1" bg2="lt2" tx2="dk2" accent1="accent1" accent2="accent2" accent3="accent3" accent4="accent4" accent5="accent5" accent6="accent6" hlink="hlink" folHlink="folHlink"/>
  <p:txStyles>
    <p:titleStyle>
      <a:lvl1pPr algn="l" rtl="0" fontAlgn="base">
        <a:lnSpc>
          <a:spcPct val="90000"/>
        </a:lnSpc>
        <a:spcBef>
          <a:spcPct val="0"/>
        </a:spcBef>
        <a:spcAft>
          <a:spcPct val="0"/>
        </a:spcAft>
        <a:defRPr sz="3600" kern="1200">
          <a:solidFill>
            <a:schemeClr val="tx1"/>
          </a:solidFill>
          <a:latin typeface="Calibri" panose="020F0502020204030204" pitchFamily="34" charset="0"/>
          <a:ea typeface="+mj-ea"/>
          <a:cs typeface="Calibri" panose="020F0502020204030204" pitchFamily="34" charset="0"/>
        </a:defRPr>
      </a:lvl1pPr>
      <a:lvl2pPr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2pPr>
      <a:lvl3pPr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3pPr>
      <a:lvl4pPr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4pPr>
      <a:lvl5pPr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5pPr>
      <a:lvl6pPr marL="457200"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6pPr>
      <a:lvl7pPr marL="914400"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7pPr>
      <a:lvl8pPr marL="1371600"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8pPr>
      <a:lvl9pPr marL="1828800"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9pPr>
    </p:titleStyle>
    <p:bodyStyle>
      <a:lvl1pPr marL="228600" indent="-393192" algn="l" rtl="0" fontAlgn="base">
        <a:spcBef>
          <a:spcPts val="520"/>
        </a:spcBef>
        <a:spcAft>
          <a:spcPct val="0"/>
        </a:spcAft>
        <a:buClr>
          <a:srgbClr val="971D20"/>
        </a:buClr>
        <a:buFont typeface="Aptos Display" panose="020B0004020202020204" pitchFamily="34" charset="0"/>
        <a:buAutoNum type="arabicPeriod"/>
        <a:defRPr sz="2600" kern="1200">
          <a:solidFill>
            <a:schemeClr val="tx1"/>
          </a:solidFill>
          <a:latin typeface="Calibri" panose="020F0502020204030204" pitchFamily="34" charset="0"/>
          <a:ea typeface="+mn-ea"/>
          <a:cs typeface="Calibri" panose="020F0502020204030204" pitchFamily="34" charset="0"/>
        </a:defRPr>
      </a:lvl1pPr>
      <a:lvl2pPr marL="914400" indent="-356616" algn="l" rtl="0" fontAlgn="base">
        <a:spcBef>
          <a:spcPts val="400"/>
        </a:spcBef>
        <a:spcAft>
          <a:spcPct val="0"/>
        </a:spcAft>
        <a:buClr>
          <a:schemeClr val="accent1"/>
        </a:buClr>
        <a:buFont typeface="Aptos Display" panose="020B0004020202020204" pitchFamily="34" charset="0"/>
        <a:buAutoNum type="alphaLcPeriod"/>
        <a:defRPr sz="2600" kern="1200">
          <a:solidFill>
            <a:schemeClr val="tx1"/>
          </a:solidFill>
          <a:latin typeface="Calibri" panose="020F0502020204030204" pitchFamily="34" charset="0"/>
          <a:ea typeface="+mn-ea"/>
          <a:cs typeface="Calibri" panose="020F0502020204030204" pitchFamily="34" charset="0"/>
        </a:defRPr>
      </a:lvl2pPr>
      <a:lvl3pPr marL="1371600" indent="-338328" algn="l" rtl="0" fontAlgn="base">
        <a:spcBef>
          <a:spcPts val="340"/>
        </a:spcBef>
        <a:spcAft>
          <a:spcPct val="0"/>
        </a:spcAft>
        <a:buClr>
          <a:srgbClr val="E8BF3C"/>
        </a:buClr>
        <a:buFont typeface="Aptos Display" panose="020B0004020202020204" pitchFamily="34" charset="0"/>
        <a:buAutoNum type="romanLcPeriod"/>
        <a:defRPr sz="2600" kern="1200">
          <a:solidFill>
            <a:schemeClr val="tx1"/>
          </a:solidFill>
          <a:latin typeface="Calibri" panose="020F0502020204030204" pitchFamily="34" charset="0"/>
          <a:ea typeface="+mn-ea"/>
          <a:cs typeface="Calibri" panose="020F0502020204030204" pitchFamily="34" charset="0"/>
        </a:defRPr>
      </a:lvl3pPr>
      <a:lvl4pPr marL="1828800" indent="-319088" algn="l" rtl="0" fontAlgn="base">
        <a:spcBef>
          <a:spcPts val="300"/>
        </a:spcBef>
        <a:spcAft>
          <a:spcPct val="0"/>
        </a:spcAft>
        <a:buClr>
          <a:srgbClr val="971D20"/>
        </a:buClr>
        <a:buFont typeface="Arial" panose="020B0604020202020204" pitchFamily="34" charset="0"/>
        <a:buChar char="•"/>
        <a:defRPr sz="2600" kern="1200">
          <a:solidFill>
            <a:schemeClr val="tx1"/>
          </a:solidFill>
          <a:latin typeface="Calibri" panose="020F0502020204030204" pitchFamily="34" charset="0"/>
          <a:ea typeface="+mn-ea"/>
          <a:cs typeface="Calibri" panose="020F0502020204030204" pitchFamily="34" charset="0"/>
        </a:defRPr>
      </a:lvl4pPr>
      <a:lvl5pPr marL="2286000" indent="-310896" algn="l" rtl="0" fontAlgn="base">
        <a:spcBef>
          <a:spcPts val="270"/>
        </a:spcBef>
        <a:spcAft>
          <a:spcPct val="0"/>
        </a:spcAft>
        <a:buClr>
          <a:schemeClr val="accent1"/>
        </a:buClr>
        <a:buSzPct val="75000"/>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video" Target="https://www.youtube.com/embed/lcYsi81PADU?feature=oembed" TargetMode="External"/><Relationship Id="rId5" Type="http://schemas.openxmlformats.org/officeDocument/2006/relationships/hyperlink" Target="https://www.youtube.com/watch?v=lcYsi81PADU" TargetMode="Externa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FEDD7-6C16-8933-BB7A-47E30EFB4A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A810EB-1FF0-0ADE-98AF-57C92AE03FD4}"/>
              </a:ext>
            </a:extLst>
          </p:cNvPr>
          <p:cNvSpPr>
            <a:spLocks noGrp="1"/>
          </p:cNvSpPr>
          <p:nvPr>
            <p:ph type="title"/>
          </p:nvPr>
        </p:nvSpPr>
        <p:spPr/>
        <p:txBody>
          <a:bodyPr rtlCol="0">
            <a:normAutofit/>
          </a:bodyPr>
          <a:lstStyle/>
          <a:p>
            <a:pPr algn="ctr" fontAlgn="auto">
              <a:spcAft>
                <a:spcPts val="0"/>
              </a:spcAft>
              <a:defRPr/>
            </a:pPr>
            <a:r>
              <a:rPr lang="en-US" dirty="0"/>
              <a:t>Gallery Walk</a:t>
            </a:r>
          </a:p>
        </p:txBody>
      </p:sp>
      <p:pic>
        <p:nvPicPr>
          <p:cNvPr id="3" name="Google Shape;122;p26" descr="A list includes a specific topic: Sample written by hand&#10;US History&#10;Overarching EQ&#10;Topical EQ&#10;">
            <a:extLst>
              <a:ext uri="{FF2B5EF4-FFF2-40B4-BE49-F238E27FC236}">
                <a16:creationId xmlns:a16="http://schemas.microsoft.com/office/drawing/2014/main" id="{17B3184A-F730-972F-1E7E-442B2E3CF093}"/>
              </a:ext>
            </a:extLst>
          </p:cNvPr>
          <p:cNvPicPr preferRelativeResize="0"/>
          <p:nvPr/>
        </p:nvPicPr>
        <p:blipFill rotWithShape="1">
          <a:blip r:embed="rId3">
            <a:alphaModFix/>
          </a:blip>
          <a:srcRect/>
          <a:stretch/>
        </p:blipFill>
        <p:spPr>
          <a:xfrm rot="5400000">
            <a:off x="2997280" y="1301393"/>
            <a:ext cx="3231668" cy="3508302"/>
          </a:xfrm>
          <a:prstGeom prst="rect">
            <a:avLst/>
          </a:prstGeom>
          <a:noFill/>
          <a:ln>
            <a:noFill/>
          </a:ln>
        </p:spPr>
      </p:pic>
    </p:spTree>
    <p:extLst>
      <p:ext uri="{BB962C8B-B14F-4D97-AF65-F5344CB8AC3E}">
        <p14:creationId xmlns:p14="http://schemas.microsoft.com/office/powerpoint/2010/main" val="198644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3">
            <a:extLst>
              <a:ext uri="{FF2B5EF4-FFF2-40B4-BE49-F238E27FC236}">
                <a16:creationId xmlns:a16="http://schemas.microsoft.com/office/drawing/2014/main" id="{7A133F9F-8BD4-BFCE-947E-74745460EF13}"/>
              </a:ext>
            </a:extLst>
          </p:cNvPr>
          <p:cNvSpPr>
            <a:spLocks noGrp="1" noChangeArrowheads="1"/>
          </p:cNvSpPr>
          <p:nvPr>
            <p:ph type="title"/>
          </p:nvPr>
        </p:nvSpPr>
        <p:spPr>
          <a:xfrm>
            <a:off x="623888" y="702556"/>
            <a:ext cx="7886700" cy="2139950"/>
          </a:xfrm>
        </p:spPr>
        <p:txBody>
          <a:bodyPr>
            <a:normAutofit/>
          </a:bodyPr>
          <a:lstStyle/>
          <a:p>
            <a:r>
              <a:rPr lang="en-US" altLang="en-US" sz="3600" b="1" dirty="0"/>
              <a:t>Learning Objectives: How did we do?</a:t>
            </a:r>
            <a:br>
              <a:rPr lang="en-US" altLang="en-US" sz="3600" dirty="0"/>
            </a:br>
            <a:r>
              <a:rPr lang="en-US" altLang="en-US" sz="2800" i="1" dirty="0"/>
              <a:t>On a 3x5 note card, briefly tell us how useful this information will be to you in developing and delivering instruction.</a:t>
            </a:r>
          </a:p>
        </p:txBody>
      </p:sp>
      <p:sp>
        <p:nvSpPr>
          <p:cNvPr id="5" name="Text Placeholder 4">
            <a:extLst>
              <a:ext uri="{FF2B5EF4-FFF2-40B4-BE49-F238E27FC236}">
                <a16:creationId xmlns:a16="http://schemas.microsoft.com/office/drawing/2014/main" id="{4928C0DD-EBA7-945F-414B-0577DA3BB329}"/>
              </a:ext>
            </a:extLst>
          </p:cNvPr>
          <p:cNvSpPr>
            <a:spLocks noGrp="1"/>
          </p:cNvSpPr>
          <p:nvPr>
            <p:ph type="body" sz="quarter" idx="10"/>
          </p:nvPr>
        </p:nvSpPr>
        <p:spPr>
          <a:xfrm>
            <a:off x="623888" y="2950456"/>
            <a:ext cx="7885112" cy="1397000"/>
          </a:xfrm>
        </p:spPr>
        <p:txBody>
          <a:bodyPr rtlCol="0">
            <a:normAutofit fontScale="92500" lnSpcReduction="20000"/>
          </a:bodyPr>
          <a:lstStyle/>
          <a:p>
            <a:pPr fontAlgn="auto">
              <a:spcAft>
                <a:spcPts val="0"/>
              </a:spcAft>
              <a:buFont typeface="Arial" panose="020B0604020202020204" pitchFamily="34" charset="0"/>
              <a:buChar char="•"/>
              <a:defRPr/>
            </a:pPr>
            <a:r>
              <a:rPr lang="en-US" dirty="0"/>
              <a:t>Identify the characteristics of Essential Questions.</a:t>
            </a:r>
          </a:p>
          <a:p>
            <a:pPr fontAlgn="auto">
              <a:spcAft>
                <a:spcPts val="0"/>
              </a:spcAft>
              <a:buFont typeface="Arial" panose="020B0604020202020204" pitchFamily="34" charset="0"/>
              <a:buChar char="•"/>
              <a:defRPr/>
            </a:pPr>
            <a:r>
              <a:rPr lang="en-US" dirty="0"/>
              <a:t>Recognize the role of Essential Questions in lesson planning.</a:t>
            </a:r>
          </a:p>
          <a:p>
            <a:pPr fontAlgn="auto">
              <a:spcAft>
                <a:spcPts val="0"/>
              </a:spcAft>
              <a:buFont typeface="Arial" panose="020B0604020202020204" pitchFamily="34" charset="0"/>
              <a:buChar char="•"/>
              <a:defRPr/>
            </a:pPr>
            <a:r>
              <a:rPr lang="en-US" dirty="0"/>
              <a:t>Develop Essential Questions for a lesson.</a:t>
            </a:r>
          </a:p>
        </p:txBody>
      </p:sp>
    </p:spTree>
    <p:extLst>
      <p:ext uri="{BB962C8B-B14F-4D97-AF65-F5344CB8AC3E}">
        <p14:creationId xmlns:p14="http://schemas.microsoft.com/office/powerpoint/2010/main" val="3929865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E6D2C-FFBF-7BE9-CE5F-F6CF2FCB5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C898C2-7509-E2ED-7101-631C0352BA0B}"/>
              </a:ext>
            </a:extLst>
          </p:cNvPr>
          <p:cNvSpPr>
            <a:spLocks noGrp="1"/>
          </p:cNvSpPr>
          <p:nvPr>
            <p:ph type="title"/>
          </p:nvPr>
        </p:nvSpPr>
        <p:spPr/>
        <p:txBody>
          <a:bodyPr rtlCol="0">
            <a:normAutofit/>
          </a:bodyPr>
          <a:lstStyle/>
          <a:p>
            <a:pPr fontAlgn="auto">
              <a:spcAft>
                <a:spcPts val="0"/>
              </a:spcAft>
              <a:defRPr/>
            </a:pPr>
            <a:r>
              <a:rPr lang="en-US" dirty="0"/>
              <a:t>Research Resources</a:t>
            </a:r>
          </a:p>
        </p:txBody>
      </p:sp>
      <p:sp>
        <p:nvSpPr>
          <p:cNvPr id="25602" name="Content Placeholder 2">
            <a:extLst>
              <a:ext uri="{FF2B5EF4-FFF2-40B4-BE49-F238E27FC236}">
                <a16:creationId xmlns:a16="http://schemas.microsoft.com/office/drawing/2014/main" id="{2C8ADAF9-AF07-9B9F-4193-72B66F517D54}"/>
              </a:ext>
            </a:extLst>
          </p:cNvPr>
          <p:cNvSpPr>
            <a:spLocks noGrp="1" noChangeArrowheads="1"/>
          </p:cNvSpPr>
          <p:nvPr>
            <p:ph idx="4294967295"/>
          </p:nvPr>
        </p:nvSpPr>
        <p:spPr/>
        <p:txBody>
          <a:bodyPr/>
          <a:lstStyle/>
          <a:p>
            <a:pPr>
              <a:buFont typeface="Arial" panose="020B0604020202020204" pitchFamily="34" charset="0"/>
              <a:buChar char="•"/>
            </a:pPr>
            <a:r>
              <a:rPr lang="en-US" altLang="en-US" dirty="0"/>
              <a:t>Keely, P. (2008). </a:t>
            </a:r>
            <a:r>
              <a:rPr lang="en-US" altLang="en-US" i="1" dirty="0"/>
              <a:t>Science Formative Assessment:  75 Practical Strategies for Linking Assessment, Instruction, and Learning.</a:t>
            </a:r>
            <a:r>
              <a:rPr lang="en-US" altLang="en-US" dirty="0"/>
              <a:t> Thousand Oaks: Corwin Press.</a:t>
            </a:r>
          </a:p>
          <a:p>
            <a:pPr>
              <a:buFont typeface="Arial" panose="020B0604020202020204" pitchFamily="34" charset="0"/>
              <a:buChar char="•"/>
            </a:pPr>
            <a:r>
              <a:rPr lang="en-US" altLang="en-US" dirty="0"/>
              <a:t>McTighe, J., &amp; Wiggins, G. (2013) </a:t>
            </a:r>
            <a:r>
              <a:rPr lang="en-US" altLang="en-US" i="1" dirty="0"/>
              <a:t>Essential questions: Opening doors to student understanding</a:t>
            </a:r>
            <a:r>
              <a:rPr lang="en-US" altLang="en-US" dirty="0"/>
              <a:t>, Alexandria, VA: ASCD.</a:t>
            </a:r>
          </a:p>
        </p:txBody>
      </p:sp>
    </p:spTree>
    <p:extLst>
      <p:ext uri="{BB962C8B-B14F-4D97-AF65-F5344CB8AC3E}">
        <p14:creationId xmlns:p14="http://schemas.microsoft.com/office/powerpoint/2010/main" val="1618009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3">
            <a:extLst>
              <a:ext uri="{FF2B5EF4-FFF2-40B4-BE49-F238E27FC236}">
                <a16:creationId xmlns:a16="http://schemas.microsoft.com/office/drawing/2014/main" id="{D39454A6-31F6-9DC3-BE75-39D080090E23}"/>
              </a:ext>
            </a:extLst>
          </p:cNvPr>
          <p:cNvSpPr>
            <a:spLocks noGrp="1" noChangeArrowheads="1"/>
          </p:cNvSpPr>
          <p:nvPr>
            <p:ph type="title"/>
          </p:nvPr>
        </p:nvSpPr>
        <p:spPr>
          <a:xfrm>
            <a:off x="623888" y="560388"/>
            <a:ext cx="7886700" cy="2139950"/>
          </a:xfrm>
        </p:spPr>
        <p:txBody>
          <a:bodyPr/>
          <a:lstStyle/>
          <a:p>
            <a:r>
              <a:rPr lang="en-US" altLang="en-US" dirty="0"/>
              <a:t>Essential Questions-Extend</a:t>
            </a:r>
          </a:p>
        </p:txBody>
      </p:sp>
      <p:sp>
        <p:nvSpPr>
          <p:cNvPr id="22530" name="Text Placeholder 4">
            <a:extLst>
              <a:ext uri="{FF2B5EF4-FFF2-40B4-BE49-F238E27FC236}">
                <a16:creationId xmlns:a16="http://schemas.microsoft.com/office/drawing/2014/main" id="{019E2450-727C-5F8C-E55D-223CCB11F23B}"/>
              </a:ext>
            </a:extLst>
          </p:cNvPr>
          <p:cNvSpPr>
            <a:spLocks noGrp="1" noChangeArrowheads="1"/>
          </p:cNvSpPr>
          <p:nvPr>
            <p:ph type="body" sz="quarter" idx="10"/>
          </p:nvPr>
        </p:nvSpPr>
        <p:spPr>
          <a:xfrm>
            <a:off x="623888" y="2808288"/>
            <a:ext cx="7885112" cy="1397000"/>
          </a:xfrm>
        </p:spPr>
        <p:txBody>
          <a:bodyPr/>
          <a:lstStyle/>
          <a:p>
            <a:r>
              <a:rPr lang="en-US" altLang="en-US" dirty="0"/>
              <a:t>Overarching and Topical Essential Questions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11CD8-D9BB-BC4B-FD94-B6149C8A5AC7}"/>
              </a:ext>
            </a:extLst>
          </p:cNvPr>
          <p:cNvSpPr>
            <a:spLocks noGrp="1"/>
          </p:cNvSpPr>
          <p:nvPr>
            <p:ph type="title"/>
          </p:nvPr>
        </p:nvSpPr>
        <p:spPr/>
        <p:txBody>
          <a:bodyPr rtlCol="0">
            <a:normAutofit/>
          </a:bodyPr>
          <a:lstStyle/>
          <a:p>
            <a:pPr fontAlgn="auto">
              <a:spcAft>
                <a:spcPts val="0"/>
              </a:spcAft>
              <a:defRPr/>
            </a:pPr>
            <a:r>
              <a:rPr lang="en-US" dirty="0"/>
              <a:t>Essential Questions Card Sort Activity #2</a:t>
            </a:r>
          </a:p>
        </p:txBody>
      </p:sp>
      <p:sp>
        <p:nvSpPr>
          <p:cNvPr id="25602" name="Content Placeholder 2">
            <a:extLst>
              <a:ext uri="{FF2B5EF4-FFF2-40B4-BE49-F238E27FC236}">
                <a16:creationId xmlns:a16="http://schemas.microsoft.com/office/drawing/2014/main" id="{67D3FB85-4C05-9AF8-0E54-BE7EB078D8F0}"/>
              </a:ext>
            </a:extLst>
          </p:cNvPr>
          <p:cNvSpPr>
            <a:spLocks noGrp="1" noChangeArrowheads="1"/>
          </p:cNvSpPr>
          <p:nvPr>
            <p:ph idx="4294967295"/>
          </p:nvPr>
        </p:nvSpPr>
        <p:spPr/>
        <p:txBody>
          <a:bodyPr/>
          <a:lstStyle/>
          <a:p>
            <a:pPr marL="64008" indent="0">
              <a:buNone/>
            </a:pPr>
            <a:r>
              <a:rPr lang="en-US" altLang="en-US" dirty="0"/>
              <a:t>With a partner, sort the cards used earlier into two essential question categories:</a:t>
            </a:r>
          </a:p>
          <a:p>
            <a:pPr>
              <a:buFont typeface="Arial" panose="020B0604020202020204" pitchFamily="34" charset="0"/>
              <a:buChar char="•"/>
            </a:pPr>
            <a:r>
              <a:rPr lang="en-US" altLang="en-US" b="1" dirty="0"/>
              <a:t>Overarching </a:t>
            </a:r>
            <a:r>
              <a:rPr lang="en-US" altLang="en-US" dirty="0"/>
              <a:t>Essential Questions</a:t>
            </a:r>
          </a:p>
          <a:p>
            <a:pPr>
              <a:buFont typeface="Arial" panose="020B0604020202020204" pitchFamily="34" charset="0"/>
              <a:buChar char="•"/>
            </a:pPr>
            <a:r>
              <a:rPr lang="en-US" altLang="en-US" b="1" dirty="0"/>
              <a:t>Topical </a:t>
            </a:r>
            <a:r>
              <a:rPr lang="en-US" altLang="en-US" dirty="0"/>
              <a:t>Essential Questions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2A17D-02C0-4701-6879-7191376010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92E582-AF79-BFEB-EEB3-26DF0D10EE39}"/>
              </a:ext>
            </a:extLst>
          </p:cNvPr>
          <p:cNvSpPr>
            <a:spLocks noGrp="1"/>
          </p:cNvSpPr>
          <p:nvPr>
            <p:ph type="title"/>
          </p:nvPr>
        </p:nvSpPr>
        <p:spPr/>
        <p:txBody>
          <a:bodyPr rtlCol="0">
            <a:normAutofit/>
          </a:bodyPr>
          <a:lstStyle/>
          <a:p>
            <a:pPr fontAlgn="auto">
              <a:spcAft>
                <a:spcPts val="0"/>
              </a:spcAft>
              <a:defRPr/>
            </a:pPr>
            <a:r>
              <a:rPr lang="en-US" dirty="0"/>
              <a:t>Overarching Questions—Characteristics</a:t>
            </a:r>
          </a:p>
        </p:txBody>
      </p:sp>
      <p:sp>
        <p:nvSpPr>
          <p:cNvPr id="25602" name="Content Placeholder 2">
            <a:extLst>
              <a:ext uri="{FF2B5EF4-FFF2-40B4-BE49-F238E27FC236}">
                <a16:creationId xmlns:a16="http://schemas.microsoft.com/office/drawing/2014/main" id="{51A91C60-0A87-A594-045D-DC5E5C44ACA8}"/>
              </a:ext>
            </a:extLst>
          </p:cNvPr>
          <p:cNvSpPr>
            <a:spLocks noGrp="1" noChangeArrowheads="1"/>
          </p:cNvSpPr>
          <p:nvPr>
            <p:ph idx="4294967295"/>
          </p:nvPr>
        </p:nvSpPr>
        <p:spPr/>
        <p:txBody>
          <a:bodyPr/>
          <a:lstStyle/>
          <a:p>
            <a:pPr>
              <a:buFont typeface="Arial" panose="020B0604020202020204" pitchFamily="34" charset="0"/>
              <a:buChar char="•"/>
            </a:pPr>
            <a:r>
              <a:rPr lang="en-US" altLang="en-US" dirty="0"/>
              <a:t>Universal</a:t>
            </a:r>
          </a:p>
          <a:p>
            <a:pPr>
              <a:buFont typeface="Arial" panose="020B0604020202020204" pitchFamily="34" charset="0"/>
              <a:buChar char="•"/>
            </a:pPr>
            <a:r>
              <a:rPr lang="en-US" altLang="en-US" dirty="0"/>
              <a:t>Lifelong</a:t>
            </a:r>
          </a:p>
          <a:p>
            <a:pPr>
              <a:buFont typeface="Arial" panose="020B0604020202020204" pitchFamily="34" charset="0"/>
              <a:buChar char="•"/>
            </a:pPr>
            <a:r>
              <a:rPr lang="en-US" altLang="en-US" dirty="0"/>
              <a:t>Big picture</a:t>
            </a:r>
          </a:p>
          <a:p>
            <a:pPr>
              <a:buFont typeface="Arial" panose="020B0604020202020204" pitchFamily="34" charset="0"/>
              <a:buChar char="•"/>
            </a:pPr>
            <a:r>
              <a:rPr lang="en-US" altLang="en-US" dirty="0"/>
              <a:t>Multiple units and cross disciplines</a:t>
            </a:r>
          </a:p>
          <a:p>
            <a:pPr>
              <a:buFont typeface="Arial" panose="020B0604020202020204" pitchFamily="34" charset="0"/>
              <a:buChar char="•"/>
            </a:pPr>
            <a:r>
              <a:rPr lang="en-US" altLang="en-US" dirty="0"/>
              <a:t>Show learning and life connections</a:t>
            </a:r>
          </a:p>
        </p:txBody>
      </p:sp>
    </p:spTree>
    <p:extLst>
      <p:ext uri="{BB962C8B-B14F-4D97-AF65-F5344CB8AC3E}">
        <p14:creationId xmlns:p14="http://schemas.microsoft.com/office/powerpoint/2010/main" val="4112034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C1B9E-B864-60E9-B2D4-515DBDB879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2B03B1-2A3D-5AAA-CDC7-FED305A37CB4}"/>
              </a:ext>
            </a:extLst>
          </p:cNvPr>
          <p:cNvSpPr>
            <a:spLocks noGrp="1"/>
          </p:cNvSpPr>
          <p:nvPr>
            <p:ph type="title"/>
          </p:nvPr>
        </p:nvSpPr>
        <p:spPr/>
        <p:txBody>
          <a:bodyPr rtlCol="0">
            <a:normAutofit/>
          </a:bodyPr>
          <a:lstStyle/>
          <a:p>
            <a:pPr fontAlgn="auto">
              <a:spcAft>
                <a:spcPts val="0"/>
              </a:spcAft>
              <a:defRPr/>
            </a:pPr>
            <a:r>
              <a:rPr lang="en-US" dirty="0"/>
              <a:t>Topical Questions—Characteristics</a:t>
            </a:r>
          </a:p>
        </p:txBody>
      </p:sp>
      <p:sp>
        <p:nvSpPr>
          <p:cNvPr id="25602" name="Content Placeholder 2">
            <a:extLst>
              <a:ext uri="{FF2B5EF4-FFF2-40B4-BE49-F238E27FC236}">
                <a16:creationId xmlns:a16="http://schemas.microsoft.com/office/drawing/2014/main" id="{971051B8-4AA8-68E3-8DBB-07373DC00081}"/>
              </a:ext>
            </a:extLst>
          </p:cNvPr>
          <p:cNvSpPr>
            <a:spLocks noGrp="1" noChangeArrowheads="1"/>
          </p:cNvSpPr>
          <p:nvPr>
            <p:ph idx="4294967295"/>
          </p:nvPr>
        </p:nvSpPr>
        <p:spPr/>
        <p:txBody>
          <a:bodyPr/>
          <a:lstStyle/>
          <a:p>
            <a:pPr>
              <a:buFont typeface="Arial" panose="020B0604020202020204" pitchFamily="34" charset="0"/>
              <a:buChar char="•"/>
            </a:pPr>
            <a:r>
              <a:rPr lang="en-US" altLang="en-US" dirty="0"/>
              <a:t>Focus on lesson objectives</a:t>
            </a:r>
          </a:p>
          <a:p>
            <a:pPr>
              <a:buFont typeface="Arial" panose="020B0604020202020204" pitchFamily="34" charset="0"/>
              <a:buChar char="•"/>
            </a:pPr>
            <a:r>
              <a:rPr lang="en-US" altLang="en-US" dirty="0"/>
              <a:t>Promote higher-order thinking</a:t>
            </a:r>
          </a:p>
          <a:p>
            <a:pPr>
              <a:buFont typeface="Arial" panose="020B0604020202020204" pitchFamily="34" charset="0"/>
              <a:buChar char="•"/>
            </a:pPr>
            <a:r>
              <a:rPr lang="en-US" altLang="en-US" dirty="0"/>
              <a:t>Stimulate discussion </a:t>
            </a:r>
          </a:p>
          <a:p>
            <a:pPr>
              <a:buFont typeface="Arial" panose="020B0604020202020204" pitchFamily="34" charset="0"/>
              <a:buChar char="•"/>
            </a:pPr>
            <a:r>
              <a:rPr lang="en-US" altLang="en-US" dirty="0"/>
              <a:t>Require evidence and reasoning </a:t>
            </a:r>
          </a:p>
        </p:txBody>
      </p:sp>
    </p:spTree>
    <p:extLst>
      <p:ext uri="{BB962C8B-B14F-4D97-AF65-F5344CB8AC3E}">
        <p14:creationId xmlns:p14="http://schemas.microsoft.com/office/powerpoint/2010/main" val="2626478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DA787-CEDA-FB7C-FA08-5EBC808C3E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8B91D1-95B8-C8E0-0071-07A71B25E2EE}"/>
              </a:ext>
            </a:extLst>
          </p:cNvPr>
          <p:cNvSpPr>
            <a:spLocks noGrp="1"/>
          </p:cNvSpPr>
          <p:nvPr>
            <p:ph type="title"/>
          </p:nvPr>
        </p:nvSpPr>
        <p:spPr/>
        <p:txBody>
          <a:bodyPr rtlCol="0">
            <a:normAutofit/>
          </a:bodyPr>
          <a:lstStyle/>
          <a:p>
            <a:pPr fontAlgn="auto">
              <a:spcAft>
                <a:spcPts val="0"/>
              </a:spcAft>
              <a:defRPr/>
            </a:pPr>
            <a:r>
              <a:rPr lang="en-US" dirty="0"/>
              <a:t>Why EQs</a:t>
            </a:r>
          </a:p>
        </p:txBody>
      </p:sp>
      <p:sp>
        <p:nvSpPr>
          <p:cNvPr id="25602" name="Content Placeholder 2">
            <a:extLst>
              <a:ext uri="{FF2B5EF4-FFF2-40B4-BE49-F238E27FC236}">
                <a16:creationId xmlns:a16="http://schemas.microsoft.com/office/drawing/2014/main" id="{C09C4FB9-A808-4FBB-03E2-4C489C149C10}"/>
              </a:ext>
            </a:extLst>
          </p:cNvPr>
          <p:cNvSpPr>
            <a:spLocks noGrp="1" noChangeArrowheads="1"/>
          </p:cNvSpPr>
          <p:nvPr>
            <p:ph idx="4294967295"/>
          </p:nvPr>
        </p:nvSpPr>
        <p:spPr>
          <a:xfrm>
            <a:off x="628650" y="1370013"/>
            <a:ext cx="4800840" cy="3262312"/>
          </a:xfrm>
        </p:spPr>
        <p:txBody>
          <a:bodyPr/>
          <a:lstStyle/>
          <a:p>
            <a:pPr marL="64008" indent="0">
              <a:buNone/>
            </a:pPr>
            <a:r>
              <a:rPr lang="en-US" altLang="en-US" sz="2000" dirty="0"/>
              <a:t>Overarching &amp; Topical EQs Promote Inquiry</a:t>
            </a:r>
          </a:p>
          <a:p>
            <a:pPr>
              <a:buFont typeface="Arial" panose="020B0604020202020204" pitchFamily="34" charset="0"/>
              <a:buChar char="•"/>
            </a:pPr>
            <a:r>
              <a:rPr lang="en-US" altLang="en-US" sz="2000" b="1" dirty="0"/>
              <a:t>As you watch the video, complete the table:</a:t>
            </a:r>
          </a:p>
          <a:p>
            <a:pPr lvl="1">
              <a:buClr>
                <a:srgbClr val="FFC000"/>
              </a:buClr>
              <a:buFont typeface="Wingdings" panose="05000000000000000000" pitchFamily="2" charset="2"/>
              <a:buChar char="§"/>
            </a:pPr>
            <a:r>
              <a:rPr lang="en-US" altLang="en-US" sz="2000" dirty="0"/>
              <a:t>Identify the </a:t>
            </a:r>
            <a:r>
              <a:rPr lang="en-US" altLang="en-US" sz="2000" b="1" dirty="0"/>
              <a:t>Topical Essential Questions</a:t>
            </a:r>
            <a:r>
              <a:rPr lang="en-US" altLang="en-US" sz="2000" dirty="0"/>
              <a:t> that support the lesson objectives.</a:t>
            </a:r>
          </a:p>
          <a:p>
            <a:pPr lvl="1">
              <a:buClr>
                <a:srgbClr val="FFC000"/>
              </a:buClr>
              <a:buFont typeface="Wingdings" panose="05000000000000000000" pitchFamily="2" charset="2"/>
              <a:buChar char="§"/>
            </a:pPr>
            <a:r>
              <a:rPr lang="en-US" altLang="en-US" sz="2000" dirty="0"/>
              <a:t>Look for ways the teacher in the video encourages inquiry and develops students’ critical thinking.</a:t>
            </a:r>
          </a:p>
        </p:txBody>
      </p:sp>
      <p:pic>
        <p:nvPicPr>
          <p:cNvPr id="3" name="Online Media 2" descr="Essential Questions Overview   Wiggins and McTighe.&#10;Video">
            <a:hlinkClick r:id="" action="ppaction://media"/>
            <a:extLst>
              <a:ext uri="{FF2B5EF4-FFF2-40B4-BE49-F238E27FC236}">
                <a16:creationId xmlns:a16="http://schemas.microsoft.com/office/drawing/2014/main" id="{B5C0863C-2013-BA89-9B0B-5F8D1FA38D3F}"/>
              </a:ext>
            </a:extLst>
          </p:cNvPr>
          <p:cNvPicPr>
            <a:picLocks noRot="1" noChangeAspect="1"/>
          </p:cNvPicPr>
          <p:nvPr>
            <a:videoFile r:link="rId1"/>
          </p:nvPr>
        </p:nvPicPr>
        <p:blipFill>
          <a:blip r:embed="rId4"/>
          <a:stretch>
            <a:fillRect/>
          </a:stretch>
        </p:blipFill>
        <p:spPr>
          <a:xfrm>
            <a:off x="5429491" y="1401129"/>
            <a:ext cx="3121654" cy="2341241"/>
          </a:xfrm>
          <a:prstGeom prst="rect">
            <a:avLst/>
          </a:prstGeom>
        </p:spPr>
      </p:pic>
      <p:sp>
        <p:nvSpPr>
          <p:cNvPr id="4" name="Content Placeholder 2">
            <a:extLst>
              <a:ext uri="{FF2B5EF4-FFF2-40B4-BE49-F238E27FC236}">
                <a16:creationId xmlns:a16="http://schemas.microsoft.com/office/drawing/2014/main" id="{6FDE2EA9-90D0-0A68-FB8F-7C0127AC2C07}"/>
              </a:ext>
            </a:extLst>
          </p:cNvPr>
          <p:cNvSpPr txBox="1">
            <a:spLocks noChangeArrowheads="1"/>
          </p:cNvSpPr>
          <p:nvPr/>
        </p:nvSpPr>
        <p:spPr bwMode="auto">
          <a:xfrm>
            <a:off x="5457788" y="3714839"/>
            <a:ext cx="3065059" cy="64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393192" algn="l" rtl="0" eaLnBrk="1" fontAlgn="base" hangingPunct="1">
              <a:spcBef>
                <a:spcPts val="520"/>
              </a:spcBef>
              <a:spcAft>
                <a:spcPct val="0"/>
              </a:spcAft>
              <a:buClr>
                <a:srgbClr val="971D20"/>
              </a:buClr>
              <a:buSzPct val="100000"/>
              <a:buFont typeface="System Font Regular"/>
              <a:buChar char="●"/>
              <a:defRPr sz="2600" kern="1200">
                <a:solidFill>
                  <a:schemeClr val="tx1"/>
                </a:solidFill>
                <a:latin typeface="Calibri" panose="020F0502020204030204" pitchFamily="34" charset="0"/>
                <a:ea typeface="+mn-ea"/>
                <a:cs typeface="Calibri" panose="020F0502020204030204" pitchFamily="34" charset="0"/>
              </a:defRPr>
            </a:lvl1pPr>
            <a:lvl2pPr marL="914400" indent="-356616" algn="l" rtl="0" eaLnBrk="1" fontAlgn="base" hangingPunct="1">
              <a:spcBef>
                <a:spcPts val="400"/>
              </a:spcBef>
              <a:spcAft>
                <a:spcPct val="0"/>
              </a:spcAft>
              <a:buClr>
                <a:schemeClr val="accent1"/>
              </a:buClr>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2pPr>
            <a:lvl3pPr marL="1371600" indent="-338328" algn="l" rtl="0" eaLnBrk="1" fontAlgn="base" hangingPunct="1">
              <a:spcBef>
                <a:spcPts val="340"/>
              </a:spcBef>
              <a:spcAft>
                <a:spcPct val="0"/>
              </a:spcAft>
              <a:buClr>
                <a:srgbClr val="E8BF3C"/>
              </a:buClr>
              <a:buFont typeface="Wingdings" pitchFamily="2" charset="2"/>
              <a:buChar char="§"/>
              <a:defRPr sz="2600" kern="1200">
                <a:solidFill>
                  <a:schemeClr val="tx1"/>
                </a:solidFill>
                <a:latin typeface="Calibri" panose="020F0502020204030204" pitchFamily="34" charset="0"/>
                <a:ea typeface="+mn-ea"/>
                <a:cs typeface="Calibri" panose="020F0502020204030204" pitchFamily="34" charset="0"/>
              </a:defRPr>
            </a:lvl3pPr>
            <a:lvl4pPr marL="1828800" indent="-320040" algn="l" rtl="0" eaLnBrk="1" fontAlgn="base" hangingPunct="1">
              <a:lnSpc>
                <a:spcPct val="90000"/>
              </a:lnSpc>
              <a:spcBef>
                <a:spcPts val="300"/>
              </a:spcBef>
              <a:spcAft>
                <a:spcPct val="0"/>
              </a:spcAft>
              <a:buClr>
                <a:srgbClr val="971D20"/>
              </a:buClr>
              <a:buFont typeface="Arial" panose="020B0604020202020204" pitchFamily="34" charset="0"/>
              <a:buChar char="•"/>
              <a:defRPr sz="2600" kern="1200">
                <a:solidFill>
                  <a:schemeClr val="tx1"/>
                </a:solidFill>
                <a:latin typeface="Calibri" panose="020F0502020204030204" pitchFamily="34" charset="0"/>
                <a:ea typeface="+mn-ea"/>
                <a:cs typeface="Calibri" panose="020F0502020204030204" pitchFamily="34" charset="0"/>
              </a:defRPr>
            </a:lvl4pPr>
            <a:lvl5pPr marL="2286000" indent="-310896" algn="l" rtl="0" eaLnBrk="1" fontAlgn="base" hangingPunct="1">
              <a:lnSpc>
                <a:spcPct val="90000"/>
              </a:lnSpc>
              <a:spcBef>
                <a:spcPts val="270"/>
              </a:spcBef>
              <a:spcAft>
                <a:spcPct val="0"/>
              </a:spcAft>
              <a:buClr>
                <a:schemeClr val="accent1"/>
              </a:buClr>
              <a:buSzPct val="80000"/>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4008" indent="0" algn="ctr">
              <a:buNone/>
            </a:pPr>
            <a:r>
              <a:rPr lang="en-US" altLang="en-US" sz="1800" dirty="0">
                <a:hlinkClick r:id="rId5"/>
              </a:rPr>
              <a:t>Essential Questions Overview Wiggins and McTighe</a:t>
            </a:r>
            <a:endParaRPr lang="en-US" altLang="en-US" sz="1800" dirty="0"/>
          </a:p>
        </p:txBody>
      </p:sp>
    </p:spTree>
    <p:extLst>
      <p:ext uri="{BB962C8B-B14F-4D97-AF65-F5344CB8AC3E}">
        <p14:creationId xmlns:p14="http://schemas.microsoft.com/office/powerpoint/2010/main" val="3924884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711ED-E624-10FB-DA23-B410DBEFAA15}"/>
            </a:ext>
          </a:extLst>
        </p:cNvPr>
        <p:cNvGrpSpPr/>
        <p:nvPr/>
      </p:nvGrpSpPr>
      <p:grpSpPr>
        <a:xfrm>
          <a:off x="0" y="0"/>
          <a:ext cx="0" cy="0"/>
          <a:chOff x="0" y="0"/>
          <a:chExt cx="0" cy="0"/>
        </a:xfrm>
      </p:grpSpPr>
      <p:graphicFrame>
        <p:nvGraphicFramePr>
          <p:cNvPr id="4" name="Google Shape;102;p23" descr="Table:&#10;Headings:  SUBJECT, OVERARCHING ESSENTIAL QUESTION, TOPICAL ESSENTIAL QUESTIONS&#10;">
            <a:extLst>
              <a:ext uri="{FF2B5EF4-FFF2-40B4-BE49-F238E27FC236}">
                <a16:creationId xmlns:a16="http://schemas.microsoft.com/office/drawing/2014/main" id="{A60A2F93-1C38-4EC1-2930-116B7A9E53DC}"/>
              </a:ext>
            </a:extLst>
          </p:cNvPr>
          <p:cNvGraphicFramePr/>
          <p:nvPr>
            <p:extLst>
              <p:ext uri="{D42A27DB-BD31-4B8C-83A1-F6EECF244321}">
                <p14:modId xmlns:p14="http://schemas.microsoft.com/office/powerpoint/2010/main" val="1919765236"/>
              </p:ext>
            </p:extLst>
          </p:nvPr>
        </p:nvGraphicFramePr>
        <p:xfrm>
          <a:off x="877925" y="695314"/>
          <a:ext cx="7283775" cy="3891320"/>
        </p:xfrm>
        <a:graphic>
          <a:graphicData uri="http://schemas.openxmlformats.org/drawingml/2006/table">
            <a:tbl>
              <a:tblPr>
                <a:noFill/>
              </a:tblPr>
              <a:tblGrid>
                <a:gridCol w="2427925">
                  <a:extLst>
                    <a:ext uri="{9D8B030D-6E8A-4147-A177-3AD203B41FA5}">
                      <a16:colId xmlns:a16="http://schemas.microsoft.com/office/drawing/2014/main" val="20000"/>
                    </a:ext>
                  </a:extLst>
                </a:gridCol>
                <a:gridCol w="2427925">
                  <a:extLst>
                    <a:ext uri="{9D8B030D-6E8A-4147-A177-3AD203B41FA5}">
                      <a16:colId xmlns:a16="http://schemas.microsoft.com/office/drawing/2014/main" val="20001"/>
                    </a:ext>
                  </a:extLst>
                </a:gridCol>
                <a:gridCol w="2427925">
                  <a:extLst>
                    <a:ext uri="{9D8B030D-6E8A-4147-A177-3AD203B41FA5}">
                      <a16:colId xmlns:a16="http://schemas.microsoft.com/office/drawing/2014/main" val="20002"/>
                    </a:ext>
                  </a:extLst>
                </a:gridCol>
              </a:tblGrid>
              <a:tr h="555139">
                <a:tc>
                  <a:txBody>
                    <a:bodyPr/>
                    <a:lstStyle/>
                    <a:p>
                      <a:pPr marL="0" marR="0" lvl="0" indent="0" algn="ctr" rtl="0">
                        <a:spcBef>
                          <a:spcPts val="0"/>
                        </a:spcBef>
                        <a:spcAft>
                          <a:spcPts val="0"/>
                        </a:spcAft>
                        <a:buNone/>
                      </a:pPr>
                      <a:r>
                        <a:rPr lang="en-US" sz="2000" b="1" dirty="0">
                          <a:solidFill>
                            <a:srgbClr val="FFFFFF"/>
                          </a:solidFill>
                          <a:latin typeface="Calibri"/>
                          <a:ea typeface="Calibri"/>
                          <a:cs typeface="Calibri"/>
                          <a:sym typeface="Calibri"/>
                        </a:rPr>
                        <a:t>Subject</a:t>
                      </a:r>
                      <a:endParaRPr sz="2000" b="1" dirty="0">
                        <a:solidFill>
                          <a:srgbClr val="FFFFFF"/>
                        </a:solidFill>
                        <a:latin typeface="Calibri"/>
                        <a:ea typeface="Calibri"/>
                        <a:cs typeface="Calibri"/>
                        <a:sym typeface="Calibri"/>
                      </a:endParaRPr>
                    </a:p>
                  </a:txBody>
                  <a:tcPr marL="91450" marR="91450" marT="34300" marB="34300" anchor="ctr">
                    <a:lnL w="9525" cap="flat" cmpd="sng">
                      <a:solidFill>
                        <a:srgbClr val="45818E"/>
                      </a:solidFill>
                      <a:prstDash val="solid"/>
                      <a:round/>
                      <a:headEnd type="none" w="sm" len="sm"/>
                      <a:tailEnd type="none" w="sm" len="sm"/>
                    </a:lnL>
                    <a:lnR w="9525" cap="flat" cmpd="sng">
                      <a:solidFill>
                        <a:srgbClr val="45818E"/>
                      </a:solidFill>
                      <a:prstDash val="solid"/>
                      <a:round/>
                      <a:headEnd type="none" w="sm" len="sm"/>
                      <a:tailEnd type="none" w="sm" len="sm"/>
                    </a:lnR>
                    <a:lnT w="9525" cap="flat" cmpd="sng">
                      <a:solidFill>
                        <a:srgbClr val="45818E"/>
                      </a:solidFill>
                      <a:prstDash val="solid"/>
                      <a:round/>
                      <a:headEnd type="none" w="sm" len="sm"/>
                      <a:tailEnd type="none" w="sm" len="sm"/>
                    </a:lnT>
                    <a:lnB w="9525" cap="flat" cmpd="sng">
                      <a:solidFill>
                        <a:srgbClr val="45818E"/>
                      </a:solidFill>
                      <a:prstDash val="solid"/>
                      <a:round/>
                      <a:headEnd type="none" w="sm" len="sm"/>
                      <a:tailEnd type="none" w="sm" len="sm"/>
                    </a:lnB>
                    <a:solidFill>
                      <a:schemeClr val="accent1"/>
                    </a:solidFill>
                  </a:tcPr>
                </a:tc>
                <a:tc>
                  <a:txBody>
                    <a:bodyPr/>
                    <a:lstStyle/>
                    <a:p>
                      <a:pPr marL="0" marR="0" lvl="0" indent="0" algn="ctr" rtl="0">
                        <a:spcBef>
                          <a:spcPts val="0"/>
                        </a:spcBef>
                        <a:spcAft>
                          <a:spcPts val="0"/>
                        </a:spcAft>
                        <a:buNone/>
                      </a:pPr>
                      <a:r>
                        <a:rPr lang="en-US" sz="2000" b="1" dirty="0">
                          <a:solidFill>
                            <a:srgbClr val="FFFFFF"/>
                          </a:solidFill>
                          <a:latin typeface="Calibri"/>
                          <a:ea typeface="Calibri"/>
                          <a:cs typeface="Calibri"/>
                          <a:sym typeface="Calibri"/>
                        </a:rPr>
                        <a:t>Overarching Essential Question</a:t>
                      </a:r>
                      <a:endParaRPr sz="2000" b="1" dirty="0">
                        <a:solidFill>
                          <a:srgbClr val="FFFFFF"/>
                        </a:solidFill>
                        <a:latin typeface="Calibri"/>
                        <a:ea typeface="Calibri"/>
                        <a:cs typeface="Calibri"/>
                        <a:sym typeface="Calibri"/>
                      </a:endParaRPr>
                    </a:p>
                  </a:txBody>
                  <a:tcPr marL="91450" marR="91450" marT="34300" marB="34300" anchor="ctr">
                    <a:lnL w="9525" cap="flat" cmpd="sng">
                      <a:solidFill>
                        <a:srgbClr val="45818E"/>
                      </a:solidFill>
                      <a:prstDash val="solid"/>
                      <a:round/>
                      <a:headEnd type="none" w="sm" len="sm"/>
                      <a:tailEnd type="none" w="sm" len="sm"/>
                    </a:lnL>
                    <a:lnR w="9525" cap="flat" cmpd="sng">
                      <a:solidFill>
                        <a:srgbClr val="45818E"/>
                      </a:solidFill>
                      <a:prstDash val="solid"/>
                      <a:round/>
                      <a:headEnd type="none" w="sm" len="sm"/>
                      <a:tailEnd type="none" w="sm" len="sm"/>
                    </a:lnR>
                    <a:lnT w="9525" cap="flat" cmpd="sng">
                      <a:solidFill>
                        <a:srgbClr val="45818E"/>
                      </a:solidFill>
                      <a:prstDash val="solid"/>
                      <a:round/>
                      <a:headEnd type="none" w="sm" len="sm"/>
                      <a:tailEnd type="none" w="sm" len="sm"/>
                    </a:lnT>
                    <a:lnB w="9525" cap="flat" cmpd="sng">
                      <a:solidFill>
                        <a:srgbClr val="45818E"/>
                      </a:solidFill>
                      <a:prstDash val="solid"/>
                      <a:round/>
                      <a:headEnd type="none" w="sm" len="sm"/>
                      <a:tailEnd type="none" w="sm" len="sm"/>
                    </a:lnB>
                    <a:solidFill>
                      <a:schemeClr val="accent1"/>
                    </a:solidFill>
                  </a:tcPr>
                </a:tc>
                <a:tc>
                  <a:txBody>
                    <a:bodyPr/>
                    <a:lstStyle/>
                    <a:p>
                      <a:pPr marL="0" marR="0" lvl="0" indent="0" algn="ctr" rtl="0">
                        <a:spcBef>
                          <a:spcPts val="0"/>
                        </a:spcBef>
                        <a:spcAft>
                          <a:spcPts val="0"/>
                        </a:spcAft>
                        <a:buNone/>
                      </a:pPr>
                      <a:r>
                        <a:rPr lang="en-US" sz="2000" b="1" dirty="0">
                          <a:solidFill>
                            <a:srgbClr val="FFFFFF"/>
                          </a:solidFill>
                          <a:latin typeface="Calibri"/>
                          <a:ea typeface="Calibri"/>
                          <a:cs typeface="Calibri"/>
                          <a:sym typeface="Calibri"/>
                        </a:rPr>
                        <a:t>Topical Essential Questions</a:t>
                      </a:r>
                      <a:endParaRPr sz="2000" b="1" dirty="0">
                        <a:solidFill>
                          <a:srgbClr val="FFFFFF"/>
                        </a:solidFill>
                        <a:latin typeface="Calibri"/>
                        <a:ea typeface="Calibri"/>
                        <a:cs typeface="Calibri"/>
                        <a:sym typeface="Calibri"/>
                      </a:endParaRPr>
                    </a:p>
                  </a:txBody>
                  <a:tcPr marL="91450" marR="91450" marT="34300" marB="34300" anchor="ctr">
                    <a:lnL w="9525" cap="flat" cmpd="sng">
                      <a:solidFill>
                        <a:srgbClr val="45818E"/>
                      </a:solidFill>
                      <a:prstDash val="solid"/>
                      <a:round/>
                      <a:headEnd type="none" w="sm" len="sm"/>
                      <a:tailEnd type="none" w="sm" len="sm"/>
                    </a:lnL>
                    <a:lnR w="9525" cap="flat" cmpd="sng">
                      <a:solidFill>
                        <a:srgbClr val="45818E"/>
                      </a:solidFill>
                      <a:prstDash val="solid"/>
                      <a:round/>
                      <a:headEnd type="none" w="sm" len="sm"/>
                      <a:tailEnd type="none" w="sm" len="sm"/>
                    </a:lnR>
                    <a:lnT w="9525" cap="flat" cmpd="sng">
                      <a:solidFill>
                        <a:srgbClr val="45818E"/>
                      </a:solidFill>
                      <a:prstDash val="solid"/>
                      <a:round/>
                      <a:headEnd type="none" w="sm" len="sm"/>
                      <a:tailEnd type="none" w="sm" len="sm"/>
                    </a:lnT>
                    <a:lnB w="9525" cap="flat" cmpd="sng">
                      <a:solidFill>
                        <a:srgbClr val="45818E"/>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2630093">
                <a:tc>
                  <a:txBody>
                    <a:bodyPr/>
                    <a:lstStyle/>
                    <a:p>
                      <a:pPr marL="0" marR="0" lvl="0" indent="0" algn="l" rtl="0">
                        <a:spcBef>
                          <a:spcPts val="0"/>
                        </a:spcBef>
                        <a:spcAft>
                          <a:spcPts val="0"/>
                        </a:spcAft>
                        <a:buNone/>
                      </a:pPr>
                      <a:r>
                        <a:rPr lang="en-US" sz="1800" dirty="0">
                          <a:latin typeface="Calibri"/>
                          <a:ea typeface="Calibri"/>
                          <a:cs typeface="Calibri"/>
                          <a:sym typeface="Calibri"/>
                        </a:rPr>
                        <a:t>U.S. History</a:t>
                      </a:r>
                      <a:endParaRPr sz="1800" dirty="0">
                        <a:latin typeface="Calibri"/>
                        <a:ea typeface="Calibri"/>
                        <a:cs typeface="Calibri"/>
                        <a:sym typeface="Calibri"/>
                      </a:endParaRPr>
                    </a:p>
                  </a:txBody>
                  <a:tcPr marL="91450" marR="91450" marT="34300" marB="34300">
                    <a:lnL w="9525" cap="flat" cmpd="sng">
                      <a:solidFill>
                        <a:srgbClr val="45818E"/>
                      </a:solidFill>
                      <a:prstDash val="solid"/>
                      <a:round/>
                      <a:headEnd type="none" w="sm" len="sm"/>
                      <a:tailEnd type="none" w="sm" len="sm"/>
                    </a:lnL>
                    <a:lnR w="9525" cap="flat" cmpd="sng">
                      <a:solidFill>
                        <a:srgbClr val="45818E"/>
                      </a:solidFill>
                      <a:prstDash val="solid"/>
                      <a:round/>
                      <a:headEnd type="none" w="sm" len="sm"/>
                      <a:tailEnd type="none" w="sm" len="sm"/>
                    </a:lnR>
                    <a:lnT w="9525" cap="flat" cmpd="sng">
                      <a:solidFill>
                        <a:srgbClr val="45818E"/>
                      </a:solidFill>
                      <a:prstDash val="solid"/>
                      <a:round/>
                      <a:headEnd type="none" w="sm" len="sm"/>
                      <a:tailEnd type="none" w="sm" len="sm"/>
                    </a:lnT>
                    <a:lnB w="9525" cap="flat" cmpd="sng">
                      <a:solidFill>
                        <a:srgbClr val="45818E"/>
                      </a:solidFill>
                      <a:prstDash val="solid"/>
                      <a:round/>
                      <a:headEnd type="none" w="sm" len="sm"/>
                      <a:tailEnd type="none" w="sm" len="sm"/>
                    </a:lnB>
                  </a:tcPr>
                </a:tc>
                <a:tc>
                  <a:txBody>
                    <a:bodyPr/>
                    <a:lstStyle/>
                    <a:p>
                      <a:pPr marL="0" marR="0" lvl="0" indent="0" algn="l" rtl="0">
                        <a:spcBef>
                          <a:spcPts val="0"/>
                        </a:spcBef>
                        <a:spcAft>
                          <a:spcPts val="0"/>
                        </a:spcAft>
                        <a:buClr>
                          <a:schemeClr val="accent4"/>
                        </a:buClr>
                        <a:buSzPts val="1800"/>
                        <a:buFont typeface="Calibri"/>
                        <a:buNone/>
                      </a:pPr>
                      <a:r>
                        <a:rPr lang="en-US" sz="1800" dirty="0">
                          <a:latin typeface="Calibri"/>
                          <a:ea typeface="Calibri"/>
                          <a:cs typeface="Calibri"/>
                          <a:sym typeface="Calibri"/>
                        </a:rPr>
                        <a:t>What is the meaning of freedom?</a:t>
                      </a:r>
                      <a:endParaRPr sz="1800" dirty="0">
                        <a:latin typeface="Calibri"/>
                        <a:ea typeface="Calibri"/>
                        <a:cs typeface="Calibri"/>
                        <a:sym typeface="Calibri"/>
                      </a:endParaRPr>
                    </a:p>
                  </a:txBody>
                  <a:tcPr marL="91450" marR="91450" marT="34300" marB="34300">
                    <a:lnL w="9525" cap="flat" cmpd="sng">
                      <a:solidFill>
                        <a:srgbClr val="45818E"/>
                      </a:solidFill>
                      <a:prstDash val="solid"/>
                      <a:round/>
                      <a:headEnd type="none" w="sm" len="sm"/>
                      <a:tailEnd type="none" w="sm" len="sm"/>
                    </a:lnL>
                    <a:lnR w="9525" cap="flat" cmpd="sng">
                      <a:solidFill>
                        <a:srgbClr val="45818E"/>
                      </a:solidFill>
                      <a:prstDash val="solid"/>
                      <a:round/>
                      <a:headEnd type="none" w="sm" len="sm"/>
                      <a:tailEnd type="none" w="sm" len="sm"/>
                    </a:lnR>
                    <a:lnT w="9525" cap="flat" cmpd="sng">
                      <a:solidFill>
                        <a:srgbClr val="45818E"/>
                      </a:solidFill>
                      <a:prstDash val="solid"/>
                      <a:round/>
                      <a:headEnd type="none" w="sm" len="sm"/>
                      <a:tailEnd type="none" w="sm" len="sm"/>
                    </a:lnT>
                    <a:lnB w="9525" cap="flat" cmpd="sng">
                      <a:solidFill>
                        <a:srgbClr val="45818E"/>
                      </a:solidFill>
                      <a:prstDash val="solid"/>
                      <a:round/>
                      <a:headEnd type="none" w="sm" len="sm"/>
                      <a:tailEnd type="none" w="sm" len="sm"/>
                    </a:lnB>
                  </a:tcPr>
                </a:tc>
                <a:tc>
                  <a:txBody>
                    <a:bodyPr/>
                    <a:lstStyle/>
                    <a:p>
                      <a:pPr marL="457200" marR="0" lvl="0" indent="-393192" algn="l" rtl="0" eaLnBrk="1" fontAlgn="base" hangingPunct="1">
                        <a:spcBef>
                          <a:spcPts val="520"/>
                        </a:spcBef>
                        <a:spcAft>
                          <a:spcPct val="0"/>
                        </a:spcAft>
                        <a:buClr>
                          <a:srgbClr val="971D20"/>
                        </a:buClr>
                        <a:buSzPct val="100000"/>
                        <a:buFont typeface="Arial" panose="020B0604020202020204" pitchFamily="34" charset="0"/>
                        <a:buChar char="•"/>
                      </a:pPr>
                      <a:r>
                        <a:rPr lang="en-US" sz="1800" kern="1200" dirty="0">
                          <a:solidFill>
                            <a:schemeClr val="tx1"/>
                          </a:solidFill>
                          <a:latin typeface="Calibri" panose="020F0502020204030204" pitchFamily="34" charset="0"/>
                          <a:ea typeface="+mn-ea"/>
                          <a:cs typeface="Calibri" panose="020F0502020204030204" pitchFamily="34" charset="0"/>
                          <a:sym typeface="Calibri"/>
                        </a:rPr>
                        <a:t>What does freedom mean to a freed slave in the post–Civil War era?</a:t>
                      </a:r>
                    </a:p>
                    <a:p>
                      <a:pPr marL="457200" marR="0" lvl="0" indent="-393192" algn="l" rtl="0" eaLnBrk="1" fontAlgn="base" hangingPunct="1">
                        <a:spcBef>
                          <a:spcPts val="520"/>
                        </a:spcBef>
                        <a:spcAft>
                          <a:spcPct val="0"/>
                        </a:spcAft>
                        <a:buClr>
                          <a:srgbClr val="971D20"/>
                        </a:buClr>
                        <a:buSzPct val="100000"/>
                        <a:buFont typeface="Arial" panose="020B0604020202020204" pitchFamily="34" charset="0"/>
                        <a:buChar char="•"/>
                      </a:pPr>
                      <a:r>
                        <a:rPr lang="en-US" sz="1800" kern="1200" dirty="0">
                          <a:solidFill>
                            <a:schemeClr val="tx1"/>
                          </a:solidFill>
                          <a:latin typeface="Calibri" panose="020F0502020204030204" pitchFamily="34" charset="0"/>
                          <a:ea typeface="+mn-ea"/>
                          <a:cs typeface="Calibri" panose="020F0502020204030204" pitchFamily="34" charset="0"/>
                          <a:sym typeface="Calibri"/>
                        </a:rPr>
                        <a:t>To be a slave owner?</a:t>
                      </a:r>
                    </a:p>
                    <a:p>
                      <a:pPr marL="457200" marR="0" lvl="0" indent="-393192" algn="l" rtl="0" eaLnBrk="1" fontAlgn="base" hangingPunct="1">
                        <a:spcBef>
                          <a:spcPts val="520"/>
                        </a:spcBef>
                        <a:spcAft>
                          <a:spcPct val="0"/>
                        </a:spcAft>
                        <a:buClr>
                          <a:srgbClr val="971D20"/>
                        </a:buClr>
                        <a:buSzPct val="100000"/>
                        <a:buFont typeface="Arial" panose="020B0604020202020204" pitchFamily="34" charset="0"/>
                        <a:buChar char="•"/>
                      </a:pPr>
                      <a:r>
                        <a:rPr lang="en-US" sz="1800" kern="1200" dirty="0">
                          <a:solidFill>
                            <a:schemeClr val="tx1"/>
                          </a:solidFill>
                          <a:latin typeface="Calibri" panose="020F0502020204030204" pitchFamily="34" charset="0"/>
                          <a:ea typeface="+mn-ea"/>
                          <a:cs typeface="Calibri" panose="020F0502020204030204" pitchFamily="34" charset="0"/>
                          <a:sym typeface="Calibri"/>
                        </a:rPr>
                        <a:t>What should be done when freedoms are not respected?</a:t>
                      </a:r>
                      <a:endParaRPr sz="1800" kern="1200" dirty="0">
                        <a:solidFill>
                          <a:schemeClr val="tx1"/>
                        </a:solidFill>
                        <a:latin typeface="Calibri" panose="020F0502020204030204" pitchFamily="34" charset="0"/>
                        <a:ea typeface="+mn-ea"/>
                        <a:cs typeface="Calibri" panose="020F0502020204030204" pitchFamily="34" charset="0"/>
                        <a:sym typeface="Calibri"/>
                      </a:endParaRPr>
                    </a:p>
                  </a:txBody>
                  <a:tcPr marL="91450" marR="91450" marT="34300" marB="34300">
                    <a:lnL w="9525" cap="flat" cmpd="sng">
                      <a:solidFill>
                        <a:srgbClr val="45818E"/>
                      </a:solidFill>
                      <a:prstDash val="solid"/>
                      <a:round/>
                      <a:headEnd type="none" w="sm" len="sm"/>
                      <a:tailEnd type="none" w="sm" len="sm"/>
                    </a:lnL>
                    <a:lnR w="9525" cap="flat" cmpd="sng">
                      <a:solidFill>
                        <a:srgbClr val="45818E"/>
                      </a:solidFill>
                      <a:prstDash val="solid"/>
                      <a:round/>
                      <a:headEnd type="none" w="sm" len="sm"/>
                      <a:tailEnd type="none" w="sm" len="sm"/>
                    </a:lnR>
                    <a:lnT w="9525" cap="flat" cmpd="sng">
                      <a:solidFill>
                        <a:srgbClr val="45818E"/>
                      </a:solidFill>
                      <a:prstDash val="solid"/>
                      <a:round/>
                      <a:headEnd type="none" w="sm" len="sm"/>
                      <a:tailEnd type="none" w="sm" len="sm"/>
                    </a:lnT>
                    <a:lnB w="9525" cap="flat" cmpd="sng">
                      <a:solidFill>
                        <a:srgbClr val="45818E"/>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04861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865C5-AE32-E71E-DE88-F0AC721ADC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599F56-BF71-54B7-A211-7FE48F8EDE40}"/>
              </a:ext>
            </a:extLst>
          </p:cNvPr>
          <p:cNvSpPr>
            <a:spLocks noGrp="1"/>
          </p:cNvSpPr>
          <p:nvPr>
            <p:ph type="title"/>
          </p:nvPr>
        </p:nvSpPr>
        <p:spPr/>
        <p:txBody>
          <a:bodyPr rtlCol="0">
            <a:normAutofit/>
          </a:bodyPr>
          <a:lstStyle/>
          <a:p>
            <a:pPr fontAlgn="auto">
              <a:spcAft>
                <a:spcPts val="0"/>
              </a:spcAft>
              <a:defRPr/>
            </a:pPr>
            <a:r>
              <a:rPr lang="en-US" dirty="0"/>
              <a:t>Think-Pair-Share</a:t>
            </a:r>
          </a:p>
        </p:txBody>
      </p:sp>
      <p:sp>
        <p:nvSpPr>
          <p:cNvPr id="25602" name="Content Placeholder 2" descr="Thought Bubbles">
            <a:extLst>
              <a:ext uri="{FF2B5EF4-FFF2-40B4-BE49-F238E27FC236}">
                <a16:creationId xmlns:a16="http://schemas.microsoft.com/office/drawing/2014/main" id="{A2EE5C3F-92A2-CCB8-A3F4-E0B907B8387E}"/>
              </a:ext>
            </a:extLst>
          </p:cNvPr>
          <p:cNvSpPr>
            <a:spLocks noGrp="1" noChangeArrowheads="1"/>
          </p:cNvSpPr>
          <p:nvPr>
            <p:ph idx="4294967295"/>
          </p:nvPr>
        </p:nvSpPr>
        <p:spPr>
          <a:xfrm>
            <a:off x="628650" y="1370013"/>
            <a:ext cx="4369855" cy="3262312"/>
          </a:xfrm>
        </p:spPr>
        <p:txBody>
          <a:bodyPr/>
          <a:lstStyle/>
          <a:p>
            <a:pPr>
              <a:buFont typeface="Arial" panose="020B0604020202020204" pitchFamily="34" charset="0"/>
              <a:buChar char="•"/>
            </a:pPr>
            <a:r>
              <a:rPr lang="en-US" altLang="en-US" dirty="0"/>
              <a:t>In the video, how does the teacher promote a climate of inquiry and develop students’ critical thinking?</a:t>
            </a:r>
          </a:p>
        </p:txBody>
      </p:sp>
      <p:pic>
        <p:nvPicPr>
          <p:cNvPr id="4" name="Picture 3">
            <a:extLst>
              <a:ext uri="{FF2B5EF4-FFF2-40B4-BE49-F238E27FC236}">
                <a16:creationId xmlns:a16="http://schemas.microsoft.com/office/drawing/2014/main" id="{0B4C999F-36E1-A642-C27B-C18164C570EC}"/>
              </a:ext>
            </a:extLst>
          </p:cNvPr>
          <p:cNvPicPr>
            <a:picLocks noChangeAspect="1"/>
          </p:cNvPicPr>
          <p:nvPr/>
        </p:nvPicPr>
        <p:blipFill>
          <a:blip r:embed="rId3"/>
          <a:stretch>
            <a:fillRect/>
          </a:stretch>
        </p:blipFill>
        <p:spPr>
          <a:xfrm>
            <a:off x="5257662" y="1564471"/>
            <a:ext cx="3073443" cy="1436698"/>
          </a:xfrm>
          <a:prstGeom prst="rect">
            <a:avLst/>
          </a:prstGeom>
        </p:spPr>
      </p:pic>
    </p:spTree>
    <p:extLst>
      <p:ext uri="{BB962C8B-B14F-4D97-AF65-F5344CB8AC3E}">
        <p14:creationId xmlns:p14="http://schemas.microsoft.com/office/powerpoint/2010/main" val="1436272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7691-0E7C-89A7-7B65-AA6370501A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D469B1-3869-0D41-C49F-8C4BFD222712}"/>
              </a:ext>
            </a:extLst>
          </p:cNvPr>
          <p:cNvSpPr>
            <a:spLocks noGrp="1"/>
          </p:cNvSpPr>
          <p:nvPr>
            <p:ph type="title"/>
          </p:nvPr>
        </p:nvSpPr>
        <p:spPr/>
        <p:txBody>
          <a:bodyPr rtlCol="0">
            <a:normAutofit/>
          </a:bodyPr>
          <a:lstStyle/>
          <a:p>
            <a:pPr fontAlgn="auto">
              <a:spcAft>
                <a:spcPts val="0"/>
              </a:spcAft>
              <a:defRPr/>
            </a:pPr>
            <a:r>
              <a:rPr lang="en-US" dirty="0"/>
              <a:t>Your Turn for EQs</a:t>
            </a:r>
          </a:p>
        </p:txBody>
      </p:sp>
      <p:sp>
        <p:nvSpPr>
          <p:cNvPr id="25602" name="Content Placeholder 2">
            <a:extLst>
              <a:ext uri="{FF2B5EF4-FFF2-40B4-BE49-F238E27FC236}">
                <a16:creationId xmlns:a16="http://schemas.microsoft.com/office/drawing/2014/main" id="{4F484FA3-CB83-C95C-0DA6-095ECF8CF5ED}"/>
              </a:ext>
            </a:extLst>
          </p:cNvPr>
          <p:cNvSpPr>
            <a:spLocks noGrp="1" noChangeArrowheads="1"/>
          </p:cNvSpPr>
          <p:nvPr>
            <p:ph idx="4294967295"/>
          </p:nvPr>
        </p:nvSpPr>
        <p:spPr/>
        <p:txBody>
          <a:bodyPr/>
          <a:lstStyle/>
          <a:p>
            <a:pPr marL="64008" indent="0">
              <a:buNone/>
            </a:pPr>
            <a:r>
              <a:rPr lang="en-US" altLang="en-US" dirty="0"/>
              <a:t>With lesson objective for your own content area:</a:t>
            </a:r>
          </a:p>
          <a:p>
            <a:pPr>
              <a:buFont typeface="Arial" panose="020B0604020202020204" pitchFamily="34" charset="0"/>
              <a:buChar char="•"/>
            </a:pPr>
            <a:r>
              <a:rPr lang="en-US" altLang="en-US" dirty="0"/>
              <a:t>Develop one </a:t>
            </a:r>
            <a:r>
              <a:rPr lang="en-US" altLang="en-US" b="1" dirty="0"/>
              <a:t>Overarching Essential Question</a:t>
            </a:r>
            <a:r>
              <a:rPr lang="en-US" altLang="en-US" dirty="0"/>
              <a:t>.</a:t>
            </a:r>
          </a:p>
          <a:p>
            <a:pPr>
              <a:buFont typeface="Arial" panose="020B0604020202020204" pitchFamily="34" charset="0"/>
              <a:buChar char="•"/>
            </a:pPr>
            <a:r>
              <a:rPr lang="en-US" altLang="en-US" dirty="0"/>
              <a:t>Develop 2 to 3 </a:t>
            </a:r>
            <a:r>
              <a:rPr lang="en-US" altLang="en-US" b="1" dirty="0"/>
              <a:t>Topical Essential Questions </a:t>
            </a:r>
            <a:r>
              <a:rPr lang="en-US" altLang="en-US" dirty="0"/>
              <a:t>that relate to the content and promote student inquiry.</a:t>
            </a:r>
          </a:p>
        </p:txBody>
      </p:sp>
    </p:spTree>
    <p:extLst>
      <p:ext uri="{BB962C8B-B14F-4D97-AF65-F5344CB8AC3E}">
        <p14:creationId xmlns:p14="http://schemas.microsoft.com/office/powerpoint/2010/main" val="2183167403"/>
      </p:ext>
    </p:extLst>
  </p:cSld>
  <p:clrMapOvr>
    <a:masterClrMapping/>
  </p:clrMapOvr>
</p:sld>
</file>

<file path=ppt/theme/theme1.xml><?xml version="1.0" encoding="utf-8"?>
<a:theme xmlns:a="http://schemas.openxmlformats.org/drawingml/2006/main" name="Custom Design">
  <a:themeElements>
    <a:clrScheme name="LEARN 2025">
      <a:dk1>
        <a:srgbClr val="000000"/>
      </a:dk1>
      <a:lt1>
        <a:srgbClr val="FFFFFF"/>
      </a:lt1>
      <a:dk2>
        <a:srgbClr val="595959"/>
      </a:dk2>
      <a:lt2>
        <a:srgbClr val="EEEEEE"/>
      </a:lt2>
      <a:accent1>
        <a:srgbClr val="285782"/>
      </a:accent1>
      <a:accent2>
        <a:srgbClr val="008CC9"/>
      </a:accent2>
      <a:accent3>
        <a:srgbClr val="971D20"/>
      </a:accent3>
      <a:accent4>
        <a:srgbClr val="E8BF3C"/>
      </a:accent4>
      <a:accent5>
        <a:srgbClr val="D30F7F"/>
      </a:accent5>
      <a:accent6>
        <a:srgbClr val="FFFFFF"/>
      </a:accent6>
      <a:hlink>
        <a:srgbClr val="288AC3"/>
      </a:hlink>
      <a:folHlink>
        <a:srgbClr val="288AC3"/>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CD69D3D-9E24-4AE7-A6A6-95472C009F98}" vid="{02DC2DEC-ED14-46D2-92D2-CE7973B77C9B}"/>
    </a:ext>
  </a:extLst>
</a:theme>
</file>

<file path=ppt/theme/theme2.xml><?xml version="1.0" encoding="utf-8"?>
<a:theme xmlns:a="http://schemas.openxmlformats.org/drawingml/2006/main" name="1_Custom Design">
  <a:themeElements>
    <a:clrScheme name="LEARN 2025">
      <a:dk1>
        <a:srgbClr val="000000"/>
      </a:dk1>
      <a:lt1>
        <a:srgbClr val="FFFFFF"/>
      </a:lt1>
      <a:dk2>
        <a:srgbClr val="595959"/>
      </a:dk2>
      <a:lt2>
        <a:srgbClr val="EEEEEE"/>
      </a:lt2>
      <a:accent1>
        <a:srgbClr val="285782"/>
      </a:accent1>
      <a:accent2>
        <a:srgbClr val="008CC9"/>
      </a:accent2>
      <a:accent3>
        <a:srgbClr val="971D20"/>
      </a:accent3>
      <a:accent4>
        <a:srgbClr val="E8BF3C"/>
      </a:accent4>
      <a:accent5>
        <a:srgbClr val="D30F7F"/>
      </a:accent5>
      <a:accent6>
        <a:srgbClr val="FFFFFF"/>
      </a:accent6>
      <a:hlink>
        <a:srgbClr val="288AC3"/>
      </a:hlink>
      <a:folHlink>
        <a:srgbClr val="288AC3"/>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CD69D3D-9E24-4AE7-A6A6-95472C009F98}" vid="{92F950AD-31EE-4ABC-AB96-5F978758D647}"/>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Slides (25)—Template</Template>
  <TotalTime>50</TotalTime>
  <Words>698</Words>
  <Application>Microsoft Office PowerPoint</Application>
  <PresentationFormat>On-screen Show (16:9)</PresentationFormat>
  <Paragraphs>65</Paragraphs>
  <Slides>12</Slides>
  <Notes>7</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vt:i4>
      </vt:variant>
    </vt:vector>
  </HeadingPairs>
  <TitlesOfParts>
    <vt:vector size="20" baseType="lpstr">
      <vt:lpstr>Aptos Display</vt:lpstr>
      <vt:lpstr>Arial</vt:lpstr>
      <vt:lpstr>Calibri</vt:lpstr>
      <vt:lpstr>Courier New</vt:lpstr>
      <vt:lpstr>System Font Regular</vt:lpstr>
      <vt:lpstr>Wingdings</vt:lpstr>
      <vt:lpstr>Custom Design</vt:lpstr>
      <vt:lpstr>1_Custom Design</vt:lpstr>
      <vt:lpstr>PowerPoint Presentation</vt:lpstr>
      <vt:lpstr>Essential Questions-Extend</vt:lpstr>
      <vt:lpstr>Essential Questions Card Sort Activity #2</vt:lpstr>
      <vt:lpstr>Overarching Questions—Characteristics</vt:lpstr>
      <vt:lpstr>Topical Questions—Characteristics</vt:lpstr>
      <vt:lpstr>Why EQs</vt:lpstr>
      <vt:lpstr>PowerPoint Presentation</vt:lpstr>
      <vt:lpstr>Think-Pair-Share</vt:lpstr>
      <vt:lpstr>Your Turn for EQs</vt:lpstr>
      <vt:lpstr>Gallery Walk</vt:lpstr>
      <vt:lpstr>Learning Objectives: How did we do? On a 3x5 note card, briefly tell us how useful this information will be to you in developing and delivering instruction.</vt:lpstr>
      <vt:lpstr>Research Resources</vt:lpstr>
    </vt:vector>
  </TitlesOfParts>
  <Manager/>
  <Company>University of Oklahoma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Lieu, Mary</dc:creator>
  <cp:keywords/>
  <dc:description/>
  <cp:lastModifiedBy>McLeod Porter, Delma</cp:lastModifiedBy>
  <cp:revision>3</cp:revision>
  <dcterms:created xsi:type="dcterms:W3CDTF">2026-04-28T18:32:33Z</dcterms:created>
  <dcterms:modified xsi:type="dcterms:W3CDTF">2026-07-01T14:38:44Z</dcterms:modified>
  <cp:category/>
</cp:coreProperties>
</file>