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4" r:id="rId5"/>
  </p:sldMasterIdLst>
  <p:notesMasterIdLst>
    <p:notesMasterId r:id="rId1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2" roundtripDataSignature="AMtx7mjoML62Nut/VrqroZ8r65nqOwZu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18" d="100"/>
          <a:sy n="118" d="100"/>
        </p:scale>
        <p:origin x="40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customschemas.google.com/relationships/presentationmetadata" Target="meta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2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f19e1cf8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(n.d.). How Am I Feeling? What Am I Thinking? Strategies. https://learn.k20center.ou.edu/strategy/187</a:t>
            </a:r>
            <a:endParaRPr dirty="0"/>
          </a:p>
        </p:txBody>
      </p:sp>
      <p:sp>
        <p:nvSpPr>
          <p:cNvPr id="139" name="Google Shape;139;g6f19e1cf8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f19e1cf8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6f19e1cf80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6f19e1cf80_0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f19e1cf8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6f19e1cf8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f19e1cf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6f19e1cf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K20 Center. (n.d.). Stoplight Stickies.  Strategies. </a:t>
            </a:r>
            <a:r>
              <a:rPr lang="en-US" dirty="0">
                <a:hlinkClick r:id="rId3"/>
              </a:rPr>
              <a:t>https://learn.k20center.ou.edu/strategy/92 (ou.edu)</a:t>
            </a:r>
            <a:endParaRPr dirty="0"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f19e1cf8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dirty="0" err="1">
                <a:solidFill>
                  <a:srgbClr val="333333"/>
                </a:solidFill>
              </a:rPr>
              <a:t>Geralt</a:t>
            </a:r>
            <a:r>
              <a:rPr lang="en-US" sz="1050" dirty="0">
                <a:solidFill>
                  <a:srgbClr val="333333"/>
                </a:solidFill>
              </a:rPr>
              <a:t>. (n.d.). [Photograph]. </a:t>
            </a:r>
            <a:r>
              <a:rPr lang="en-US" sz="1050" dirty="0" err="1">
                <a:solidFill>
                  <a:srgbClr val="333333"/>
                </a:solidFill>
              </a:rPr>
              <a:t>Pixabay</a:t>
            </a:r>
            <a:r>
              <a:rPr lang="en-US" sz="1050" dirty="0">
                <a:solidFill>
                  <a:srgbClr val="333333"/>
                </a:solidFill>
              </a:rPr>
              <a:t>. https://pixabay.com/illustrations/usa-america-constitution-signing-1779925/</a:t>
            </a: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5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dirty="0">
                <a:solidFill>
                  <a:srgbClr val="333333"/>
                </a:solidFill>
              </a:rPr>
              <a:t>K20 Center. (n.d.). It’s OPTIC-al. Strategies. https://learn.k20center.ou.edu/strategy/99</a:t>
            </a:r>
            <a:endParaRPr sz="105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96" name="Google Shape;96;g6f19e1cf8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(n.d.). CUS &amp; Discuss. Strategies. https://learn.k20center.ou.edu/strategy/162</a:t>
            </a:r>
            <a:endParaRPr dirty="0"/>
          </a:p>
        </p:txBody>
      </p:sp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(n.d.). Why-Lighting.  Strategies. https://learn.k20center.ou.edu/strategy/128</a:t>
            </a:r>
            <a:endParaRPr dirty="0"/>
          </a:p>
        </p:txBody>
      </p:sp>
      <p:sp>
        <p:nvSpPr>
          <p:cNvPr id="116" name="Google Shape;1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f19e1cf8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(n.d.). Claim, Evidence, Reasoning (CER). Strategies. https://learn.k20center.ou.edu/strategy/156</a:t>
            </a:r>
            <a:endParaRPr dirty="0"/>
          </a:p>
        </p:txBody>
      </p:sp>
      <p:sp>
        <p:nvSpPr>
          <p:cNvPr id="124" name="Google Shape;124;g6f19e1cf8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1" name="Google Shape;5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9" name="Google Shape;3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bqproject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oc.gov/teachers/usingprimarysources/finding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f19e1cf80_0_16"/>
          <p:cNvSpPr txBox="1">
            <a:spLocks noGrp="1"/>
          </p:cNvSpPr>
          <p:nvPr>
            <p:ph type="title"/>
          </p:nvPr>
        </p:nvSpPr>
        <p:spPr>
          <a:xfrm>
            <a:off x="404949" y="3335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How Am I Feeling? What Am I Thinking?</a:t>
            </a:r>
            <a:endParaRPr dirty="0"/>
          </a:p>
        </p:txBody>
      </p:sp>
      <p:sp>
        <p:nvSpPr>
          <p:cNvPr id="143" name="Google Shape;143;g6f19e1cf80_0_16"/>
          <p:cNvSpPr txBox="1">
            <a:spLocks noGrp="1"/>
          </p:cNvSpPr>
          <p:nvPr>
            <p:ph type="body" idx="1"/>
          </p:nvPr>
        </p:nvSpPr>
        <p:spPr>
          <a:xfrm>
            <a:off x="457200" y="1190976"/>
            <a:ext cx="4828903" cy="3514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en-US" sz="2000" dirty="0"/>
              <a:t>Draw a vertical line dividing a sticky note in half. </a:t>
            </a:r>
          </a:p>
          <a:p>
            <a:pPr indent="-457200"/>
            <a:r>
              <a:rPr lang="en-US" sz="2000" dirty="0"/>
              <a:t>On the left side of the note, write what your feelings are about incorporating  DBQ in your classroom.</a:t>
            </a:r>
          </a:p>
          <a:p>
            <a:pPr indent="-457200"/>
            <a:r>
              <a:rPr lang="en-US" sz="2000" dirty="0"/>
              <a:t>On the right side of the note, write what you understand about incorporating DBQ in your classroom. </a:t>
            </a:r>
          </a:p>
          <a:p>
            <a:pPr indent="-457200"/>
            <a:r>
              <a:rPr lang="en-US" sz="2000" dirty="0"/>
              <a:t>Invite participants to are willing to share out their responses.</a:t>
            </a:r>
            <a:endParaRPr sz="2000" dirty="0"/>
          </a:p>
        </p:txBody>
      </p:sp>
      <p:pic>
        <p:nvPicPr>
          <p:cNvPr id="144" name="Google Shape;144;g6f19e1cf80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1100" y="1663200"/>
            <a:ext cx="209550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"/>
          <p:cNvSpPr txBox="1">
            <a:spLocks noGrp="1"/>
          </p:cNvSpPr>
          <p:nvPr>
            <p:ph type="title"/>
          </p:nvPr>
        </p:nvSpPr>
        <p:spPr>
          <a:xfrm>
            <a:off x="457200" y="338880"/>
            <a:ext cx="408326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DBQ Action Plan</a:t>
            </a:r>
            <a:endParaRPr dirty="0"/>
          </a:p>
        </p:txBody>
      </p:sp>
      <p:sp>
        <p:nvSpPr>
          <p:cNvPr id="150" name="Google Shape;150;p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can you strategically incorporate document-based questions in your classroom?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can you incorporate technology in this process?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•"/>
            </a:pPr>
            <a:r>
              <a:rPr lang="en-US" dirty="0"/>
              <a:t>What are barriers to success in carrying out your plan? How can you address them?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f19e1cf80_0_56"/>
          <p:cNvSpPr txBox="1">
            <a:spLocks noGrp="1"/>
          </p:cNvSpPr>
          <p:nvPr>
            <p:ph type="title"/>
          </p:nvPr>
        </p:nvSpPr>
        <p:spPr>
          <a:xfrm>
            <a:off x="457200" y="5787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96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Font typeface="Calibri"/>
              <a:buNone/>
            </a:pPr>
            <a:r>
              <a:rPr lang="en-US" sz="3900"/>
              <a:t> LEARN Strategy Reflection</a:t>
            </a:r>
            <a:endParaRPr/>
          </a:p>
        </p:txBody>
      </p:sp>
      <p:sp>
        <p:nvSpPr>
          <p:cNvPr id="158" name="Google Shape;158;g6f19e1cf80_0_56"/>
          <p:cNvSpPr txBox="1">
            <a:spLocks noGrp="1"/>
          </p:cNvSpPr>
          <p:nvPr>
            <p:ph type="body" idx="1"/>
          </p:nvPr>
        </p:nvSpPr>
        <p:spPr>
          <a:xfrm>
            <a:off x="374250" y="1028721"/>
            <a:ext cx="8395500" cy="27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350" tIns="49650" rIns="99350" bIns="49650" anchor="t" anchorCtr="0">
            <a:noAutofit/>
          </a:bodyPr>
          <a:lstStyle/>
          <a:p>
            <a:pPr marL="29210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000"/>
              <a:buChar char="•"/>
            </a:pPr>
            <a:r>
              <a:rPr lang="en-US" sz="2000" dirty="0"/>
              <a:t>Stoplight Stickies</a:t>
            </a:r>
            <a:endParaRPr sz="2000" dirty="0"/>
          </a:p>
          <a:p>
            <a:pPr marL="292100" lvl="0" indent="-266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1B1E"/>
              </a:buClr>
              <a:buSzPts val="2000"/>
              <a:buChar char="•"/>
            </a:pPr>
            <a:r>
              <a:rPr lang="en-US" sz="2000" dirty="0"/>
              <a:t>It’s OPTIC-al</a:t>
            </a:r>
            <a:endParaRPr sz="2000" dirty="0"/>
          </a:p>
          <a:p>
            <a:pPr marL="292100" lvl="0" indent="-266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1B1E"/>
              </a:buClr>
              <a:buSzPts val="2000"/>
              <a:buChar char="•"/>
            </a:pPr>
            <a:r>
              <a:rPr lang="en-US" sz="2000" dirty="0"/>
              <a:t>CUS &amp; Discuss</a:t>
            </a:r>
            <a:endParaRPr sz="2000" dirty="0"/>
          </a:p>
          <a:p>
            <a:pPr marL="292100" lvl="0" indent="-266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1B1E"/>
              </a:buClr>
              <a:buSzPts val="2000"/>
              <a:buChar char="•"/>
            </a:pPr>
            <a:r>
              <a:rPr lang="en-US" sz="2000" dirty="0"/>
              <a:t>Why-Lighting</a:t>
            </a:r>
            <a:endParaRPr sz="2000" dirty="0"/>
          </a:p>
          <a:p>
            <a:pPr marL="292100" lvl="0" indent="-266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1B1E"/>
              </a:buClr>
              <a:buSzPts val="2000"/>
              <a:buChar char="•"/>
            </a:pPr>
            <a:r>
              <a:rPr lang="en-US" sz="2000" dirty="0"/>
              <a:t>CER</a:t>
            </a:r>
            <a:endParaRPr sz="2000" dirty="0"/>
          </a:p>
          <a:p>
            <a:pPr marL="292100" lvl="0" indent="-266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1B1E"/>
              </a:buClr>
              <a:buSzPts val="2000"/>
              <a:buChar char="•"/>
            </a:pPr>
            <a:r>
              <a:rPr lang="en-US" sz="2000"/>
              <a:t>How Am I Feeling? </a:t>
            </a:r>
            <a:r>
              <a:rPr lang="en-US" sz="2000" dirty="0"/>
              <a:t>What Am I Thinking?</a:t>
            </a:r>
            <a:endParaRPr sz="2000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sz="2000" dirty="0">
              <a:solidFill>
                <a:srgbClr val="595959"/>
              </a:solidFill>
            </a:endParaRPr>
          </a:p>
        </p:txBody>
      </p:sp>
      <p:pic>
        <p:nvPicPr>
          <p:cNvPr id="159" name="Google Shape;159;g6f19e1cf80_0_56" descr="A close up of a sign&#10;&#10;Description generated with high confidenc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4175" y="888541"/>
            <a:ext cx="3102625" cy="318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6f19e1cf80_0_56"/>
          <p:cNvPicPr preferRelativeResize="0"/>
          <p:nvPr/>
        </p:nvPicPr>
        <p:blipFill>
          <a:blip r:embed="rId5"/>
          <a:srcRect/>
          <a:stretch/>
        </p:blipFill>
        <p:spPr>
          <a:xfrm>
            <a:off x="311754" y="3287810"/>
            <a:ext cx="4225034" cy="1455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f19e1cf80_0_27"/>
          <p:cNvSpPr txBox="1">
            <a:spLocks noGrp="1"/>
          </p:cNvSpPr>
          <p:nvPr>
            <p:ph type="title"/>
          </p:nvPr>
        </p:nvSpPr>
        <p:spPr>
          <a:xfrm>
            <a:off x="537302" y="20608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7200" b="1"/>
              <a:t>Thank you!  </a:t>
            </a:r>
            <a:endParaRPr sz="72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Document-Based Questions for Social Studies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f19e1cf80_0_0"/>
          <p:cNvSpPr txBox="1">
            <a:spLocks noGrp="1"/>
          </p:cNvSpPr>
          <p:nvPr>
            <p:ph type="ctrTitle"/>
          </p:nvPr>
        </p:nvSpPr>
        <p:spPr>
          <a:xfrm>
            <a:off x="533400" y="-381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Session Goals</a:t>
            </a:r>
            <a:endParaRPr/>
          </a:p>
        </p:txBody>
      </p:sp>
      <p:sp>
        <p:nvSpPr>
          <p:cNvPr id="85" name="Google Shape;85;g6f19e1cf80_0_0"/>
          <p:cNvSpPr txBox="1">
            <a:spLocks noGrp="1"/>
          </p:cNvSpPr>
          <p:nvPr>
            <p:ph type="subTitle" idx="1"/>
          </p:nvPr>
        </p:nvSpPr>
        <p:spPr>
          <a:xfrm>
            <a:off x="533400" y="14308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Participants will be able to: </a:t>
            </a:r>
            <a:endParaRPr dirty="0"/>
          </a:p>
          <a:p>
            <a:pPr marL="520700" lvl="0" indent="-457200" algn="l" rtl="0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dirty="0"/>
              <a:t>Identify reading and writing strategies that support student acquisition of text-based arguments; and</a:t>
            </a:r>
            <a:endParaRPr dirty="0"/>
          </a:p>
          <a:p>
            <a:pPr marL="5207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dirty="0"/>
              <a:t>Create a process for using DBQs in 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the classroom</a:t>
            </a:r>
            <a:r>
              <a:rPr lang="en-US" dirty="0"/>
              <a:t>.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Stoplight Stickies</a:t>
            </a:r>
            <a:endParaRPr/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606552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How comfortable are you using document-based question kits?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 dirty="0">
                <a:solidFill>
                  <a:srgbClr val="991B1E"/>
                </a:solidFill>
              </a:rPr>
              <a:t>Red</a:t>
            </a:r>
            <a:r>
              <a:rPr lang="en-US" sz="2400" dirty="0"/>
              <a:t> = uncomfortable (beginner)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2400" b="1" dirty="0">
                <a:solidFill>
                  <a:srgbClr val="B49620"/>
                </a:solidFill>
              </a:rPr>
              <a:t>Yellow</a:t>
            </a:r>
            <a:r>
              <a:rPr lang="en-US" sz="2400" dirty="0"/>
              <a:t> = somewhat comfortable (intermediate)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rPr lang="en-US" sz="2400" b="1" dirty="0">
                <a:solidFill>
                  <a:srgbClr val="008000"/>
                </a:solidFill>
              </a:rPr>
              <a:t>Green</a:t>
            </a:r>
            <a:r>
              <a:rPr lang="en-US" sz="2400" dirty="0"/>
              <a:t> = very comfortable (expert)</a:t>
            </a:r>
            <a:endParaRPr sz="2400" dirty="0"/>
          </a:p>
        </p:txBody>
      </p:sp>
      <p:pic>
        <p:nvPicPr>
          <p:cNvPr id="93" name="Google Shape;9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1955" y="799253"/>
            <a:ext cx="4734725" cy="3551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f19e1cf80_0_6"/>
          <p:cNvSpPr txBox="1">
            <a:spLocks noGrp="1"/>
          </p:cNvSpPr>
          <p:nvPr>
            <p:ph type="title" idx="4294967295"/>
          </p:nvPr>
        </p:nvSpPr>
        <p:spPr>
          <a:xfrm>
            <a:off x="457200" y="12145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It’s OPTIC-al</a:t>
            </a:r>
            <a:endParaRPr dirty="0"/>
          </a:p>
        </p:txBody>
      </p:sp>
      <p:sp>
        <p:nvSpPr>
          <p:cNvPr id="99" name="Google Shape;99;g6f19e1cf80_0_6"/>
          <p:cNvSpPr txBox="1">
            <a:spLocks noGrp="1"/>
          </p:cNvSpPr>
          <p:nvPr>
            <p:ph type="body" idx="2"/>
          </p:nvPr>
        </p:nvSpPr>
        <p:spPr>
          <a:xfrm>
            <a:off x="324853" y="1003500"/>
            <a:ext cx="3124200" cy="32577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600" b="1" dirty="0"/>
              <a:t>O: Observations: </a:t>
            </a:r>
            <a:r>
              <a:rPr lang="en-US" sz="1600" dirty="0"/>
              <a:t>What general impressions does the work generate? 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600" b="1" dirty="0"/>
              <a:t>P: Parts</a:t>
            </a:r>
            <a:r>
              <a:rPr lang="en-US" sz="1600" dirty="0"/>
              <a:t>. What details come to mind about the image?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600" b="1" dirty="0"/>
              <a:t>T: Title</a:t>
            </a:r>
            <a:r>
              <a:rPr lang="en-US" sz="1600" dirty="0"/>
              <a:t>. What does the title imply about the image? If there is no title, ask participants to title the work. 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600" b="1" dirty="0"/>
              <a:t>I: Interrelationships</a:t>
            </a:r>
            <a:r>
              <a:rPr lang="en-US" sz="1600" dirty="0"/>
              <a:t>. How do the individual components work with one another to convey a message? 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600" b="1" dirty="0"/>
              <a:t>C: Conclusion</a:t>
            </a:r>
            <a:r>
              <a:rPr lang="en-US" sz="1600" dirty="0"/>
              <a:t>. What is the overall message or effect? Include details about time period and importance. </a:t>
            </a:r>
            <a:endParaRPr sz="1600" dirty="0"/>
          </a:p>
        </p:txBody>
      </p:sp>
      <p:pic>
        <p:nvPicPr>
          <p:cNvPr id="100" name="Google Shape;100;g6f19e1cf80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9053" y="550075"/>
            <a:ext cx="5237747" cy="347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6f19e1cf80_0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5168" y="0"/>
            <a:ext cx="1573425" cy="157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>
            <a:spLocks noGrp="1"/>
          </p:cNvSpPr>
          <p:nvPr>
            <p:ph type="body" idx="1"/>
          </p:nvPr>
        </p:nvSpPr>
        <p:spPr>
          <a:xfrm>
            <a:off x="457200" y="1438095"/>
            <a:ext cx="49011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As you read, use the following symbols: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/>
              <a:t>ircle new words.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C00000"/>
                </a:solidFill>
              </a:rPr>
              <a:t>U</a:t>
            </a:r>
            <a:r>
              <a:rPr lang="en-US" dirty="0"/>
              <a:t>nderline details to support the main idea.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•"/>
            </a:pPr>
            <a:r>
              <a:rPr lang="en-US" dirty="0">
                <a:solidFill>
                  <a:srgbClr val="C00000"/>
                </a:solidFill>
              </a:rPr>
              <a:t> S</a:t>
            </a:r>
            <a:r>
              <a:rPr lang="en-US" dirty="0"/>
              <a:t>tar the main ideas.</a:t>
            </a:r>
            <a:endParaRPr dirty="0"/>
          </a:p>
        </p:txBody>
      </p:sp>
      <p:sp>
        <p:nvSpPr>
          <p:cNvPr id="108" name="Google Shape;108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CUS &amp; Discuss</a:t>
            </a:r>
            <a:endParaRPr/>
          </a:p>
        </p:txBody>
      </p:sp>
      <p:pic>
        <p:nvPicPr>
          <p:cNvPr id="110" name="Google Shape;11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2060" y="1203547"/>
            <a:ext cx="2490220" cy="249022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6"/>
          <p:cNvSpPr/>
          <p:nvPr/>
        </p:nvSpPr>
        <p:spPr>
          <a:xfrm>
            <a:off x="908065" y="2338650"/>
            <a:ext cx="853631" cy="466200"/>
          </a:xfrm>
          <a:prstGeom prst="ellipse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6"/>
          <p:cNvSpPr/>
          <p:nvPr/>
        </p:nvSpPr>
        <p:spPr>
          <a:xfrm rot="-739445">
            <a:off x="792932" y="3895719"/>
            <a:ext cx="230265" cy="23487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" name="Google Shape;113;p6"/>
          <p:cNvCxnSpPr/>
          <p:nvPr/>
        </p:nvCxnSpPr>
        <p:spPr>
          <a:xfrm>
            <a:off x="982335" y="3296313"/>
            <a:ext cx="12700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Why-Lighting</a:t>
            </a:r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488188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As you read: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Highlight the sentences or passages that seem important.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•"/>
            </a:pPr>
            <a:r>
              <a:rPr lang="en-US" dirty="0"/>
              <a:t>Then, write in the margins why you highlighted those passages.</a:t>
            </a:r>
            <a:endParaRPr dirty="0"/>
          </a:p>
        </p:txBody>
      </p:sp>
      <p:pic>
        <p:nvPicPr>
          <p:cNvPr id="121" name="Google Shape;12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9916" y="1137180"/>
            <a:ext cx="2809083" cy="2505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f19e1cf80_0_3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Claim, Evidence, Reasoning (CER)</a:t>
            </a:r>
            <a:endParaRPr/>
          </a:p>
        </p:txBody>
      </p:sp>
      <p:sp>
        <p:nvSpPr>
          <p:cNvPr id="127" name="Google Shape;127;g6f19e1cf80_0_34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49278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indent="-457200">
              <a:spcBef>
                <a:spcPts val="0"/>
              </a:spcBef>
              <a:buSzPts val="2400"/>
            </a:pPr>
            <a:r>
              <a:rPr lang="en-US" dirty="0"/>
              <a:t>Develop a claim about the benefits of using DBQs in the classroom. </a:t>
            </a:r>
          </a:p>
          <a:p>
            <a:pPr indent="-457200">
              <a:spcBef>
                <a:spcPts val="0"/>
              </a:spcBef>
              <a:buSzPts val="2400"/>
            </a:pPr>
            <a:r>
              <a:rPr lang="en-US" dirty="0"/>
              <a:t>Support your claim with evidence and reasoning from the article. </a:t>
            </a:r>
            <a:endParaRPr dirty="0"/>
          </a:p>
        </p:txBody>
      </p:sp>
      <p:pic>
        <p:nvPicPr>
          <p:cNvPr id="129" name="Google Shape;129;g6f19e1cf80_0_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282759" y="1708780"/>
            <a:ext cx="1941934" cy="1941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DBQ Resources</a:t>
            </a:r>
            <a:endParaRPr/>
          </a:p>
        </p:txBody>
      </p:sp>
      <p:sp>
        <p:nvSpPr>
          <p:cNvPr id="136" name="Google Shape;136;p1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Explore the DBQs available to you using one of these suggested resources or any others you locate:</a:t>
            </a:r>
            <a:endParaRPr dirty="0"/>
          </a:p>
          <a:p>
            <a:pPr marL="914400" lvl="1" indent="-3048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§"/>
            </a:pPr>
            <a:r>
              <a:rPr lang="en-US" sz="2000" dirty="0">
                <a:hlinkClick r:id="rId3"/>
              </a:rPr>
              <a:t>DBQ Project Online </a:t>
            </a:r>
            <a:endParaRPr sz="2000" dirty="0"/>
          </a:p>
          <a:p>
            <a:pPr marL="914400" lvl="1" indent="-3048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§"/>
            </a:pPr>
            <a:r>
              <a:rPr lang="en-US" sz="2000" dirty="0">
                <a:hlinkClick r:id="rId4"/>
              </a:rPr>
              <a:t>Library of Congress</a:t>
            </a:r>
            <a:endParaRPr sz="20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Select a DBQ that aligns with your curriculum. A topic that falls into your next quarter would be ideal.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C581E6-E6EE-435D-91FA-3044B89A5E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825C03-CA3C-4334-BDF0-D7F0F26048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34B6B3-262D-41E8-B6E1-56E22B1A6EB3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d06b737b-b789-4524-96b5-d3d460658ae2"/>
    <ds:schemaRef ds:uri="http://purl.org/dc/terms/"/>
    <ds:schemaRef ds:uri="966e68ee-ec3c-4f12-bd4f-fedbbec8de0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627</Words>
  <Application>Microsoft Office PowerPoint</Application>
  <PresentationFormat>On-screen Show (16:9)</PresentationFormat>
  <Paragraphs>61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Wingdings</vt:lpstr>
      <vt:lpstr>Constantia</vt:lpstr>
      <vt:lpstr>Georgia</vt:lpstr>
      <vt:lpstr>Calibri</vt:lpstr>
      <vt:lpstr>Arial</vt:lpstr>
      <vt:lpstr>LEARN theme</vt:lpstr>
      <vt:lpstr>LEARN theme</vt:lpstr>
      <vt:lpstr>PowerPoint Presentation</vt:lpstr>
      <vt:lpstr>Document-Based Questions for Social Studies</vt:lpstr>
      <vt:lpstr>Session Goals</vt:lpstr>
      <vt:lpstr>Stoplight Stickies</vt:lpstr>
      <vt:lpstr>It’s OPTIC-al</vt:lpstr>
      <vt:lpstr>CUS &amp; Discuss</vt:lpstr>
      <vt:lpstr>Why-Lighting</vt:lpstr>
      <vt:lpstr>Claim, Evidence, Reasoning (CER)</vt:lpstr>
      <vt:lpstr>DBQ Resources</vt:lpstr>
      <vt:lpstr>How Am I Feeling? What Am I Thinking?</vt:lpstr>
      <vt:lpstr>DBQ Action Plan</vt:lpstr>
      <vt:lpstr> LEARN Strategy Reflection</vt:lpstr>
      <vt:lpstr>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Bracken, Pam</cp:lastModifiedBy>
  <cp:revision>13</cp:revision>
  <dcterms:modified xsi:type="dcterms:W3CDTF">2024-05-20T21:04:22Z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