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6"/>
  </p:notesMasterIdLst>
  <p:sldIdLst>
    <p:sldId id="256" r:id="rId3"/>
    <p:sldId id="257" r:id="rId4"/>
    <p:sldId id="263" r:id="rId5"/>
    <p:sldId id="260" r:id="rId6"/>
    <p:sldId id="272" r:id="rId7"/>
    <p:sldId id="273" r:id="rId8"/>
    <p:sldId id="274" r:id="rId9"/>
    <p:sldId id="275" r:id="rId10"/>
    <p:sldId id="277" r:id="rId11"/>
    <p:sldId id="278" r:id="rId12"/>
    <p:sldId id="276" r:id="rId13"/>
    <p:sldId id="279" r:id="rId14"/>
    <p:sldId id="262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Stoplight Stickies. Strategies. </a:t>
            </a:r>
            <a:r>
              <a:rPr lang="en-US" dirty="0">
                <a:hlinkClick r:id="rId3"/>
              </a:rPr>
              <a:t>https://learn.k20center.ou.edu/strategy/92 (ou.edu)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2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333333"/>
                </a:solidFill>
              </a:rPr>
              <a:t>Geralt. (n.d.). [Photograph]. </a:t>
            </a:r>
            <a:r>
              <a:rPr lang="en-US" sz="1400" dirty="0" err="1">
                <a:solidFill>
                  <a:srgbClr val="333333"/>
                </a:solidFill>
              </a:rPr>
              <a:t>Pixabay</a:t>
            </a:r>
            <a:r>
              <a:rPr lang="en-US" sz="1400" dirty="0">
                <a:solidFill>
                  <a:srgbClr val="333333"/>
                </a:solidFill>
              </a:rPr>
              <a:t>. https://pixabay.com/illustrations/usa-america-constitution-signing-1779925/</a:t>
            </a:r>
          </a:p>
          <a:p>
            <a:r>
              <a:rPr lang="en-US" dirty="0">
                <a:effectLst/>
              </a:rPr>
              <a:t>K20 Center. (n.d.). It's OPTIC-al. Strategies. </a:t>
            </a:r>
            <a:r>
              <a:rPr lang="en-US" dirty="0">
                <a:hlinkClick r:id="rId3" tooltip="https://learn.k20center.ou.edu/strategy/99"/>
              </a:rPr>
              <a:t>https://learn.k20center.ou.edu/strategy/99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CUS &amp; Discuss. Strategies. https://learn.k20center.ou.edu/strategy/162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Why-Lighting. Strategies. https://learn.k20center.ou.edu/strategy/128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6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Claim, Evidence, Reasoning (CER). Strategies. https://learn.k20center.ou.edu/strategy/156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9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How Am I Feeling? What Am I Thinking? Strategies. https://learn.k20center.ou.edu/strategy/187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teachers/usingprimarysources/finding.html" TargetMode="External"/><Relationship Id="rId2" Type="http://schemas.openxmlformats.org/officeDocument/2006/relationships/hyperlink" Target="https://www.dbqproject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472A2-5A02-AE05-75E9-81935B7E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36A3-7FAB-709A-3F9E-1C53342A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Am I Feeling? What Am I Thinking?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984A76B-03F9-EE98-0F59-576F8F8CE0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374977" cy="3262312"/>
          </a:xfrm>
        </p:spPr>
        <p:txBody>
          <a:bodyPr/>
          <a:lstStyle/>
          <a:p>
            <a:r>
              <a:rPr lang="en-US" altLang="en-US" sz="2200" dirty="0"/>
              <a:t>Draw a vertical line dividing a sticky note in half.</a:t>
            </a:r>
          </a:p>
          <a:p>
            <a:r>
              <a:rPr lang="en-US" altLang="en-US" sz="2200" dirty="0"/>
              <a:t>On the left side of the note, write what your feelings are about incorporating DBQ in your classroom.</a:t>
            </a:r>
          </a:p>
          <a:p>
            <a:r>
              <a:rPr lang="en-US" altLang="en-US" sz="2200" dirty="0"/>
              <a:t>On the right side of the note, write what you understand about incorporating DBQ in your classroom.</a:t>
            </a:r>
          </a:p>
          <a:p>
            <a:r>
              <a:rPr lang="en-US" altLang="en-US" sz="2200" dirty="0"/>
              <a:t>Invite participants who are willing to share out their responses.</a:t>
            </a:r>
          </a:p>
        </p:txBody>
      </p:sp>
      <p:pic>
        <p:nvPicPr>
          <p:cNvPr id="3" name="Google Shape;144;g6f19e1cf80_0_16">
            <a:extLst>
              <a:ext uri="{FF2B5EF4-FFF2-40B4-BE49-F238E27FC236}">
                <a16:creationId xmlns:a16="http://schemas.microsoft.com/office/drawing/2014/main" id="{4E9313DE-F1C4-20AA-1F77-2E64E782D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628" y="1398250"/>
            <a:ext cx="1978257" cy="1978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6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2F45D-A91D-B4F1-4ED4-45F78BAB4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1FB9-3C28-3A56-C083-D80D1923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DBQ Action Plan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821BC72-707B-EF76-FB05-51F6796F699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How can you strategically incorporate document-based questions in your classroom?</a:t>
            </a:r>
          </a:p>
          <a:p>
            <a:r>
              <a:rPr lang="en-US" altLang="en-US" dirty="0"/>
              <a:t>How can you incorporate technology in this process?</a:t>
            </a:r>
          </a:p>
          <a:p>
            <a:r>
              <a:rPr lang="en-US" altLang="en-US" dirty="0"/>
              <a:t>What are barriers to success in carrying out your plan? How can you address them?</a:t>
            </a:r>
          </a:p>
        </p:txBody>
      </p:sp>
    </p:spTree>
    <p:extLst>
      <p:ext uri="{BB962C8B-B14F-4D97-AF65-F5344CB8AC3E}">
        <p14:creationId xmlns:p14="http://schemas.microsoft.com/office/powerpoint/2010/main" val="258680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786E3-F434-0674-D9EF-676472127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6F34-F0F9-FC80-A365-3EBC8EB8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LEARN Strategy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709C1DF-455D-D77B-0778-4A386A32C11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Stoplight Stickies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It’s OPTIC-al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CUS &amp; Discuss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Why-Lighting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CER 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How Am I Feeling? What Am I Thinking?</a:t>
            </a:r>
          </a:p>
        </p:txBody>
      </p:sp>
      <p:pic>
        <p:nvPicPr>
          <p:cNvPr id="3" name="Google Shape;161;g6f19e1cf80_0_56">
            <a:extLst>
              <a:ext uri="{FF2B5EF4-FFF2-40B4-BE49-F238E27FC236}">
                <a16:creationId xmlns:a16="http://schemas.microsoft.com/office/drawing/2014/main" id="{9AD578D6-0F33-E770-86A8-A1108BAD549E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628650" y="3624857"/>
            <a:ext cx="3733577" cy="128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9;g6f19e1cf80_0_56" descr="A close up of a sign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ABC2E73A-E8BE-C7A8-5233-3DE41CBE8C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1984" y="587352"/>
            <a:ext cx="2531563" cy="2601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6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pPr algn="ctr"/>
            <a:r>
              <a:rPr lang="en-US" altLang="en-US" dirty="0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174296"/>
            <a:ext cx="7886700" cy="2139950"/>
          </a:xfrm>
        </p:spPr>
        <p:txBody>
          <a:bodyPr/>
          <a:lstStyle/>
          <a:p>
            <a:r>
              <a:rPr lang="en-US" altLang="en-US" dirty="0"/>
              <a:t>Document-Based Questions </a:t>
            </a:r>
            <a:br>
              <a:rPr lang="en-US" altLang="en-US" dirty="0"/>
            </a:br>
            <a:r>
              <a:rPr lang="en-US" altLang="en-US" dirty="0"/>
              <a:t>for Social Studies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3422196"/>
            <a:ext cx="7885112" cy="1397000"/>
          </a:xfrm>
        </p:spPr>
        <p:txBody>
          <a:bodyPr/>
          <a:lstStyle/>
          <a:p>
            <a:r>
              <a:rPr lang="en-US" altLang="en-US" dirty="0"/>
              <a:t>K20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3106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01006"/>
            <a:ext cx="7885112" cy="13970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Participants will be able to: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/>
              <a:t>Identify reading and writing strategies that support student acquisition of text-based arguments; and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dirty="0"/>
              <a:t>Create a process for using DBQs in the classroom.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Stoplight Stickies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How comfortable are you using </a:t>
            </a:r>
            <a:br>
              <a:rPr lang="en-US" altLang="en-US" dirty="0"/>
            </a:br>
            <a:r>
              <a:rPr lang="en-US" altLang="en-US" dirty="0"/>
              <a:t>document-based question kits?</a:t>
            </a:r>
          </a:p>
          <a:p>
            <a:pPr marL="64008" indent="0">
              <a:lnSpc>
                <a:spcPct val="200000"/>
              </a:lnSpc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Red </a:t>
            </a:r>
            <a:r>
              <a:rPr lang="en-US" altLang="en-US" dirty="0"/>
              <a:t>= uncomfortable (beginner)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4"/>
                </a:solidFill>
              </a:rPr>
              <a:t>Yellow</a:t>
            </a:r>
            <a:r>
              <a:rPr lang="en-US" altLang="en-US" dirty="0"/>
              <a:t> = somewhat comfortable (intermediate)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rgbClr val="339933"/>
                </a:solidFill>
              </a:rPr>
              <a:t>Green</a:t>
            </a:r>
            <a:r>
              <a:rPr lang="en-US" altLang="en-US" dirty="0"/>
              <a:t> = very comfortable (expert)</a:t>
            </a:r>
          </a:p>
        </p:txBody>
      </p:sp>
      <p:pic>
        <p:nvPicPr>
          <p:cNvPr id="3" name="Google Shape;93;p4">
            <a:extLst>
              <a:ext uri="{FF2B5EF4-FFF2-40B4-BE49-F238E27FC236}">
                <a16:creationId xmlns:a16="http://schemas.microsoft.com/office/drawing/2014/main" id="{FB980143-C053-108B-7719-0D8276E089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257" r="27756"/>
          <a:stretch>
            <a:fillRect/>
          </a:stretch>
        </p:blipFill>
        <p:spPr>
          <a:xfrm>
            <a:off x="7011635" y="189654"/>
            <a:ext cx="1810632" cy="3234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7328D-4DC0-3388-48F5-BDD01B63E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FDF8-5DAC-8995-41B7-3807C488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8" y="284359"/>
            <a:ext cx="2613956" cy="62360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It’s OPTIC-al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D25AF25-F016-1323-AC81-8EB2DFB55DA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2168" y="907966"/>
            <a:ext cx="4397521" cy="3262312"/>
          </a:xfrm>
        </p:spPr>
        <p:txBody>
          <a:bodyPr/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/>
              <a:t>O: Observations: </a:t>
            </a:r>
            <a:r>
              <a:rPr lang="en-US" sz="1800" dirty="0"/>
              <a:t>What general impressions does the work generate? 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/>
              <a:t>P: Parts</a:t>
            </a:r>
            <a:r>
              <a:rPr lang="en-US" sz="1800" dirty="0"/>
              <a:t>. What details come to mind about the image?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/>
              <a:t>T: Title</a:t>
            </a:r>
            <a:r>
              <a:rPr lang="en-US" sz="1800" dirty="0"/>
              <a:t>. What does the title imply about the image? If there is no title, ask participants to title the work. 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/>
              <a:t>I: Interrelationships</a:t>
            </a:r>
            <a:r>
              <a:rPr lang="en-US" sz="1800" dirty="0"/>
              <a:t>. How do the individual components work with one another to convey a message? 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/>
              <a:t>C: Conclusion</a:t>
            </a:r>
            <a:r>
              <a:rPr lang="en-US" sz="1800" dirty="0"/>
              <a:t>. What is the overall message or effect? Include details about time period and importance. </a:t>
            </a:r>
          </a:p>
          <a:p>
            <a:pPr marL="64008" indent="0">
              <a:buNone/>
            </a:pPr>
            <a:endParaRPr lang="en-US" altLang="en-US" sz="1800" dirty="0"/>
          </a:p>
        </p:txBody>
      </p:sp>
      <p:pic>
        <p:nvPicPr>
          <p:cNvPr id="3" name="Google Shape;100;g6f19e1cf80_0_6">
            <a:extLst>
              <a:ext uri="{FF2B5EF4-FFF2-40B4-BE49-F238E27FC236}">
                <a16:creationId xmlns:a16="http://schemas.microsoft.com/office/drawing/2014/main" id="{8F8E0B22-43F4-29F5-4EEF-169D97A0FE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223" y="1483792"/>
            <a:ext cx="4397521" cy="291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1;g6f19e1cf80_0_6">
            <a:extLst>
              <a:ext uri="{FF2B5EF4-FFF2-40B4-BE49-F238E27FC236}">
                <a16:creationId xmlns:a16="http://schemas.microsoft.com/office/drawing/2014/main" id="{173F7308-81D0-384E-4C2D-F93F854621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4389" y="63031"/>
            <a:ext cx="1066244" cy="106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97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000D3-99F4-0685-04CF-D4778B2F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B7FB-46B4-3362-2A7E-16B58AC6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CUS &amp; Discuss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D8BA29B-4D87-F176-EDD9-A4C77D9F479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148549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As you read, use the following symbols:</a:t>
            </a:r>
          </a:p>
          <a:p>
            <a:r>
              <a:rPr lang="en-US" altLang="en-US" b="1" dirty="0">
                <a:solidFill>
                  <a:schemeClr val="accent3"/>
                </a:solidFill>
              </a:rPr>
              <a:t>C</a:t>
            </a:r>
            <a:r>
              <a:rPr lang="en-US" altLang="en-US" dirty="0"/>
              <a:t>ircle new words.</a:t>
            </a:r>
          </a:p>
          <a:p>
            <a:r>
              <a:rPr lang="en-US" altLang="en-US" b="1" dirty="0">
                <a:solidFill>
                  <a:schemeClr val="accent3"/>
                </a:solidFill>
              </a:rPr>
              <a:t>U</a:t>
            </a:r>
            <a:r>
              <a:rPr lang="en-US" altLang="en-US" dirty="0"/>
              <a:t>nderline details to support the main idea.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3"/>
                </a:solidFill>
              </a:rPr>
              <a:t>     S</a:t>
            </a:r>
            <a:r>
              <a:rPr lang="en-US" altLang="en-US" dirty="0"/>
              <a:t>tar the main ideas.</a:t>
            </a:r>
          </a:p>
        </p:txBody>
      </p:sp>
      <p:sp>
        <p:nvSpPr>
          <p:cNvPr id="3" name="Google Shape;111;p6">
            <a:extLst>
              <a:ext uri="{FF2B5EF4-FFF2-40B4-BE49-F238E27FC236}">
                <a16:creationId xmlns:a16="http://schemas.microsoft.com/office/drawing/2014/main" id="{54FA6D1D-CEED-F014-4B6C-96A3149A9D5C}"/>
              </a:ext>
            </a:extLst>
          </p:cNvPr>
          <p:cNvSpPr/>
          <p:nvPr/>
        </p:nvSpPr>
        <p:spPr>
          <a:xfrm>
            <a:off x="1108393" y="1863679"/>
            <a:ext cx="853631" cy="46620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113;p6">
            <a:extLst>
              <a:ext uri="{FF2B5EF4-FFF2-40B4-BE49-F238E27FC236}">
                <a16:creationId xmlns:a16="http://schemas.microsoft.com/office/drawing/2014/main" id="{E7AA5F80-8A9C-6955-EA69-E8E317267A6F}"/>
              </a:ext>
            </a:extLst>
          </p:cNvPr>
          <p:cNvCxnSpPr>
            <a:cxnSpLocks/>
          </p:cNvCxnSpPr>
          <p:nvPr/>
        </p:nvCxnSpPr>
        <p:spPr>
          <a:xfrm>
            <a:off x="1182663" y="2714716"/>
            <a:ext cx="131497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12;p6">
            <a:extLst>
              <a:ext uri="{FF2B5EF4-FFF2-40B4-BE49-F238E27FC236}">
                <a16:creationId xmlns:a16="http://schemas.microsoft.com/office/drawing/2014/main" id="{BA7850A7-2AF8-0D08-5ED7-5E1BA191CABF}"/>
              </a:ext>
            </a:extLst>
          </p:cNvPr>
          <p:cNvSpPr/>
          <p:nvPr/>
        </p:nvSpPr>
        <p:spPr>
          <a:xfrm rot="-739445">
            <a:off x="768922" y="3677281"/>
            <a:ext cx="230265" cy="23487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10;p6">
            <a:extLst>
              <a:ext uri="{FF2B5EF4-FFF2-40B4-BE49-F238E27FC236}">
                <a16:creationId xmlns:a16="http://schemas.microsoft.com/office/drawing/2014/main" id="{0EAE84F9-20FD-1918-D27D-4269C2151B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3330" y="1084769"/>
            <a:ext cx="2490220" cy="249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46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225AD-59E9-E883-D350-D1AADA83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B7F5-0879-D24F-CA70-E23D5503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Why-Lighting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3325AF3-C88D-77BD-F7CA-DE7C4392BB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893292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As you read:</a:t>
            </a:r>
          </a:p>
          <a:p>
            <a:r>
              <a:rPr lang="en-US" altLang="en-US" dirty="0"/>
              <a:t>Highlight the sentences or passages that seem important. </a:t>
            </a:r>
          </a:p>
          <a:p>
            <a:r>
              <a:rPr lang="en-US" altLang="en-US" dirty="0"/>
              <a:t>Then, write in the margins why you highlighted those passages.</a:t>
            </a:r>
          </a:p>
        </p:txBody>
      </p:sp>
      <p:pic>
        <p:nvPicPr>
          <p:cNvPr id="3" name="Google Shape;121;p8">
            <a:extLst>
              <a:ext uri="{FF2B5EF4-FFF2-40B4-BE49-F238E27FC236}">
                <a16:creationId xmlns:a16="http://schemas.microsoft.com/office/drawing/2014/main" id="{D4A0ACAB-4E82-A92E-3FF6-E7CD807876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8832" y="1143643"/>
            <a:ext cx="2809083" cy="250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99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57A9-5DC9-F89C-29DC-74A1E1FC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4ED4-2577-DE47-16ED-0970756C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Claim, Evidence, Reasoning (CER)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10A2ADA-23A6-2D9B-1992-7309ABAE99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568591" cy="3262312"/>
          </a:xfrm>
        </p:spPr>
        <p:txBody>
          <a:bodyPr/>
          <a:lstStyle/>
          <a:p>
            <a:r>
              <a:rPr lang="en-US" altLang="en-US" dirty="0"/>
              <a:t>Develop a claim about the benefits of using DBQs in the classroom.</a:t>
            </a:r>
          </a:p>
          <a:p>
            <a:r>
              <a:rPr lang="en-US" altLang="en-US" dirty="0"/>
              <a:t>Support your claim with evidence and reasoning from the article.</a:t>
            </a:r>
          </a:p>
        </p:txBody>
      </p:sp>
      <p:pic>
        <p:nvPicPr>
          <p:cNvPr id="3" name="Google Shape;129;g6f19e1cf80_0_34">
            <a:extLst>
              <a:ext uri="{FF2B5EF4-FFF2-40B4-BE49-F238E27FC236}">
                <a16:creationId xmlns:a16="http://schemas.microsoft.com/office/drawing/2014/main" id="{406B282C-25F3-5AB5-DF6A-CDC38DEBF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197241" y="1268413"/>
            <a:ext cx="1941934" cy="1941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14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5B1C-F723-3427-CAE4-F97B2FF2C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2212-2158-C453-2D75-CCDC83FC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DBQ Resources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39610EA-6631-B42E-B8A7-CBE1DD7403A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Explore the DBQs available to you using one of these suggested resources or any others you locate:</a:t>
            </a:r>
          </a:p>
          <a:p>
            <a:pPr lvl="1"/>
            <a:r>
              <a:rPr lang="en-US" altLang="en-US" dirty="0">
                <a:hlinkClick r:id="rId2"/>
              </a:rPr>
              <a:t>DBQ Project Online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>
                <a:hlinkClick r:id="rId3"/>
              </a:rPr>
              <a:t>Library of Congress</a:t>
            </a:r>
            <a:endParaRPr lang="en-US" altLang="en-US" dirty="0"/>
          </a:p>
          <a:p>
            <a:r>
              <a:rPr lang="en-US" dirty="0"/>
              <a:t>Select a DBQ that aligns with your curriculum. A topic that falls into your next quarter would be ideal.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7248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29</TotalTime>
  <Words>629</Words>
  <Application>Microsoft Office PowerPoint</Application>
  <PresentationFormat>On-screen Show (16:9)</PresentationFormat>
  <Paragraphs>58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Document-Based Questions  for Social Studies</vt:lpstr>
      <vt:lpstr>Learning Objectives</vt:lpstr>
      <vt:lpstr>Stoplight Stickies</vt:lpstr>
      <vt:lpstr>It’s OPTIC-al</vt:lpstr>
      <vt:lpstr>CUS &amp; Discuss</vt:lpstr>
      <vt:lpstr>Why-Lighting</vt:lpstr>
      <vt:lpstr>Claim, Evidence, Reasoning (CER)</vt:lpstr>
      <vt:lpstr>DBQ Resources</vt:lpstr>
      <vt:lpstr>How Am I Feeling? What Am I Thinking?</vt:lpstr>
      <vt:lpstr>DBQ Action Plan</vt:lpstr>
      <vt:lpstr>LEARN Strategy Reflection</vt:lpstr>
      <vt:lpstr>Thank you!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2026-04-16T19:56:22Z</dcterms:created>
  <dcterms:modified xsi:type="dcterms:W3CDTF">2026-04-16T20:25:44Z</dcterms:modified>
  <cp:category/>
</cp:coreProperties>
</file>