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14"/>
  </p:notesMasterIdLst>
  <p:sldIdLst>
    <p:sldId id="274" r:id="rId2"/>
    <p:sldId id="257" r:id="rId3"/>
    <p:sldId id="256" r:id="rId4"/>
    <p:sldId id="261" r:id="rId5"/>
    <p:sldId id="258" r:id="rId6"/>
    <p:sldId id="259" r:id="rId7"/>
    <p:sldId id="270" r:id="rId8"/>
    <p:sldId id="273" r:id="rId9"/>
    <p:sldId id="263" r:id="rId10"/>
    <p:sldId id="265" r:id="rId11"/>
    <p:sldId id="266" r:id="rId12"/>
    <p:sldId id="268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/>
    <p:restoredTop sz="74476" autoAdjust="0"/>
  </p:normalViewPr>
  <p:slideViewPr>
    <p:cSldViewPr snapToGrid="0" snapToObjects="1">
      <p:cViewPr>
        <p:scale>
          <a:sx n="66" d="100"/>
          <a:sy n="66" d="100"/>
        </p:scale>
        <p:origin x="81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7EFD0-D112-9342-9A24-75FFBA67447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F7072-DDB0-EB42-8CDD-11271E405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8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teachertoolkit.com/index.php/tool/triangle-square-circl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sz="1200" dirty="0"/>
              <a:t>*Play music while participants get settled.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b="1" dirty="0"/>
              <a:t>*Get a pulse of which content areas you have in the session.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b="1" dirty="0"/>
              <a:t>*Mention the agenda.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7072-DDB0-EB42-8CDD-11271E4059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40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400" dirty="0"/>
              <a:t>Evaluate:</a:t>
            </a:r>
          </a:p>
          <a:p>
            <a:pPr lvl="0">
              <a:spcBef>
                <a:spcPts val="0"/>
              </a:spcBef>
              <a:buNone/>
            </a:pPr>
            <a:endParaRPr lang="en-US" sz="1400" dirty="0"/>
          </a:p>
          <a:p>
            <a:pPr lvl="0">
              <a:spcBef>
                <a:spcPts val="0"/>
              </a:spcBef>
              <a:buNone/>
            </a:pPr>
            <a:r>
              <a:rPr lang="en" sz="1400" dirty="0"/>
              <a:t>(10 mins)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dirty="0"/>
              <a:t>*push how this can be used in the class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/>
              <a:t>*Handout is double sided so they can have a blank one to take back to classroom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/>
              <a:t>*Have them reflect on how these strategies helped them better understand Domain questions 2 and 3.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/>
              <a:t>*Show video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/>
              <a:t>*Give any time for questions and then for individual work time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dirty="0"/>
              <a:t>*Have them share out their answers with the group.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b="1" dirty="0"/>
              <a:t>D3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b="1" dirty="0"/>
              <a:t>Share out and share on the board and direct them back to the resources. </a:t>
            </a:r>
            <a:endParaRPr lang="en-US" sz="1400" b="1" dirty="0"/>
          </a:p>
          <a:p>
            <a:pPr lvl="0">
              <a:spcBef>
                <a:spcPts val="0"/>
              </a:spcBef>
              <a:buNone/>
            </a:pPr>
            <a:endParaRPr lang="en-US" sz="14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http://www.theteachertoolkit.com/index.php/tool/triangle-square-circle</a:t>
            </a:r>
          </a:p>
          <a:p>
            <a:pPr lvl="0">
              <a:spcBef>
                <a:spcPts val="0"/>
              </a:spcBef>
              <a:buNone/>
            </a:pPr>
            <a:endParaRPr lang="en" sz="1400" b="1" dirty="0"/>
          </a:p>
          <a:p>
            <a:pPr lvl="0">
              <a:spcBef>
                <a:spcPts val="0"/>
              </a:spcBef>
              <a:buNone/>
            </a:pPr>
            <a:endParaRPr sz="1400" b="1" dirty="0"/>
          </a:p>
        </p:txBody>
      </p:sp>
    </p:spTree>
    <p:extLst>
      <p:ext uri="{BB962C8B-B14F-4D97-AF65-F5344CB8AC3E}">
        <p14:creationId xmlns:p14="http://schemas.microsoft.com/office/powerpoint/2010/main" val="1907346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7072-DDB0-EB42-8CDD-11271E4059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sz="1200" dirty="0"/>
              <a:t>(3 mins) Intro - *who we are and what we do; housekeeping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b="1" dirty="0"/>
              <a:t>Explain agenda and Explain the 5E model and that we use this throughout our lessons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7072-DDB0-EB42-8CDD-11271E4059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3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-US" sz="1200" dirty="0"/>
              <a:t>Engage:</a:t>
            </a:r>
          </a:p>
          <a:p>
            <a:pPr lvl="0">
              <a:spcBef>
                <a:spcPts val="0"/>
              </a:spcBef>
              <a:buNone/>
            </a:pPr>
            <a:endParaRPr lang="en-US" sz="1200" dirty="0"/>
          </a:p>
          <a:p>
            <a:pPr lvl="0">
              <a:spcBef>
                <a:spcPts val="0"/>
              </a:spcBef>
              <a:buNone/>
            </a:pPr>
            <a:r>
              <a:rPr lang="en" sz="1200" dirty="0"/>
              <a:t>(10 mins) *First try is friendly - line up by birth date (month and day) - but they can’t talk!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dirty="0"/>
              <a:t>*Reminder - Click to move through slide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dirty="0"/>
              <a:t>*Have them sit down with their partners (group of three if odd number) - take papers with them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dirty="0"/>
              <a:t>D2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7072-DDB0-EB42-8CDD-11271E4059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55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sz="1200" dirty="0"/>
              <a:t>(1 min)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dirty="0"/>
              <a:t>*Connect to fold the line activity - hopefully increase knowledge base about DQ 2 &amp; 3 by showing how authentic strategies can help students develop this new knowledge.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7072-DDB0-EB42-8CDD-11271E4059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99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sz="1200" dirty="0"/>
              <a:t>(Explore: 25 mins)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dirty="0"/>
              <a:t>*H-Chart helps students analyze and synthesize multiple sources of info.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dirty="0"/>
              <a:t>*We will work through an example to illustrate.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7072-DDB0-EB42-8CDD-11271E4059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200" b="1" dirty="0"/>
              <a:t>(5</a:t>
            </a:r>
            <a:r>
              <a:rPr lang="en-US" sz="1200" b="1" baseline="0" dirty="0"/>
              <a:t> min) E</a:t>
            </a:r>
            <a:r>
              <a:rPr lang="en" sz="1200" b="1" dirty="0"/>
              <a:t>xample scenario with </a:t>
            </a:r>
            <a:r>
              <a:rPr lang="en-US" sz="1200" b="1" dirty="0" err="1"/>
              <a:t>Penatonix</a:t>
            </a:r>
            <a:r>
              <a:rPr lang="en-US" sz="1200" b="1" baseline="0" dirty="0"/>
              <a:t> and </a:t>
            </a:r>
            <a:r>
              <a:rPr lang="en-US" sz="1200" b="1" baseline="0" dirty="0" err="1"/>
              <a:t>Todrick</a:t>
            </a:r>
            <a:r>
              <a:rPr lang="en-US" sz="1200" b="1" baseline="0" dirty="0"/>
              <a:t> Hall vs Wizard of Oz </a:t>
            </a:r>
          </a:p>
          <a:p>
            <a:pPr lvl="0">
              <a:spcBef>
                <a:spcPts val="0"/>
              </a:spcBef>
              <a:buNone/>
            </a:pPr>
            <a:r>
              <a:rPr lang="en-US" sz="1200" b="1" baseline="0" dirty="0"/>
              <a:t>Go through the specifics of each, and then s</a:t>
            </a:r>
            <a:r>
              <a:rPr lang="en" sz="1200" b="1" dirty="0"/>
              <a:t>how video</a:t>
            </a:r>
            <a:r>
              <a:rPr lang="en-US" sz="1200" b="1" dirty="0"/>
              <a:t> of the Wizard of </a:t>
            </a:r>
            <a:r>
              <a:rPr lang="en-US" sz="1200" b="1" dirty="0" err="1"/>
              <a:t>Ahhhs</a:t>
            </a:r>
            <a:r>
              <a:rPr lang="en-US" sz="1200" b="1" dirty="0"/>
              <a:t>.</a:t>
            </a:r>
            <a:endParaRPr lang="en" sz="1200" b="1" dirty="0"/>
          </a:p>
          <a:p>
            <a:pPr lvl="0">
              <a:spcBef>
                <a:spcPts val="0"/>
              </a:spcBef>
              <a:buNone/>
            </a:pPr>
            <a:r>
              <a:rPr lang="en" sz="1200" b="1" dirty="0"/>
              <a:t>Ask for feedback on what information pairs found to be important.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9095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(20 min)This</a:t>
            </a:r>
            <a:r>
              <a:rPr lang="en-US" baseline="0" dirty="0"/>
              <a:t> template is on your table. Please fill in the two ”legs” of the chart using the two texts also on your table: the Teaching and Learning Authenticity Rubric and Design Questions 2 &amp; 3. After you have filled in the two ”legs,” create an elevator speech to merge the two frameworks. What do they look like when placed together?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4506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 dirty="0"/>
              <a:t>Explain: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lang="en-US" sz="1400" dirty="0"/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/>
              <a:t>(20 mins) (now that you’ve gained that knowledge on Design Question 2 and 3, we will use the Inverted pyramid to help </a:t>
            </a:r>
            <a:r>
              <a:rPr lang="en" sz="1400" b="1" dirty="0"/>
              <a:t>deepen</a:t>
            </a:r>
            <a:r>
              <a:rPr lang="en" sz="1400" dirty="0"/>
              <a:t> that knowledge we use the Inverted Pyramid strategy.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b="1" dirty="0"/>
              <a:t>Explain that this is called this because we’re going down in size.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/>
              <a:t>You do not have a worksheet for this strategy.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/>
              <a:t>*Today we will use this to assist with commentary and analysis, and in our case, a way to combine our partner groups to synthesize our tweets into a collective group perspective on the topic - and help one another eliminate less important info.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/>
              <a:t>Give instructions: You and your partner will join with another group of 2 to share your tweets and recreate a tweet using each other’s thoughts to help refine the main idea. You will continue to combine into groups doing this same elimination process until we are left with 2 large groups.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b="1" dirty="0"/>
              <a:t>(Give a time frame for each group based on the class size)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b="1" dirty="0"/>
              <a:t>D3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/>
              <a:t>*push how this can be used in the class-You can use this in your classroom as a grouping tool to promote collaboration among students and help them gain a collective perspective on the topic. As you can see, you don’t need a handout for this, but you could definitely use one as you see fit. </a:t>
            </a:r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56143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 dirty="0"/>
              <a:t>Extend: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lang="en-US" sz="1400" dirty="0"/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/>
              <a:t>(15 mins)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/>
              <a:t>*You were given graphic organizers on the back of your green agenda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/>
              <a:t>*Group into content areas (I’d like for you to group into your content area-math, ELA, science and SS)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/>
              <a:t>*Complete the graphic organizer for each strategy (now that you’re in your content areas use each other as needed to use a standard from your content area and find a way to use these strategies in a specific way - as though you were creating a lesson plan right now on the spot).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b="1" dirty="0"/>
              <a:t>D3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b="1" dirty="0"/>
              <a:t>Have each group share out one strategy that they can use and how they will use them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/>
              <a:t>OR*this can be used in your class by allowing students to work independently, using a think-pair-share or placing them directly in a group to help them process the lesson or unit. Could be used as a great study guide as well. </a:t>
            </a:r>
          </a:p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18734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36" y="1371600"/>
            <a:ext cx="2548128" cy="416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9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0024" y="1903603"/>
            <a:ext cx="9387417" cy="4076019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0731948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1740079"/>
            <a:ext cx="6694152" cy="4827821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82467" y="2217782"/>
            <a:ext cx="2438400" cy="243734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124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1740079"/>
            <a:ext cx="5326000" cy="4827821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6403" y="1740080"/>
            <a:ext cx="5325533" cy="1894417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714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/>
        </p:nvSpPr>
        <p:spPr>
          <a:xfrm>
            <a:off x="2295302" y="1751525"/>
            <a:ext cx="7601397" cy="4275787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433000" y="2046310"/>
            <a:ext cx="5326000" cy="316820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4023933" y="5257800"/>
            <a:ext cx="4144135" cy="695101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2133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2437718" y="1803042"/>
            <a:ext cx="852868" cy="71549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0686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293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18518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28"/>
            </a:lvl5pPr>
            <a:lvl6pPr rtl="0">
              <a:defRPr sz="1828"/>
            </a:lvl6pPr>
            <a:lvl7pPr rtl="0">
              <a:defRPr sz="1828"/>
            </a:lvl7pPr>
            <a:lvl8pPr rtl="0">
              <a:defRPr sz="1828"/>
            </a:lvl8pPr>
            <a:lvl9pPr rtl="0">
              <a:defRPr sz="18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6256365" y="1600200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28"/>
            </a:lvl5pPr>
            <a:lvl6pPr rtl="0">
              <a:defRPr sz="1828"/>
            </a:lvl6pPr>
            <a:lvl7pPr rtl="0">
              <a:defRPr sz="1828"/>
            </a:lvl7pPr>
            <a:lvl8pPr rtl="0">
              <a:defRPr sz="1828"/>
            </a:lvl8pPr>
            <a:lvl9pPr rtl="0">
              <a:defRPr sz="18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9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accent1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28"/>
            </a:lvl5pPr>
            <a:lvl6pPr rtl="0">
              <a:defRPr sz="1828"/>
            </a:lvl6pPr>
            <a:lvl7pPr rtl="0">
              <a:defRPr sz="1828"/>
            </a:lvl7pPr>
            <a:lvl8pPr rtl="0">
              <a:defRPr sz="1828"/>
            </a:lvl8pPr>
            <a:lvl9pPr rtl="0">
              <a:defRPr sz="18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9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859536" y="1343464"/>
            <a:ext cx="10468864" cy="18288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667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Lesson/Activity Title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859536" y="3200400"/>
            <a:ext cx="10472928" cy="1752600"/>
          </a:xfrm>
        </p:spPr>
        <p:txBody>
          <a:bodyPr lIns="0" rIns="18287">
            <a:normAutofit/>
          </a:bodyPr>
          <a:lstStyle>
            <a:lvl1pPr marL="0" marR="45718" indent="0" algn="l">
              <a:buNone/>
              <a:defRPr sz="3467">
                <a:solidFill>
                  <a:schemeClr val="tx1"/>
                </a:solidFill>
                <a:latin typeface="Calibri"/>
                <a:cs typeface="Calibri"/>
              </a:defRPr>
            </a:lvl1pPr>
            <a:lvl2pPr marL="457166" indent="0" algn="ctr">
              <a:buNone/>
            </a:lvl2pPr>
            <a:lvl3pPr marL="914330" indent="0" algn="ctr">
              <a:buNone/>
            </a:lvl3pPr>
            <a:lvl4pPr marL="1371496" indent="0" algn="ctr">
              <a:buNone/>
            </a:lvl4pPr>
            <a:lvl5pPr marL="1828661" indent="0" algn="ctr">
              <a:buNone/>
            </a:lvl5pPr>
            <a:lvl6pPr marL="2285826" indent="0" algn="ctr">
              <a:buNone/>
            </a:lvl6pPr>
            <a:lvl7pPr marL="2742991" indent="0" algn="ctr">
              <a:buNone/>
            </a:lvl7pPr>
            <a:lvl8pPr marL="3200156" indent="0" algn="ctr">
              <a:buNone/>
            </a:lvl8pPr>
            <a:lvl9pPr marL="3657322" indent="0" algn="ctr">
              <a:buNone/>
            </a:lvl9pPr>
          </a:lstStyle>
          <a:p>
            <a:r>
              <a:rPr kumimoji="0" lang="en-US" dirty="0"/>
              <a:t>Topic/Subtitle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07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45803"/>
            <a:ext cx="10972800" cy="4578797"/>
          </a:xfrm>
        </p:spPr>
        <p:txBody>
          <a:bodyPr/>
          <a:lstStyle>
            <a:lvl1pPr marL="302676" indent="-302676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3467"/>
            </a:lvl1pPr>
            <a:lvl2pPr marL="640031" indent="-246868">
              <a:buSzPct val="100000"/>
              <a:buFont typeface="Arial" panose="020B0604020202020204" pitchFamily="34" charset="0"/>
              <a:buChar char="•"/>
              <a:defRPr sz="2667"/>
            </a:lvl2pPr>
            <a:lvl3pPr marL="914330" indent="-246868">
              <a:buSzPct val="100000"/>
              <a:buFont typeface="Arial" panose="020B0604020202020204" pitchFamily="34" charset="0"/>
              <a:buChar char="•"/>
              <a:defRPr sz="2267"/>
            </a:lvl3pPr>
            <a:lvl4pPr marL="1188629" indent="-210296">
              <a:buSzPct val="100000"/>
              <a:buFont typeface="Arial" panose="020B0604020202020204" pitchFamily="34" charset="0"/>
              <a:buChar char="•"/>
              <a:defRPr/>
            </a:lvl4pPr>
            <a:lvl5pPr marL="1462929" indent="-210296">
              <a:buSzPct val="100000"/>
              <a:buFont typeface="Arial" panose="020B0604020202020204" pitchFamily="34" charset="0"/>
              <a:buChar char="•"/>
              <a:defRPr sz="180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4327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45803"/>
            <a:ext cx="10972800" cy="4578797"/>
          </a:xfrm>
        </p:spPr>
        <p:txBody>
          <a:bodyPr/>
          <a:lstStyle>
            <a:lvl1pPr marL="457189" indent="-457189">
              <a:buClr>
                <a:schemeClr val="accent4"/>
              </a:buClr>
              <a:buSzPct val="100000"/>
              <a:buFont typeface="+mj-lt"/>
              <a:buAutoNum type="arabicPeriod"/>
              <a:defRPr sz="3467"/>
            </a:lvl1pPr>
            <a:lvl2pPr marL="836063" indent="-444489">
              <a:buClr>
                <a:schemeClr val="accent4"/>
              </a:buClr>
              <a:buSzPct val="100000"/>
              <a:buFont typeface="+mj-lt"/>
              <a:buAutoNum type="alphaLcParenR"/>
              <a:defRPr sz="2667"/>
            </a:lvl2pPr>
            <a:lvl3pPr marL="1219170" indent="-302676">
              <a:buClr>
                <a:schemeClr val="accent4"/>
              </a:buClr>
              <a:buSzPct val="100000"/>
              <a:buFont typeface="+mj-lt"/>
              <a:buAutoNum type="romanLcPeriod"/>
              <a:defRPr sz="2267"/>
            </a:lvl3pPr>
            <a:lvl4pPr marL="1435521" indent="-457189">
              <a:buSzPct val="100000"/>
              <a:buFont typeface="+mj-lt"/>
              <a:buAutoNum type="arabicPeriod"/>
              <a:defRPr/>
            </a:lvl4pPr>
            <a:lvl5pPr marL="1709821" indent="-457189">
              <a:buSzPct val="100000"/>
              <a:buFont typeface="+mj-lt"/>
              <a:buAutoNum type="arabicPeriod"/>
              <a:defRPr sz="180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5837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6667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07136" y="2704664"/>
            <a:ext cx="10363200" cy="1509712"/>
          </a:xfrm>
        </p:spPr>
        <p:txBody>
          <a:bodyPr lIns="45718" rIns="45718" anchor="t">
            <a:normAutofit/>
          </a:bodyPr>
          <a:lstStyle>
            <a:lvl1pPr marL="531271" indent="-457189">
              <a:buClr>
                <a:schemeClr val="tx1"/>
              </a:buClr>
              <a:buFont typeface="Arial" panose="020B0604020202020204" pitchFamily="34" charset="0"/>
              <a:buChar char="•"/>
              <a:defRPr sz="3467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07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39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57251"/>
            <a:ext cx="5384800" cy="4597675"/>
          </a:xfrm>
        </p:spPr>
        <p:txBody>
          <a:bodyPr/>
          <a:lstStyle>
            <a:lvl1pPr>
              <a:buSzPct val="100000"/>
              <a:defRPr sz="3200"/>
            </a:lvl1pPr>
            <a:lvl2pPr marL="640031" indent="-246868">
              <a:buSzPct val="100000"/>
              <a:buFont typeface="Arial" panose="020B0604020202020204" pitchFamily="34" charset="0"/>
              <a:buChar char="•"/>
              <a:defRPr sz="2667"/>
            </a:lvl2pPr>
            <a:lvl3pPr marL="914330" indent="-246868">
              <a:buSzPct val="100000"/>
              <a:buFont typeface="Arial" panose="020B0604020202020204" pitchFamily="34" charset="0"/>
              <a:buChar char="•"/>
              <a:defRPr sz="2400"/>
            </a:lvl3pPr>
            <a:lvl4pPr marL="1188629" indent="-210296">
              <a:buSzPct val="100000"/>
              <a:buFont typeface="Arial" panose="020B0604020202020204" pitchFamily="34" charset="0"/>
              <a:buChar char="•"/>
              <a:defRPr sz="2000"/>
            </a:lvl4pPr>
            <a:lvl5pPr marL="1462929" indent="-210296">
              <a:buSzPct val="100000"/>
              <a:buFont typeface="Arial" panose="020B0604020202020204" pitchFamily="34" charset="0"/>
              <a:buChar char="•"/>
              <a:defRPr sz="18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7600" y="1757251"/>
            <a:ext cx="5384800" cy="4597675"/>
          </a:xfrm>
        </p:spPr>
        <p:txBody>
          <a:bodyPr/>
          <a:lstStyle>
            <a:lvl1pPr>
              <a:buSzPct val="100000"/>
              <a:defRPr sz="3200"/>
            </a:lvl1pPr>
            <a:lvl2pPr marL="640031" indent="-246868">
              <a:buSzPct val="100000"/>
              <a:buFont typeface="Arial" panose="020B0604020202020204" pitchFamily="34" charset="0"/>
              <a:buChar char="•"/>
              <a:defRPr sz="2667"/>
            </a:lvl2pPr>
            <a:lvl3pPr marL="914330" indent="-246868">
              <a:buSzPct val="100000"/>
              <a:buFont typeface="Arial" panose="020B0604020202020204" pitchFamily="34" charset="0"/>
              <a:buChar char="•"/>
              <a:defRPr sz="2400"/>
            </a:lvl3pPr>
            <a:lvl4pPr marL="1188629" indent="-210296">
              <a:buSzPct val="100000"/>
              <a:buFont typeface="Arial" panose="020B0604020202020204" pitchFamily="34" charset="0"/>
              <a:buChar char="•"/>
              <a:defRPr sz="2000"/>
            </a:lvl4pPr>
            <a:lvl5pPr marL="1462929" indent="-210296">
              <a:buSzPct val="100000"/>
              <a:buFont typeface="Arial" panose="020B0604020202020204" pitchFamily="34" charset="0"/>
              <a:buChar char="•"/>
              <a:defRPr sz="18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600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855248"/>
            <a:ext cx="5386917" cy="659352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3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6193370" y="1859760"/>
            <a:ext cx="5389033" cy="654843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3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609600" y="2633013"/>
            <a:ext cx="5386917" cy="3727307"/>
          </a:xfrm>
        </p:spPr>
        <p:txBody>
          <a:bodyPr tIns="0"/>
          <a:lstStyle>
            <a:lvl1pPr>
              <a:defRPr sz="2400"/>
            </a:lvl1pPr>
            <a:lvl2pPr marL="640031" indent="-246868">
              <a:buSzPct val="100000"/>
              <a:buFont typeface="Arial" panose="020B0604020202020204" pitchFamily="34" charset="0"/>
              <a:buChar char="•"/>
              <a:defRPr sz="2000"/>
            </a:lvl2pPr>
            <a:lvl3pPr marL="914330" indent="-246868">
              <a:buSzPct val="100000"/>
              <a:buFont typeface="Arial" panose="020B0604020202020204" pitchFamily="34" charset="0"/>
              <a:buChar char="•"/>
              <a:defRPr sz="1800"/>
            </a:lvl3pPr>
            <a:lvl4pPr marL="1188629" indent="-210296">
              <a:buSzPct val="100000"/>
              <a:buFont typeface="Arial" panose="020B0604020202020204" pitchFamily="34" charset="0"/>
              <a:buChar char="•"/>
              <a:defRPr sz="1600"/>
            </a:lvl4pPr>
            <a:lvl5pPr marL="1462929" indent="-210296">
              <a:buSzPct val="100000"/>
              <a:buFont typeface="Arial" panose="020B0604020202020204" pitchFamily="34" charset="0"/>
              <a:buChar char="•"/>
              <a:defRPr sz="16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99718" y="2633014"/>
            <a:ext cx="5386917" cy="3727308"/>
          </a:xfrm>
        </p:spPr>
        <p:txBody>
          <a:bodyPr tIns="0"/>
          <a:lstStyle>
            <a:lvl1pPr>
              <a:defRPr sz="2400"/>
            </a:lvl1pPr>
            <a:lvl2pPr marL="640031" indent="-246868">
              <a:buSzPct val="100000"/>
              <a:buFont typeface="Arial" panose="020B0604020202020204" pitchFamily="34" charset="0"/>
              <a:buChar char="•"/>
              <a:defRPr sz="2000"/>
            </a:lvl2pPr>
            <a:lvl3pPr marL="914330" indent="-246868">
              <a:buSzPct val="100000"/>
              <a:buFont typeface="Arial" panose="020B0604020202020204" pitchFamily="34" charset="0"/>
              <a:buChar char="•"/>
              <a:defRPr sz="1800"/>
            </a:lvl3pPr>
            <a:lvl4pPr marL="1188629" indent="-210296">
              <a:buSzPct val="100000"/>
              <a:buFont typeface="Arial" panose="020B0604020202020204" pitchFamily="34" charset="0"/>
              <a:buChar char="•"/>
              <a:defRPr sz="1600"/>
            </a:lvl4pPr>
            <a:lvl5pPr marL="1462929" indent="-210296">
              <a:buSzPct val="100000"/>
              <a:buFont typeface="Arial" panose="020B0604020202020204" pitchFamily="34" charset="0"/>
              <a:buChar char="•"/>
              <a:defRPr sz="16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642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4775200" y="1773349"/>
            <a:ext cx="6815667" cy="4343400"/>
          </a:xfrm>
        </p:spPr>
        <p:txBody>
          <a:bodyPr tIns="0"/>
          <a:lstStyle>
            <a:lvl1pPr marL="0" indent="0">
              <a:buNone/>
              <a:defRPr sz="2800" baseline="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601133" y="1773349"/>
            <a:ext cx="4165600" cy="4343400"/>
          </a:xfrm>
        </p:spPr>
        <p:txBody>
          <a:bodyPr tIns="0"/>
          <a:lstStyle>
            <a:lvl1pPr>
              <a:buSzPct val="100000"/>
              <a:defRPr sz="2400"/>
            </a:lvl1pPr>
            <a:lvl2pPr marL="640031" indent="-246868">
              <a:buSzPct val="100000"/>
              <a:buFont typeface="Arial" panose="020B0604020202020204" pitchFamily="34" charset="0"/>
              <a:buChar char="•"/>
              <a:defRPr sz="2133"/>
            </a:lvl2pPr>
            <a:lvl3pPr marL="914330" indent="-246868">
              <a:buSzPct val="100000"/>
              <a:buFont typeface="Arial" panose="020B0604020202020204" pitchFamily="34" charset="0"/>
              <a:buChar char="•"/>
              <a:defRPr sz="1867"/>
            </a:lvl3pPr>
            <a:lvl4pPr marL="1188629" indent="-210296">
              <a:buSzPct val="100000"/>
              <a:buFont typeface="Arial" panose="020B0604020202020204" pitchFamily="34" charset="0"/>
              <a:buChar char="•"/>
              <a:defRPr sz="1733"/>
            </a:lvl4pPr>
            <a:lvl5pPr marL="1462929" indent="-210296">
              <a:buSzPct val="100000"/>
              <a:buFont typeface="Arial" panose="020B0604020202020204" pitchFamily="34" charset="0"/>
              <a:buChar char="•"/>
              <a:defRPr sz="16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556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09601" y="1791595"/>
            <a:ext cx="8167769" cy="4544453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9663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1343715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7138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8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309026" indent="-309026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3467" kern="1200">
          <a:solidFill>
            <a:schemeClr val="tx1"/>
          </a:solidFill>
          <a:latin typeface="Calibri"/>
          <a:ea typeface="+mn-ea"/>
          <a:cs typeface="Calibri"/>
        </a:defRPr>
      </a:lvl1pPr>
      <a:lvl2pPr marL="640031" indent="-24686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/>
          <a:ea typeface="+mn-ea"/>
          <a:cs typeface="Calibri"/>
        </a:defRPr>
      </a:lvl2pPr>
      <a:lvl3pPr marL="914330" indent="-24686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Calibri"/>
          <a:ea typeface="+mn-ea"/>
          <a:cs typeface="Calibri"/>
        </a:defRPr>
      </a:lvl3pPr>
      <a:lvl4pPr marL="1188629" indent="-21029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1462929" indent="-21029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1737227" indent="-21029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93" indent="-18286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393" indent="-18286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693" indent="-18286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teachertoolkit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d9908066f654727934df7bf4f507965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theteachertoolkit.com/index.php/tool/all-tools" TargetMode="External"/><Relationship Id="rId5" Type="http://schemas.openxmlformats.org/officeDocument/2006/relationships/hyperlink" Target="https://learn.k20center.ou.edu/strategy/d9908066f654727934df7bf4f5060ba6" TargetMode="External"/><Relationship Id="rId4" Type="http://schemas.openxmlformats.org/officeDocument/2006/relationships/hyperlink" Target="https://learn.k20center.ou.edu/strategy/d9908066f654727934df7bf4f507a91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kVeKb2ig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6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 b="1" dirty="0"/>
              <a:t>Help students:</a:t>
            </a:r>
          </a:p>
          <a:p>
            <a:pPr marL="524932" indent="-457200">
              <a:spcBef>
                <a:spcPts val="0"/>
              </a:spcBef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" sz="3200" dirty="0"/>
              <a:t>Visually structure information.</a:t>
            </a:r>
          </a:p>
          <a:p>
            <a:pPr marL="524932" indent="-457200">
              <a:spcBef>
                <a:spcPts val="0"/>
              </a:spcBef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" sz="3200" dirty="0"/>
              <a:t>Show the interrelation of different topics.</a:t>
            </a:r>
          </a:p>
          <a:p>
            <a:pPr marL="524932" indent="-457200">
              <a:spcBef>
                <a:spcPts val="0"/>
              </a:spcBef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" sz="3200" dirty="0"/>
              <a:t>Summarize or synthesize to create an overview of the information.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sz="4800" dirty="0">
                <a:solidFill>
                  <a:schemeClr val="accent4"/>
                </a:solidFill>
              </a:rPr>
              <a:t>Graphic Organizers</a:t>
            </a:r>
          </a:p>
        </p:txBody>
      </p:sp>
    </p:spTree>
    <p:extLst>
      <p:ext uri="{BB962C8B-B14F-4D97-AF65-F5344CB8AC3E}">
        <p14:creationId xmlns:p14="http://schemas.microsoft.com/office/powerpoint/2010/main" val="83839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609600" y="325436"/>
            <a:ext cx="10972800" cy="11430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sz="4800" dirty="0">
                <a:solidFill>
                  <a:schemeClr val="accent4"/>
                </a:solidFill>
              </a:rPr>
              <a:t>Triangle-Square-Circle 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 b="1" dirty="0"/>
              <a:t>Helps students:</a:t>
            </a:r>
          </a:p>
          <a:p>
            <a:pPr marL="609585" indent="-541853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3200" dirty="0"/>
              <a:t>Reflect.</a:t>
            </a:r>
          </a:p>
          <a:p>
            <a:pPr marL="609585" indent="-541853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3200" dirty="0"/>
              <a:t>Pick out important pieces of information and question anything they don’t understand completely.</a:t>
            </a:r>
          </a:p>
          <a:p>
            <a:pPr marL="609585" indent="-541853">
              <a:spcBef>
                <a:spcPts val="0"/>
              </a:spcBef>
              <a:buClr>
                <a:srgbClr val="434343"/>
              </a:buClr>
              <a:buSzPct val="100000"/>
            </a:pPr>
            <a:endParaRPr lang="en" sz="3200" dirty="0"/>
          </a:p>
          <a:p>
            <a:pPr marL="67732" indent="0">
              <a:spcBef>
                <a:spcPts val="0"/>
              </a:spcBef>
              <a:buClr>
                <a:srgbClr val="434343"/>
              </a:buClr>
              <a:buSzPct val="100000"/>
              <a:buNone/>
            </a:pPr>
            <a:r>
              <a:rPr lang="en" sz="1800" dirty="0">
                <a:solidFill>
                  <a:schemeClr val="accent4"/>
                </a:solidFill>
                <a:latin typeface="+mn-lt"/>
              </a:rPr>
              <a:t>Source: </a:t>
            </a:r>
            <a:r>
              <a:rPr lang="en" sz="1800" dirty="0">
                <a:solidFill>
                  <a:schemeClr val="accent4"/>
                </a:solidFill>
                <a:latin typeface="+mn-lt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http://www.theteachertoolkit.com/</a:t>
            </a:r>
            <a:endParaRPr lang="en-US" sz="1800" dirty="0">
              <a:solidFill>
                <a:schemeClr val="accent4"/>
              </a:solidFill>
              <a:latin typeface="+mn-lt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22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/>
                </a:solidFill>
              </a:rPr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7637"/>
            <a:ext cx="10972800" cy="49677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K20 Center. (</a:t>
            </a:r>
            <a:r>
              <a:rPr lang="en-US" dirty="0" err="1"/>
              <a:t>n.d.</a:t>
            </a:r>
            <a:r>
              <a:rPr lang="en-US" dirty="0"/>
              <a:t>). Fold the line. Strategies.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https://learn.k20center.ou.edu/strategy/d9908066f654727934df7bf4f5079658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en-US" dirty="0"/>
              <a:t>K20 Center. (</a:t>
            </a:r>
            <a:r>
              <a:rPr lang="en-US" dirty="0" err="1"/>
              <a:t>n.d.</a:t>
            </a:r>
            <a:r>
              <a:rPr lang="en-US" dirty="0"/>
              <a:t>). Inverted pyramid. Strategies.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https://learn.k20center.ou.edu/strategy/d9908066f654727934df7bf4f507a918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en-US" dirty="0"/>
              <a:t>K20 Center. (</a:t>
            </a:r>
            <a:r>
              <a:rPr lang="en-US" dirty="0" err="1"/>
              <a:t>n.d.</a:t>
            </a:r>
            <a:r>
              <a:rPr lang="en-US" dirty="0"/>
              <a:t>). Paired texts h-chart. Strategies.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https://learn.k20center.ou.edu/strategy/d9908066f654727934df7bf4f5060ba6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en-US" dirty="0"/>
              <a:t>The Teacher Toolkit. (</a:t>
            </a:r>
            <a:r>
              <a:rPr lang="en-US" dirty="0" err="1"/>
              <a:t>n.d.</a:t>
            </a:r>
            <a:r>
              <a:rPr lang="en-US" dirty="0"/>
              <a:t>). Triangle-square-circle. Tools.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http://www.theteachertoolkit.com/index.php/tool/all-tools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61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 a sticky note, write your content area and the name of one famous celebrity or character that you can impersonate or would like to see impersonated. </a:t>
            </a:r>
          </a:p>
          <a:p>
            <a:r>
              <a:rPr lang="en-US" sz="3200" dirty="0"/>
              <a:t>We will come by to pick them up.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155460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IDK Now Means “Increasing Domain Knowledge”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Marzano’s Domain 1: Addressing Content</a:t>
            </a:r>
          </a:p>
        </p:txBody>
      </p:sp>
    </p:spTree>
    <p:extLst>
      <p:ext uri="{BB962C8B-B14F-4D97-AF65-F5344CB8AC3E}">
        <p14:creationId xmlns:p14="http://schemas.microsoft.com/office/powerpoint/2010/main" val="4208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0550" indent="-514350">
              <a:spcBef>
                <a:spcPts val="0"/>
              </a:spcBef>
            </a:pPr>
            <a:r>
              <a:rPr lang="en" sz="3200" dirty="0"/>
              <a:t>Line up according to your birth date (month and day).</a:t>
            </a:r>
          </a:p>
          <a:p>
            <a:pPr marL="590550" indent="-514350">
              <a:spcBef>
                <a:spcPts val="0"/>
              </a:spcBef>
            </a:pPr>
            <a:r>
              <a:rPr lang="en" sz="3200" dirty="0"/>
              <a:t>Line up according to your knowledge/comfort level regarding Marzano’s Design Questions 2 and 3 - rate yourself on a scale from 1-5.</a:t>
            </a:r>
          </a:p>
          <a:p>
            <a:pPr marL="99060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200" b="1" dirty="0"/>
              <a:t>DQ2: </a:t>
            </a:r>
            <a:r>
              <a:rPr lang="en" sz="3200" dirty="0"/>
              <a:t>Helping students INTERACT with new knowledge</a:t>
            </a:r>
          </a:p>
          <a:p>
            <a:pPr marL="99060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200" b="1" dirty="0"/>
              <a:t>DQ3: </a:t>
            </a:r>
            <a:r>
              <a:rPr lang="en" sz="3200" dirty="0"/>
              <a:t>Helping students PRACTICE and DEEPEN new knowledge </a:t>
            </a:r>
          </a:p>
          <a:p>
            <a:pPr marL="533400" lvl="1" indent="0">
              <a:spcBef>
                <a:spcPts val="0"/>
              </a:spcBef>
              <a:buSzPct val="100000"/>
              <a:buNone/>
            </a:pPr>
            <a:endParaRPr lang="en-US" sz="3200" dirty="0"/>
          </a:p>
          <a:p>
            <a:pPr marL="167659" lvl="0" indent="0">
              <a:spcBef>
                <a:spcPts val="0"/>
              </a:spcBef>
              <a:buSzPct val="100000"/>
              <a:buNone/>
            </a:pPr>
            <a:r>
              <a:rPr lang="en" sz="3600" dirty="0"/>
              <a:t>Grouping strategy </a:t>
            </a:r>
            <a:r>
              <a:rPr lang="en-US" sz="3600" dirty="0"/>
              <a:t>and quick assessment</a:t>
            </a:r>
            <a:endParaRPr lang="en" sz="3600" dirty="0"/>
          </a:p>
          <a:p>
            <a:pPr marL="548659" indent="-381000">
              <a:spcBef>
                <a:spcPts val="0"/>
              </a:spcBef>
              <a:buSzPct val="100000"/>
            </a:pPr>
            <a:endParaRPr lang="en-US" sz="341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Fold the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Session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3086536"/>
          </a:xfrm>
        </p:spPr>
        <p:txBody>
          <a:bodyPr>
            <a:noAutofit/>
          </a:bodyPr>
          <a:lstStyle/>
          <a:p>
            <a:pPr marL="603250" indent="-514350">
              <a:spcBef>
                <a:spcPts val="0"/>
              </a:spcBef>
            </a:pPr>
            <a:r>
              <a:rPr lang="en-US" sz="3200" dirty="0"/>
              <a:t>Identify effective strategies to use with students when they are interacting with new content knowledge.</a:t>
            </a:r>
          </a:p>
          <a:p>
            <a:pPr marL="603250" indent="-514350">
              <a:spcBef>
                <a:spcPts val="0"/>
              </a:spcBef>
            </a:pPr>
            <a:r>
              <a:rPr lang="en-US" sz="3200" dirty="0"/>
              <a:t>Identify how Authenticity aligns with Marzano’s Design Questions 2 and 3.</a:t>
            </a:r>
          </a:p>
        </p:txBody>
      </p:sp>
    </p:spTree>
    <p:extLst>
      <p:ext uri="{BB962C8B-B14F-4D97-AF65-F5344CB8AC3E}">
        <p14:creationId xmlns:p14="http://schemas.microsoft.com/office/powerpoint/2010/main" val="106754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sz="3200" b="1" dirty="0"/>
              <a:t>Helps students:</a:t>
            </a:r>
          </a:p>
          <a:p>
            <a:pPr marL="457200" lvl="0" indent="-406400">
              <a:spcBef>
                <a:spcPts val="0"/>
              </a:spcBef>
              <a:buSzPct val="100000"/>
            </a:pPr>
            <a:r>
              <a:rPr lang="en" sz="3200" dirty="0"/>
              <a:t>Analyze multiple texts.</a:t>
            </a:r>
          </a:p>
          <a:p>
            <a:pPr marL="457200" lvl="0" indent="-406400">
              <a:spcBef>
                <a:spcPts val="0"/>
              </a:spcBef>
              <a:buSzPct val="100000"/>
            </a:pPr>
            <a:r>
              <a:rPr lang="en" sz="3200" dirty="0"/>
              <a:t>Move beyond comparison and contrast to construct their own understanding of the source material.</a:t>
            </a:r>
          </a:p>
          <a:p>
            <a:pPr lvl="0">
              <a:spcBef>
                <a:spcPts val="0"/>
              </a:spcBef>
              <a:buNone/>
            </a:pPr>
            <a:endParaRPr lang="en" sz="1200" dirty="0"/>
          </a:p>
          <a:p>
            <a:pPr lvl="0">
              <a:spcBef>
                <a:spcPts val="0"/>
              </a:spcBef>
              <a:buNone/>
            </a:pPr>
            <a:endParaRPr lang="en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368300">
              <a:spcBef>
                <a:spcPts val="0"/>
              </a:spcBef>
            </a:pPr>
            <a:r>
              <a:rPr lang="en" dirty="0"/>
              <a:t>Paired Texts H-Chart</a:t>
            </a:r>
            <a:endParaRPr lang="en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0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9807" y="196021"/>
            <a:ext cx="10972800" cy="11430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sz="4800" dirty="0"/>
              <a:t>Example H-Chart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15599" y="1477433"/>
            <a:ext cx="3955033" cy="487612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err="1"/>
              <a:t>Penatonix</a:t>
            </a:r>
            <a:r>
              <a:rPr lang="en-US" sz="2400" b="1" dirty="0"/>
              <a:t> and </a:t>
            </a:r>
            <a:r>
              <a:rPr lang="en-US" sz="2400" b="1" dirty="0" err="1"/>
              <a:t>Todrick</a:t>
            </a:r>
            <a:r>
              <a:rPr lang="en-US" sz="2400" b="1" dirty="0"/>
              <a:t> Hall: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Acapella (voices only)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Current performers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21</a:t>
            </a:r>
            <a:r>
              <a:rPr lang="en-US" sz="2400" baseline="30000" dirty="0"/>
              <a:t>st</a:t>
            </a:r>
            <a:r>
              <a:rPr lang="en-US" sz="2400" dirty="0"/>
              <a:t> Century artists who sing some cover songs</a:t>
            </a:r>
          </a:p>
          <a:p>
            <a:pPr>
              <a:spcBef>
                <a:spcPts val="0"/>
              </a:spcBef>
            </a:pPr>
            <a:endParaRPr lang="en" sz="2400" dirty="0"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8018799" y="1477433"/>
            <a:ext cx="3956317" cy="487612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i="1" dirty="0"/>
              <a:t>The Wizard of Oz</a:t>
            </a:r>
            <a:endParaRPr sz="2400" b="1" i="1" dirty="0"/>
          </a:p>
          <a:p>
            <a:pPr>
              <a:spcBef>
                <a:spcPts val="0"/>
              </a:spcBef>
            </a:pPr>
            <a:r>
              <a:rPr lang="en-US" sz="2400" dirty="0"/>
              <a:t>Classic Musical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Dorothy, Lion, Scarecrow, Tin Man, Witch, etc.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1939 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sz="2400" dirty="0"/>
          </a:p>
        </p:txBody>
      </p:sp>
      <p:sp>
        <p:nvSpPr>
          <p:cNvPr id="120" name="Shape 120"/>
          <p:cNvSpPr txBox="1"/>
          <p:nvPr/>
        </p:nvSpPr>
        <p:spPr>
          <a:xfrm>
            <a:off x="4370632" y="2781053"/>
            <a:ext cx="3648167" cy="324339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Synthesis of the 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en-US" sz="2400" b="1" dirty="0">
                <a:solidFill>
                  <a:schemeClr val="accent4"/>
                </a:solidFill>
              </a:rPr>
              <a:t>Two Groups</a:t>
            </a:r>
          </a:p>
          <a:p>
            <a:r>
              <a:rPr lang="en-US" sz="2400" u="sng" dirty="0">
                <a:solidFill>
                  <a:schemeClr val="accent4"/>
                </a:solidFill>
              </a:rPr>
              <a:t>The Wizard of </a:t>
            </a:r>
            <a:r>
              <a:rPr lang="en-US" sz="2400" u="sng" dirty="0" err="1">
                <a:solidFill>
                  <a:schemeClr val="accent4"/>
                </a:solidFill>
              </a:rPr>
              <a:t>Ahhhs</a:t>
            </a:r>
            <a:r>
              <a:rPr lang="en-US" sz="2400" u="sng" dirty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chemeClr val="accent4"/>
                </a:solidFill>
              </a:rPr>
              <a:t>is an updated 21</a:t>
            </a:r>
            <a:r>
              <a:rPr lang="en-US" sz="2400" baseline="30000" dirty="0">
                <a:solidFill>
                  <a:schemeClr val="accent4"/>
                </a:solidFill>
              </a:rPr>
              <a:t>st</a:t>
            </a:r>
            <a:r>
              <a:rPr lang="en-US" sz="2400" dirty="0">
                <a:solidFill>
                  <a:schemeClr val="accent4"/>
                </a:solidFill>
              </a:rPr>
              <a:t> Century version of the Wizard of Oz with a current blend of songs to tell the same storyline as the original.</a:t>
            </a:r>
            <a:endParaRPr lang="en" sz="2400" dirty="0">
              <a:solidFill>
                <a:schemeClr val="accent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82491"/>
            <a:ext cx="5245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youtu.be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/QkVeKb2igrg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49" y="3761077"/>
            <a:ext cx="3829767" cy="2154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63" y="522727"/>
            <a:ext cx="3280709" cy="1990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41" y="3624221"/>
            <a:ext cx="2561646" cy="255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7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-US" sz="4800" dirty="0"/>
              <a:t>Paired Texts </a:t>
            </a:r>
            <a:r>
              <a:rPr lang="en" sz="4800" dirty="0"/>
              <a:t>H-Chart</a:t>
            </a:r>
            <a:r>
              <a:rPr lang="en-US" sz="4800" dirty="0"/>
              <a:t>: </a:t>
            </a:r>
            <a:br>
              <a:rPr lang="en-US" sz="4800" dirty="0"/>
            </a:br>
            <a:r>
              <a:rPr lang="en-US" sz="4800" dirty="0"/>
              <a:t>Authenticity and Design Questions 2 &amp; 3</a:t>
            </a:r>
            <a:endParaRPr lang="en" sz="4800" dirty="0"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50216" y="1999526"/>
            <a:ext cx="4020417" cy="457000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400" b="1" dirty="0"/>
              <a:t>Authenticity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Identify five words, phrases, or sentences that stand out to you as important or relevant.</a:t>
            </a:r>
            <a:endParaRPr lang="en" sz="2400" dirty="0"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7923883" y="2034990"/>
            <a:ext cx="4067250" cy="456999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400" b="1" dirty="0"/>
              <a:t>Design Questions 2 &amp; 3</a:t>
            </a:r>
            <a:endParaRPr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Identify five words, phrases, or sentences that stand out to you as important or relevant.</a:t>
            </a:r>
            <a:endParaRPr sz="2400" dirty="0"/>
          </a:p>
        </p:txBody>
      </p:sp>
      <p:sp>
        <p:nvSpPr>
          <p:cNvPr id="120" name="Shape 120"/>
          <p:cNvSpPr txBox="1"/>
          <p:nvPr/>
        </p:nvSpPr>
        <p:spPr>
          <a:xfrm>
            <a:off x="4370633" y="3011713"/>
            <a:ext cx="3553250" cy="263117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-US" sz="2400" b="1" dirty="0">
                <a:latin typeface="+mj-lt"/>
              </a:rPr>
              <a:t>Synthesize both sides into an “elevator speech.”</a:t>
            </a:r>
          </a:p>
          <a:p>
            <a:pPr algn="ctr"/>
            <a:r>
              <a:rPr lang="en-US" sz="2400" dirty="0">
                <a:latin typeface="+mj-lt"/>
              </a:rPr>
              <a:t>(a brief 30-second ride)</a:t>
            </a:r>
          </a:p>
        </p:txBody>
      </p:sp>
    </p:spTree>
    <p:extLst>
      <p:ext uri="{BB962C8B-B14F-4D97-AF65-F5344CB8AC3E}">
        <p14:creationId xmlns:p14="http://schemas.microsoft.com/office/powerpoint/2010/main" val="117763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09600" y="383492"/>
            <a:ext cx="10972800" cy="11430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sz="4800" dirty="0">
                <a:solidFill>
                  <a:schemeClr val="accent4"/>
                </a:solidFill>
              </a:rPr>
              <a:t>Inverted Pyramid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09600" y="1648320"/>
            <a:ext cx="10972800" cy="49677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 b="1" dirty="0"/>
              <a:t>Helps students:</a:t>
            </a:r>
          </a:p>
          <a:p>
            <a:pPr marL="609585" indent="-304792">
              <a:spcBef>
                <a:spcPts val="0"/>
              </a:spcBef>
            </a:pPr>
            <a:r>
              <a:rPr lang="en" sz="3200" dirty="0"/>
              <a:t>Group together.</a:t>
            </a:r>
          </a:p>
          <a:p>
            <a:pPr marL="609585" indent="-304792">
              <a:spcBef>
                <a:spcPts val="0"/>
              </a:spcBef>
            </a:pPr>
            <a:r>
              <a:rPr lang="en" sz="3200" dirty="0"/>
              <a:t>Have analysis discussions that can build their confidence and expand their perspectives.</a:t>
            </a:r>
          </a:p>
          <a:p>
            <a:pPr marL="609585" indent="-304792">
              <a:spcBef>
                <a:spcPts val="0"/>
              </a:spcBef>
            </a:pPr>
            <a:r>
              <a:rPr lang="en" sz="3200" dirty="0"/>
              <a:t>Identify and eliminate non-essential information.  </a:t>
            </a:r>
          </a:p>
        </p:txBody>
      </p:sp>
    </p:spTree>
    <p:extLst>
      <p:ext uri="{BB962C8B-B14F-4D97-AF65-F5344CB8AC3E}">
        <p14:creationId xmlns:p14="http://schemas.microsoft.com/office/powerpoint/2010/main" val="16230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" id="{EB3EE8A1-F590-704E-9E34-FDEC5BD0574D}" vid="{383EFF4D-6783-5245-8E07-25B24E52CF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</Template>
  <TotalTime>7262</TotalTime>
  <Words>1328</Words>
  <Application>Microsoft Office PowerPoint</Application>
  <PresentationFormat>Widescreen</PresentationFormat>
  <Paragraphs>118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Wingdings 2</vt:lpstr>
      <vt:lpstr>LEARN</vt:lpstr>
      <vt:lpstr>PowerPoint Presentation</vt:lpstr>
      <vt:lpstr>Welcome!</vt:lpstr>
      <vt:lpstr>IDK Now Means “Increasing Domain Knowledge”</vt:lpstr>
      <vt:lpstr>Fold the Line</vt:lpstr>
      <vt:lpstr>Session Objectives</vt:lpstr>
      <vt:lpstr>Paired Texts H-Chart</vt:lpstr>
      <vt:lpstr>Example H-Chart</vt:lpstr>
      <vt:lpstr>Paired Texts H-Chart:  Authenticity and Design Questions 2 &amp; 3</vt:lpstr>
      <vt:lpstr>Inverted Pyramid</vt:lpstr>
      <vt:lpstr>Graphic Organizers</vt:lpstr>
      <vt:lpstr>Triangle-Square-Circle 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IDK: Increasing Domain Knowledge</dc:title>
  <dc:creator>K20 Center</dc:creator>
  <cp:lastModifiedBy>K20 Center</cp:lastModifiedBy>
  <cp:revision>42</cp:revision>
  <dcterms:created xsi:type="dcterms:W3CDTF">2016-07-18T15:11:16Z</dcterms:created>
  <dcterms:modified xsi:type="dcterms:W3CDTF">2021-07-29T13:19:26Z</dcterms:modified>
</cp:coreProperties>
</file>