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Montserrat" pitchFamily="2" charset="77"/>
      <p:regular r:id="rId27"/>
      <p:bold r:id="rId28"/>
      <p:italic r:id="rId29"/>
      <p:boldItalic r:id="rId30"/>
    </p:embeddedFont>
    <p:embeddedFont>
      <p:font typeface="Montserrat SemiBold" pitchFamily="2" charset="77"/>
      <p:regular r:id="rId31"/>
      <p:bold r:id="rId32"/>
      <p:italic r:id="rId33"/>
      <p:boldItalic r:id="rId34"/>
    </p:embeddedFont>
    <p:embeddedFont>
      <p:font typeface="Oswald" pitchFamily="2" charset="77"/>
      <p:regular r:id="rId35"/>
      <p:bold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photos/H0dcpcO_hY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orms.gle/MFHjZF8FGbMfbELZ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photos/Im7lZjxeLh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photos/Im7lZjxeLh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photos/Im7lZjxeLh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photos/Im7lZjxeLh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photos/Im7lZjxeLh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photos/Im7lZjxeLh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f8578ad13_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f8578ad13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38d32e815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38d32e815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900"/>
              <a:t>Photo from </a:t>
            </a:r>
            <a:r>
              <a:rPr lang="en" sz="900" u="sng">
                <a:solidFill>
                  <a:schemeClr val="hlink"/>
                </a:solidFill>
                <a:hlinkClick r:id="rId3"/>
              </a:rPr>
              <a:t>Unsplash</a:t>
            </a:r>
            <a:endParaRPr sz="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38d32e815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38d32e815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38d32e815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38d32e815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should use the K20 timer for this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38d32e815_5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38d32e815_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https://unsplash.com/photos/2FPjlAyMQTA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f8578ad13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f8578ad13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https://unsplash.com/photos/2FPjlAyMQTA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f8578ad13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f8578ad13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639a2e6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639a2e6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639a2e61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639a2e61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500"/>
              <a:buFont typeface="Arial"/>
              <a:buNone/>
            </a:pPr>
            <a:r>
              <a:rPr lang="en" sz="1800" b="1" u="sng">
                <a:solidFill>
                  <a:schemeClr val="hlink"/>
                </a:solidFill>
                <a:latin typeface="Calibri"/>
                <a:ea typeface="Calibri"/>
                <a:cs typeface="Calibri"/>
                <a:sym typeface="Calibri"/>
                <a:hlinkClick r:id="rId3"/>
              </a:rPr>
              <a:t>https://forms.gle/MFHjZF8FGbMfbELZ6</a:t>
            </a:r>
            <a:r>
              <a:rPr lang="en" sz="1800" b="1">
                <a:solidFill>
                  <a:srgbClr val="434343"/>
                </a:solidFill>
                <a:latin typeface="Calibri"/>
                <a:ea typeface="Calibri"/>
                <a:cs typeface="Calibri"/>
                <a:sym typeface="Calibri"/>
              </a:rPr>
              <a:t> </a:t>
            </a:r>
            <a:endParaRPr sz="1800" b="1">
              <a:solidFill>
                <a:srgbClr val="434343"/>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500"/>
              <a:buFont typeface="Arial"/>
              <a:buNone/>
            </a:pPr>
            <a:r>
              <a:rPr lang="en" sz="1800" b="1">
                <a:solidFill>
                  <a:srgbClr val="434343"/>
                </a:solidFill>
                <a:latin typeface="Calibri"/>
                <a:ea typeface="Calibri"/>
                <a:cs typeface="Calibri"/>
                <a:sym typeface="Calibri"/>
              </a:rPr>
              <a:t>email back if less than 25 participants</a:t>
            </a:r>
            <a:endParaRPr sz="1800" b="1">
              <a:solidFill>
                <a:srgbClr val="434343"/>
              </a:solidFill>
              <a:latin typeface="Calibri"/>
              <a:ea typeface="Calibri"/>
              <a:cs typeface="Calibri"/>
              <a:sym typeface="Calibri"/>
            </a:endParaRPr>
          </a:p>
          <a:p>
            <a:pPr marL="0" lvl="0" indent="0" algn="l" rtl="0">
              <a:lnSpc>
                <a:spcPct val="115000"/>
              </a:lnSpc>
              <a:spcBef>
                <a:spcPts val="1600"/>
              </a:spcBef>
              <a:spcAft>
                <a:spcPts val="1600"/>
              </a:spcAft>
              <a:buClr>
                <a:schemeClr val="dk1"/>
              </a:buClr>
              <a:buSzPts val="1500"/>
              <a:buFont typeface="Arial"/>
              <a:buNone/>
            </a:pPr>
            <a:r>
              <a:rPr lang="en" sz="1800" b="1">
                <a:solidFill>
                  <a:srgbClr val="434343"/>
                </a:solidFill>
                <a:latin typeface="Calibri"/>
                <a:ea typeface="Calibri"/>
                <a:cs typeface="Calibri"/>
                <a:sym typeface="Calibri"/>
              </a:rPr>
              <a:t>More than 25 skip google form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639a2e61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a639a2e61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chemeClr val="dk1"/>
                </a:solidFill>
              </a:rPr>
              <a:t>Photo from </a:t>
            </a:r>
            <a:r>
              <a:rPr lang="en" sz="900" u="sng">
                <a:solidFill>
                  <a:srgbClr val="01AFD1"/>
                </a:solidFill>
                <a:hlinkClick r:id="rId3">
                  <a:extLst>
                    <a:ext uri="{A12FA001-AC4F-418D-AE19-62706E023703}">
                      <ahyp:hlinkClr xmlns:ahyp="http://schemas.microsoft.com/office/drawing/2018/hyperlinkcolor" val="tx"/>
                    </a:ext>
                  </a:extLst>
                </a:hlinkClick>
              </a:rPr>
              <a:t>Unsplash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639a2e61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639a2e61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E91D63"/>
                </a:solidFill>
              </a:rPr>
              <a:t>Photo from </a:t>
            </a:r>
            <a:r>
              <a:rPr lang="en" sz="900" u="sng">
                <a:solidFill>
                  <a:srgbClr val="01AFD1"/>
                </a:solidFill>
                <a:hlinkClick r:id="rId3">
                  <a:extLst>
                    <a:ext uri="{A12FA001-AC4F-418D-AE19-62706E023703}">
                      <ahyp:hlinkClr xmlns:ahyp="http://schemas.microsoft.com/office/drawing/2018/hyperlinkcolor" val="tx"/>
                    </a:ext>
                  </a:extLst>
                </a:hlinkClick>
              </a:rPr>
              <a:t>Unsplash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639a2e61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639a2e61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E91D63"/>
                </a:solidFill>
              </a:rPr>
              <a:t>Photo from </a:t>
            </a:r>
            <a:r>
              <a:rPr lang="en" sz="900" u="sng">
                <a:solidFill>
                  <a:srgbClr val="01AFD1"/>
                </a:solidFill>
                <a:hlinkClick r:id="rId3">
                  <a:extLst>
                    <a:ext uri="{A12FA001-AC4F-418D-AE19-62706E023703}">
                      <ahyp:hlinkClr xmlns:ahyp="http://schemas.microsoft.com/office/drawing/2018/hyperlinkcolor" val="tx"/>
                    </a:ext>
                  </a:extLst>
                </a:hlinkClick>
              </a:rPr>
              <a:t>Unsplash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639a2e61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639a2e61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E91D63"/>
                </a:solidFill>
              </a:rPr>
              <a:t>Photo from </a:t>
            </a:r>
            <a:r>
              <a:rPr lang="en" sz="900" u="sng">
                <a:solidFill>
                  <a:srgbClr val="01AFD1"/>
                </a:solidFill>
                <a:hlinkClick r:id="rId3">
                  <a:extLst>
                    <a:ext uri="{A12FA001-AC4F-418D-AE19-62706E023703}">
                      <ahyp:hlinkClr xmlns:ahyp="http://schemas.microsoft.com/office/drawing/2018/hyperlinkcolor" val="tx"/>
                    </a:ext>
                  </a:extLst>
                </a:hlinkClick>
              </a:rPr>
              <a:t>Unsplash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639a2e6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639a2e6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E91D63"/>
                </a:solidFill>
              </a:rPr>
              <a:t>Photo from </a:t>
            </a:r>
            <a:r>
              <a:rPr lang="en" sz="900" u="sng">
                <a:solidFill>
                  <a:srgbClr val="01AFD1"/>
                </a:solidFill>
                <a:hlinkClick r:id="rId3">
                  <a:extLst>
                    <a:ext uri="{A12FA001-AC4F-418D-AE19-62706E023703}">
                      <ahyp:hlinkClr xmlns:ahyp="http://schemas.microsoft.com/office/drawing/2018/hyperlinkcolor" val="tx"/>
                    </a:ext>
                  </a:extLst>
                </a:hlinkClick>
              </a:rPr>
              <a:t>Unsplash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639a2e6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639a2e6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E91D63"/>
                </a:solidFill>
              </a:rPr>
              <a:t>Photo from </a:t>
            </a:r>
            <a:r>
              <a:rPr lang="en" sz="900" u="sng">
                <a:solidFill>
                  <a:srgbClr val="01AFD1"/>
                </a:solidFill>
                <a:hlinkClick r:id="rId3">
                  <a:extLst>
                    <a:ext uri="{A12FA001-AC4F-418D-AE19-62706E023703}">
                      <ahyp:hlinkClr xmlns:ahyp="http://schemas.microsoft.com/office/drawing/2018/hyperlinkcolor" val="tx"/>
                    </a:ext>
                  </a:extLst>
                </a:hlinkClick>
              </a:rPr>
              <a:t>Unsplash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639a2e61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639a2e61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1 1">
  <p:cSld name="MAIN_POINT_1_1">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1732950" y="528900"/>
            <a:ext cx="5678100" cy="408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Font typeface="Montserrat"/>
              <a:buNone/>
              <a:defRPr sz="4800">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9pPr>
          </a:lstStyle>
          <a:p>
            <a:endParaRPr/>
          </a:p>
        </p:txBody>
      </p:sp>
      <p:pic>
        <p:nvPicPr>
          <p:cNvPr id="14" name="Google Shape;14;p3"/>
          <p:cNvPicPr preferRelativeResize="0"/>
          <p:nvPr/>
        </p:nvPicPr>
        <p:blipFill rotWithShape="1">
          <a:blip r:embed="rId3">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B58"/>
              </a:buClr>
              <a:buSzPts val="3000"/>
              <a:buFont typeface="Montserrat"/>
              <a:buNone/>
              <a:defRPr>
                <a:solidFill>
                  <a:srgbClr val="1A2B58"/>
                </a:solidFill>
                <a:latin typeface="Montserrat"/>
                <a:ea typeface="Montserrat"/>
                <a:cs typeface="Montserrat"/>
                <a:sym typeface="Montserra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23850" algn="l">
              <a:lnSpc>
                <a:spcPct val="115000"/>
              </a:lnSpc>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algn="l">
              <a:lnSpc>
                <a:spcPct val="115000"/>
              </a:lnSpc>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algn="l">
              <a:lnSpc>
                <a:spcPct val="115000"/>
              </a:lnSpc>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pic>
        <p:nvPicPr>
          <p:cNvPr id="18" name="Google Shape;18;p4"/>
          <p:cNvPicPr preferRelativeResize="0"/>
          <p:nvPr/>
        </p:nvPicPr>
        <p:blipFill rotWithShape="1">
          <a:blip r:embed="rId2">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B58"/>
              </a:buClr>
              <a:buSzPts val="3000"/>
              <a:buFont typeface="Montserrat"/>
              <a:buNone/>
              <a:defRPr>
                <a:solidFill>
                  <a:srgbClr val="1A2B58"/>
                </a:solidFill>
                <a:latin typeface="Montserrat"/>
                <a:ea typeface="Montserrat"/>
                <a:cs typeface="Montserrat"/>
                <a:sym typeface="Montserra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11700" y="1468825"/>
            <a:ext cx="3975600" cy="3099900"/>
          </a:xfrm>
          <a:prstGeom prst="rect">
            <a:avLst/>
          </a:prstGeom>
          <a:noFill/>
          <a:ln>
            <a:noFill/>
          </a:ln>
        </p:spPr>
        <p:txBody>
          <a:bodyPr spcFirstLastPara="1" wrap="square" lIns="91425" tIns="91425" rIns="91425" bIns="91425" anchor="t" anchorCtr="0">
            <a:noAutofit/>
          </a:bodyPr>
          <a:lstStyle>
            <a:lvl1pPr marL="457200" lvl="0" indent="-323850" algn="l">
              <a:lnSpc>
                <a:spcPct val="115000"/>
              </a:lnSpc>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algn="l">
              <a:lnSpc>
                <a:spcPct val="115000"/>
              </a:lnSpc>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algn="l">
              <a:lnSpc>
                <a:spcPct val="115000"/>
              </a:lnSpc>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sp>
        <p:nvSpPr>
          <p:cNvPr id="22" name="Google Shape;22;p5"/>
          <p:cNvSpPr txBox="1">
            <a:spLocks noGrp="1"/>
          </p:cNvSpPr>
          <p:nvPr>
            <p:ph type="body" idx="2"/>
          </p:nvPr>
        </p:nvSpPr>
        <p:spPr>
          <a:xfrm>
            <a:off x="4856700" y="1468825"/>
            <a:ext cx="3975600" cy="3099900"/>
          </a:xfrm>
          <a:prstGeom prst="rect">
            <a:avLst/>
          </a:prstGeom>
          <a:noFill/>
          <a:ln>
            <a:noFill/>
          </a:ln>
        </p:spPr>
        <p:txBody>
          <a:bodyPr spcFirstLastPara="1" wrap="square" lIns="91425" tIns="91425" rIns="91425" bIns="91425" anchor="t" anchorCtr="0">
            <a:noAutofit/>
          </a:bodyPr>
          <a:lstStyle>
            <a:lvl1pPr marL="457200" lvl="0" indent="-323850" algn="l">
              <a:lnSpc>
                <a:spcPct val="115000"/>
              </a:lnSpc>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algn="l">
              <a:lnSpc>
                <a:spcPct val="115000"/>
              </a:lnSpc>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algn="l">
              <a:lnSpc>
                <a:spcPct val="115000"/>
              </a:lnSpc>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pic>
        <p:nvPicPr>
          <p:cNvPr id="23" name="Google Shape;23;p5"/>
          <p:cNvPicPr preferRelativeResize="0"/>
          <p:nvPr/>
        </p:nvPicPr>
        <p:blipFill rotWithShape="1">
          <a:blip r:embed="rId2">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B58"/>
              </a:buClr>
              <a:buSzPts val="3000"/>
              <a:buFont typeface="Montserrat"/>
              <a:buNone/>
              <a:defRPr>
                <a:solidFill>
                  <a:srgbClr val="1A2B58"/>
                </a:solidFill>
                <a:latin typeface="Montserrat"/>
                <a:ea typeface="Montserrat"/>
                <a:cs typeface="Montserrat"/>
                <a:sym typeface="Montserra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pic>
        <p:nvPicPr>
          <p:cNvPr id="26" name="Google Shape;26;p6"/>
          <p:cNvPicPr preferRelativeResize="0"/>
          <p:nvPr/>
        </p:nvPicPr>
        <p:blipFill rotWithShape="1">
          <a:blip r:embed="rId2">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631800"/>
            <a:ext cx="5452800" cy="75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B58"/>
              </a:buClr>
              <a:buSzPts val="2400"/>
              <a:buFont typeface="Montserrat"/>
              <a:buNone/>
              <a:defRPr sz="2400">
                <a:solidFill>
                  <a:srgbClr val="1A2B58"/>
                </a:solidFill>
                <a:latin typeface="Montserrat"/>
                <a:ea typeface="Montserrat"/>
                <a:cs typeface="Montserrat"/>
                <a:sym typeface="Montserrat"/>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 name="Google Shape;29;p7"/>
          <p:cNvSpPr txBox="1">
            <a:spLocks noGrp="1"/>
          </p:cNvSpPr>
          <p:nvPr>
            <p:ph type="body" idx="1"/>
          </p:nvPr>
        </p:nvSpPr>
        <p:spPr>
          <a:xfrm>
            <a:off x="311700" y="1473875"/>
            <a:ext cx="5696100" cy="3020100"/>
          </a:xfrm>
          <a:prstGeom prst="rect">
            <a:avLst/>
          </a:prstGeom>
          <a:noFill/>
          <a:ln>
            <a:noFill/>
          </a:ln>
        </p:spPr>
        <p:txBody>
          <a:bodyPr spcFirstLastPara="1" wrap="square" lIns="91425" tIns="91425" rIns="91425" bIns="91425" anchor="t" anchorCtr="0">
            <a:noAutofit/>
          </a:bodyPr>
          <a:lstStyle>
            <a:lvl1pPr marL="457200" lvl="0" indent="-323850" algn="l">
              <a:lnSpc>
                <a:spcPct val="115000"/>
              </a:lnSpc>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algn="l">
              <a:lnSpc>
                <a:spcPct val="115000"/>
              </a:lnSpc>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algn="l">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algn="l">
              <a:lnSpc>
                <a:spcPct val="115000"/>
              </a:lnSpc>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pic>
        <p:nvPicPr>
          <p:cNvPr id="30" name="Google Shape;30;p7"/>
          <p:cNvPicPr preferRelativeResize="0"/>
          <p:nvPr/>
        </p:nvPicPr>
        <p:blipFill rotWithShape="1">
          <a:blip r:embed="rId2">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2100"/>
              <a:buFont typeface="Montserrat SemiBold"/>
              <a:buNone/>
              <a:defRPr sz="2100">
                <a:solidFill>
                  <a:schemeClr val="lt1"/>
                </a:solidFill>
                <a:latin typeface="Montserrat SemiBold"/>
                <a:ea typeface="Montserrat SemiBold"/>
                <a:cs typeface="Montserrat SemiBold"/>
                <a:sym typeface="Montserrat SemiBold"/>
              </a:defRPr>
            </a:lvl1pPr>
          </a:lstStyle>
          <a:p>
            <a:endParaRPr/>
          </a:p>
        </p:txBody>
      </p:sp>
      <p:pic>
        <p:nvPicPr>
          <p:cNvPr id="33" name="Google Shape;33;p8"/>
          <p:cNvPicPr preferRelativeResize="0"/>
          <p:nvPr/>
        </p:nvPicPr>
        <p:blipFill rotWithShape="1">
          <a:blip r:embed="rId3">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000"/>
              <a:buFont typeface="Montserrat"/>
              <a:buNone/>
              <a:defRPr>
                <a:solidFill>
                  <a:schemeClr val="lt1"/>
                </a:solidFill>
                <a:latin typeface="Montserrat"/>
                <a:ea typeface="Montserrat"/>
                <a:cs typeface="Montserrat"/>
                <a:sym typeface="Montserra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 name="Google Shape;36;p9"/>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23850" algn="l">
              <a:lnSpc>
                <a:spcPct val="115000"/>
              </a:lnSpc>
              <a:spcBef>
                <a:spcPts val="0"/>
              </a:spcBef>
              <a:spcAft>
                <a:spcPts val="0"/>
              </a:spcAft>
              <a:buClr>
                <a:srgbClr val="C2FEFF"/>
              </a:buClr>
              <a:buSzPts val="1500"/>
              <a:buFont typeface="Calibri"/>
              <a:buChar char="●"/>
              <a:defRPr b="1">
                <a:solidFill>
                  <a:schemeClr val="lt1"/>
                </a:solidFill>
                <a:latin typeface="Calibri"/>
                <a:ea typeface="Calibri"/>
                <a:cs typeface="Calibri"/>
                <a:sym typeface="Calibri"/>
              </a:defRPr>
            </a:lvl1pPr>
            <a:lvl2pPr marL="914400" lvl="1" indent="-317500" algn="l">
              <a:lnSpc>
                <a:spcPct val="115000"/>
              </a:lnSpc>
              <a:spcBef>
                <a:spcPts val="1600"/>
              </a:spcBef>
              <a:spcAft>
                <a:spcPts val="0"/>
              </a:spcAft>
              <a:buClr>
                <a:srgbClr val="C2FEFF"/>
              </a:buClr>
              <a:buSzPts val="1400"/>
              <a:buFont typeface="Calibri"/>
              <a:buChar char="○"/>
              <a:defRPr b="1">
                <a:solidFill>
                  <a:schemeClr val="lt1"/>
                </a:solidFill>
                <a:latin typeface="Calibri"/>
                <a:ea typeface="Calibri"/>
                <a:cs typeface="Calibri"/>
                <a:sym typeface="Calibri"/>
              </a:defRPr>
            </a:lvl2pPr>
            <a:lvl3pPr marL="1371600" lvl="2" indent="-317500" algn="l">
              <a:lnSpc>
                <a:spcPct val="115000"/>
              </a:lnSpc>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marL="1828800" lvl="3" indent="-317500" algn="l">
              <a:lnSpc>
                <a:spcPct val="115000"/>
              </a:lnSpc>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4pPr>
            <a:lvl5pPr marL="2286000" lvl="4" indent="-317500" algn="l">
              <a:lnSpc>
                <a:spcPct val="115000"/>
              </a:lnSpc>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5pPr>
            <a:lvl6pPr marL="2743200" lvl="5" indent="-317500" algn="l">
              <a:lnSpc>
                <a:spcPct val="115000"/>
              </a:lnSpc>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6pPr>
            <a:lvl7pPr marL="3200400" lvl="6" indent="-317500" algn="l">
              <a:lnSpc>
                <a:spcPct val="115000"/>
              </a:lnSpc>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7pPr>
            <a:lvl8pPr marL="3657600" lvl="7" indent="-317500" algn="l">
              <a:lnSpc>
                <a:spcPct val="115000"/>
              </a:lnSpc>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8pPr>
            <a:lvl9pPr marL="4114800" lvl="8" indent="-317500" algn="l">
              <a:lnSpc>
                <a:spcPct val="115000"/>
              </a:lnSpc>
              <a:spcBef>
                <a:spcPts val="1600"/>
              </a:spcBef>
              <a:spcAft>
                <a:spcPts val="1600"/>
              </a:spcAft>
              <a:buClr>
                <a:schemeClr val="lt1"/>
              </a:buClr>
              <a:buSzPts val="1400"/>
              <a:buFont typeface="Calibri"/>
              <a:buChar char="■"/>
              <a:defRPr>
                <a:solidFill>
                  <a:schemeClr val="lt1"/>
                </a:solidFill>
                <a:latin typeface="Calibri"/>
                <a:ea typeface="Calibri"/>
                <a:cs typeface="Calibri"/>
                <a:sym typeface="Calibri"/>
              </a:defRPr>
            </a:lvl9pPr>
          </a:lstStyle>
          <a:p>
            <a:endParaRPr/>
          </a:p>
        </p:txBody>
      </p:sp>
      <p:pic>
        <p:nvPicPr>
          <p:cNvPr id="37" name="Google Shape;37;p9"/>
          <p:cNvPicPr preferRelativeResize="0"/>
          <p:nvPr/>
        </p:nvPicPr>
        <p:blipFill rotWithShape="1">
          <a:blip r:embed="rId3">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84392"/>
        </a:solidFill>
        <a:effectLst/>
      </p:bgPr>
    </p:bg>
    <p:spTree>
      <p:nvGrpSpPr>
        <p:cNvPr id="1" name="Shape 58"/>
        <p:cNvGrpSpPr/>
        <p:nvPr/>
      </p:nvGrpSpPr>
      <p:grpSpPr>
        <a:xfrm>
          <a:off x="0" y="0"/>
          <a:ext cx="0" cy="0"/>
          <a:chOff x="0" y="0"/>
          <a:chExt cx="0" cy="0"/>
        </a:xfrm>
      </p:grpSpPr>
      <p:sp>
        <p:nvSpPr>
          <p:cNvPr id="59" name="Google Shape;59;p12"/>
          <p:cNvSpPr txBox="1">
            <a:spLocks noGrp="1"/>
          </p:cNvSpPr>
          <p:nvPr>
            <p:ph type="ctrTitle"/>
          </p:nvPr>
        </p:nvSpPr>
        <p:spPr>
          <a:xfrm>
            <a:off x="411175" y="644300"/>
            <a:ext cx="8282400" cy="2109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200"/>
              <a:buFont typeface="Montserrat"/>
              <a:buNone/>
              <a:defRPr sz="4200">
                <a:solidFill>
                  <a:schemeClr val="lt1"/>
                </a:solidFill>
                <a:latin typeface="Montserrat"/>
                <a:ea typeface="Montserrat"/>
                <a:cs typeface="Montserrat"/>
                <a:sym typeface="Montserrat"/>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60" name="Google Shape;60;p12"/>
          <p:cNvSpPr txBox="1">
            <a:spLocks noGrp="1"/>
          </p:cNvSpPr>
          <p:nvPr>
            <p:ph type="subTitle" idx="1"/>
          </p:nvPr>
        </p:nvSpPr>
        <p:spPr>
          <a:xfrm>
            <a:off x="411175" y="3398250"/>
            <a:ext cx="8282400" cy="1260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CCCCCC"/>
              </a:buClr>
              <a:buSzPts val="3000"/>
              <a:buFont typeface="Montserrat SemiBold"/>
              <a:buNone/>
              <a:defRPr sz="3000">
                <a:solidFill>
                  <a:srgbClr val="CCCCCC"/>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732950" y="528900"/>
            <a:ext cx="5678100" cy="408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Font typeface="Montserrat"/>
              <a:buNone/>
              <a:defRPr sz="4800">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9pPr>
          </a:lstStyle>
          <a:p>
            <a:endParaRPr/>
          </a:p>
        </p:txBody>
      </p:sp>
      <p:pic>
        <p:nvPicPr>
          <p:cNvPr id="63" name="Google Shape;63;p13"/>
          <p:cNvPicPr preferRelativeResize="0"/>
          <p:nvPr/>
        </p:nvPicPr>
        <p:blipFill rotWithShape="1">
          <a:blip r:embed="rId3">
            <a:alphaModFix/>
          </a:blip>
          <a:srcRect/>
          <a:stretch/>
        </p:blipFill>
        <p:spPr>
          <a:xfrm>
            <a:off x="6338003" y="4568725"/>
            <a:ext cx="2714625" cy="4754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12274C"/>
              </a:buClr>
              <a:buSzPts val="3000"/>
              <a:buFont typeface="Montserrat"/>
              <a:buNone/>
              <a:defRPr sz="3000" b="1" i="0" u="none" strike="noStrike" cap="none">
                <a:solidFill>
                  <a:srgbClr val="12274C"/>
                </a:solidFill>
                <a:latin typeface="Montserrat"/>
                <a:ea typeface="Montserrat"/>
                <a:cs typeface="Montserrat"/>
                <a:sym typeface="Montserrat"/>
              </a:defRPr>
            </a:lvl1pPr>
            <a:lvl2pPr marR="0" lvl="1" algn="l" rtl="0">
              <a:lnSpc>
                <a:spcPct val="100000"/>
              </a:lnSpc>
              <a:spcBef>
                <a:spcPts val="0"/>
              </a:spcBef>
              <a:spcAft>
                <a:spcPts val="0"/>
              </a:spcAft>
              <a:buClr>
                <a:srgbClr val="12274C"/>
              </a:buClr>
              <a:buSzPts val="3000"/>
              <a:buFont typeface="Oswald"/>
              <a:buNone/>
              <a:defRPr sz="3000" b="0" i="0" u="none" strike="noStrike" cap="none">
                <a:solidFill>
                  <a:srgbClr val="12274C"/>
                </a:solidFill>
                <a:latin typeface="Oswald"/>
                <a:ea typeface="Oswald"/>
                <a:cs typeface="Oswald"/>
                <a:sym typeface="Oswald"/>
              </a:defRPr>
            </a:lvl2pPr>
            <a:lvl3pPr marR="0" lvl="2" algn="l" rtl="0">
              <a:lnSpc>
                <a:spcPct val="100000"/>
              </a:lnSpc>
              <a:spcBef>
                <a:spcPts val="0"/>
              </a:spcBef>
              <a:spcAft>
                <a:spcPts val="0"/>
              </a:spcAft>
              <a:buClr>
                <a:srgbClr val="12274C"/>
              </a:buClr>
              <a:buSzPts val="3000"/>
              <a:buFont typeface="Oswald"/>
              <a:buNone/>
              <a:defRPr sz="3000" b="0" i="0" u="none" strike="noStrike" cap="none">
                <a:solidFill>
                  <a:srgbClr val="12274C"/>
                </a:solidFill>
                <a:latin typeface="Oswald"/>
                <a:ea typeface="Oswald"/>
                <a:cs typeface="Oswald"/>
                <a:sym typeface="Oswald"/>
              </a:defRPr>
            </a:lvl3pPr>
            <a:lvl4pPr marR="0" lvl="3" algn="l" rtl="0">
              <a:lnSpc>
                <a:spcPct val="100000"/>
              </a:lnSpc>
              <a:spcBef>
                <a:spcPts val="0"/>
              </a:spcBef>
              <a:spcAft>
                <a:spcPts val="0"/>
              </a:spcAft>
              <a:buClr>
                <a:srgbClr val="12274C"/>
              </a:buClr>
              <a:buSzPts val="3000"/>
              <a:buFont typeface="Oswald"/>
              <a:buNone/>
              <a:defRPr sz="3000" b="0" i="0" u="none" strike="noStrike" cap="none">
                <a:solidFill>
                  <a:srgbClr val="12274C"/>
                </a:solidFill>
                <a:latin typeface="Oswald"/>
                <a:ea typeface="Oswald"/>
                <a:cs typeface="Oswald"/>
                <a:sym typeface="Oswald"/>
              </a:defRPr>
            </a:lvl4pPr>
            <a:lvl5pPr marR="0" lvl="4" algn="l" rtl="0">
              <a:lnSpc>
                <a:spcPct val="100000"/>
              </a:lnSpc>
              <a:spcBef>
                <a:spcPts val="0"/>
              </a:spcBef>
              <a:spcAft>
                <a:spcPts val="0"/>
              </a:spcAft>
              <a:buClr>
                <a:srgbClr val="12274C"/>
              </a:buClr>
              <a:buSzPts val="3000"/>
              <a:buFont typeface="Oswald"/>
              <a:buNone/>
              <a:defRPr sz="3000" b="0" i="0" u="none" strike="noStrike" cap="none">
                <a:solidFill>
                  <a:srgbClr val="12274C"/>
                </a:solidFill>
                <a:latin typeface="Oswald"/>
                <a:ea typeface="Oswald"/>
                <a:cs typeface="Oswald"/>
                <a:sym typeface="Oswald"/>
              </a:defRPr>
            </a:lvl5pPr>
            <a:lvl6pPr marR="0" lvl="5" algn="l" rtl="0">
              <a:lnSpc>
                <a:spcPct val="100000"/>
              </a:lnSpc>
              <a:spcBef>
                <a:spcPts val="0"/>
              </a:spcBef>
              <a:spcAft>
                <a:spcPts val="0"/>
              </a:spcAft>
              <a:buClr>
                <a:srgbClr val="12274C"/>
              </a:buClr>
              <a:buSzPts val="3000"/>
              <a:buFont typeface="Oswald"/>
              <a:buNone/>
              <a:defRPr sz="3000" b="0" i="0" u="none" strike="noStrike" cap="none">
                <a:solidFill>
                  <a:srgbClr val="12274C"/>
                </a:solidFill>
                <a:latin typeface="Oswald"/>
                <a:ea typeface="Oswald"/>
                <a:cs typeface="Oswald"/>
                <a:sym typeface="Oswald"/>
              </a:defRPr>
            </a:lvl6pPr>
            <a:lvl7pPr marR="0" lvl="6" algn="l" rtl="0">
              <a:lnSpc>
                <a:spcPct val="100000"/>
              </a:lnSpc>
              <a:spcBef>
                <a:spcPts val="0"/>
              </a:spcBef>
              <a:spcAft>
                <a:spcPts val="0"/>
              </a:spcAft>
              <a:buClr>
                <a:srgbClr val="12274C"/>
              </a:buClr>
              <a:buSzPts val="3000"/>
              <a:buFont typeface="Oswald"/>
              <a:buNone/>
              <a:defRPr sz="3000" b="0" i="0" u="none" strike="noStrike" cap="none">
                <a:solidFill>
                  <a:srgbClr val="12274C"/>
                </a:solidFill>
                <a:latin typeface="Oswald"/>
                <a:ea typeface="Oswald"/>
                <a:cs typeface="Oswald"/>
                <a:sym typeface="Oswald"/>
              </a:defRPr>
            </a:lvl7pPr>
            <a:lvl8pPr marR="0" lvl="7" algn="l" rtl="0">
              <a:lnSpc>
                <a:spcPct val="100000"/>
              </a:lnSpc>
              <a:spcBef>
                <a:spcPts val="0"/>
              </a:spcBef>
              <a:spcAft>
                <a:spcPts val="0"/>
              </a:spcAft>
              <a:buClr>
                <a:srgbClr val="12274C"/>
              </a:buClr>
              <a:buSzPts val="3000"/>
              <a:buFont typeface="Oswald"/>
              <a:buNone/>
              <a:defRPr sz="3000" b="0" i="0" u="none" strike="noStrike" cap="none">
                <a:solidFill>
                  <a:srgbClr val="12274C"/>
                </a:solidFill>
                <a:latin typeface="Oswald"/>
                <a:ea typeface="Oswald"/>
                <a:cs typeface="Oswald"/>
                <a:sym typeface="Oswald"/>
              </a:defRPr>
            </a:lvl8pPr>
            <a:lvl9pPr marR="0" lvl="8" algn="l" rtl="0">
              <a:lnSpc>
                <a:spcPct val="100000"/>
              </a:lnSpc>
              <a:spcBef>
                <a:spcPts val="0"/>
              </a:spcBef>
              <a:spcAft>
                <a:spcPts val="0"/>
              </a:spcAft>
              <a:buClr>
                <a:srgbClr val="12274C"/>
              </a:buClr>
              <a:buSzPts val="3000"/>
              <a:buFont typeface="Oswald"/>
              <a:buNone/>
              <a:defRPr sz="3000" b="0" i="0" u="none" strike="noStrike" cap="none">
                <a:solidFill>
                  <a:srgbClr val="12274C"/>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rgbClr val="004F9A"/>
              </a:buClr>
              <a:buSzPts val="1500"/>
              <a:buFont typeface="Calibri"/>
              <a:buChar char="●"/>
              <a:defRPr sz="1800" b="1" i="0" u="none" strike="noStrike" cap="none">
                <a:solidFill>
                  <a:srgbClr val="12274C"/>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1A2B58"/>
              </a:buClr>
              <a:buSzPts val="1400"/>
              <a:buFont typeface="Calibri"/>
              <a:buChar char="○"/>
              <a:defRPr sz="1400" b="1" i="0" u="none" strike="noStrike" cap="none">
                <a:solidFill>
                  <a:srgbClr val="1A2B58"/>
                </a:solidFill>
                <a:latin typeface="Calibri"/>
                <a:ea typeface="Calibri"/>
                <a:cs typeface="Calibri"/>
                <a:sym typeface="Calibri"/>
              </a:defRPr>
            </a:lvl2pPr>
            <a:lvl3pPr marL="1371600" marR="0" lvl="2" indent="-317500" algn="l" rtl="0">
              <a:lnSpc>
                <a:spcPct val="115000"/>
              </a:lnSpc>
              <a:spcBef>
                <a:spcPts val="1600"/>
              </a:spcBef>
              <a:spcAft>
                <a:spcPts val="0"/>
              </a:spcAft>
              <a:buClr>
                <a:srgbClr val="666666"/>
              </a:buClr>
              <a:buSzPts val="1400"/>
              <a:buFont typeface="Calibri"/>
              <a:buChar char="■"/>
              <a:defRPr sz="1400" b="0" i="0" u="none" strike="noStrike" cap="none">
                <a:solidFill>
                  <a:srgbClr val="666666"/>
                </a:solidFill>
                <a:latin typeface="Calibri"/>
                <a:ea typeface="Calibri"/>
                <a:cs typeface="Calibri"/>
                <a:sym typeface="Calibri"/>
              </a:defRPr>
            </a:lvl3pPr>
            <a:lvl4pPr marL="1828800" marR="0" lvl="3" indent="-317500" algn="l" rtl="0">
              <a:lnSpc>
                <a:spcPct val="115000"/>
              </a:lnSpc>
              <a:spcBef>
                <a:spcPts val="1600"/>
              </a:spcBef>
              <a:spcAft>
                <a:spcPts val="0"/>
              </a:spcAft>
              <a:buClr>
                <a:srgbClr val="666666"/>
              </a:buClr>
              <a:buSzPts val="1400"/>
              <a:buFont typeface="Calibri"/>
              <a:buChar char="●"/>
              <a:defRPr sz="1400" b="0" i="0" u="none" strike="noStrike" cap="none">
                <a:solidFill>
                  <a:srgbClr val="666666"/>
                </a:solidFill>
                <a:latin typeface="Calibri"/>
                <a:ea typeface="Calibri"/>
                <a:cs typeface="Calibri"/>
                <a:sym typeface="Calibri"/>
              </a:defRPr>
            </a:lvl4pPr>
            <a:lvl5pPr marL="2286000" marR="0" lvl="4" indent="-317500" algn="l" rtl="0">
              <a:lnSpc>
                <a:spcPct val="115000"/>
              </a:lnSpc>
              <a:spcBef>
                <a:spcPts val="1600"/>
              </a:spcBef>
              <a:spcAft>
                <a:spcPts val="0"/>
              </a:spcAft>
              <a:buClr>
                <a:srgbClr val="666666"/>
              </a:buClr>
              <a:buSzPts val="1400"/>
              <a:buFont typeface="Calibri"/>
              <a:buChar char="○"/>
              <a:defRPr sz="1400" b="0" i="0" u="none" strike="noStrike" cap="none">
                <a:solidFill>
                  <a:srgbClr val="666666"/>
                </a:solidFill>
                <a:latin typeface="Calibri"/>
                <a:ea typeface="Calibri"/>
                <a:cs typeface="Calibri"/>
                <a:sym typeface="Calibri"/>
              </a:defRPr>
            </a:lvl5pPr>
            <a:lvl6pPr marL="2743200" marR="0" lvl="5" indent="-317500" algn="l" rtl="0">
              <a:lnSpc>
                <a:spcPct val="115000"/>
              </a:lnSpc>
              <a:spcBef>
                <a:spcPts val="1600"/>
              </a:spcBef>
              <a:spcAft>
                <a:spcPts val="0"/>
              </a:spcAft>
              <a:buClr>
                <a:srgbClr val="666666"/>
              </a:buClr>
              <a:buSzPts val="1400"/>
              <a:buFont typeface="Calibri"/>
              <a:buChar char="■"/>
              <a:defRPr sz="1400" b="0" i="0" u="none" strike="noStrike" cap="none">
                <a:solidFill>
                  <a:srgbClr val="666666"/>
                </a:solidFill>
                <a:latin typeface="Calibri"/>
                <a:ea typeface="Calibri"/>
                <a:cs typeface="Calibri"/>
                <a:sym typeface="Calibri"/>
              </a:defRPr>
            </a:lvl6pPr>
            <a:lvl7pPr marL="3200400" marR="0" lvl="6" indent="-317500" algn="l" rtl="0">
              <a:lnSpc>
                <a:spcPct val="115000"/>
              </a:lnSpc>
              <a:spcBef>
                <a:spcPts val="1600"/>
              </a:spcBef>
              <a:spcAft>
                <a:spcPts val="0"/>
              </a:spcAft>
              <a:buClr>
                <a:srgbClr val="666666"/>
              </a:buClr>
              <a:buSzPts val="1400"/>
              <a:buFont typeface="Calibri"/>
              <a:buChar char="●"/>
              <a:defRPr sz="1400" b="0" i="0" u="none" strike="noStrike" cap="none">
                <a:solidFill>
                  <a:srgbClr val="666666"/>
                </a:solidFill>
                <a:latin typeface="Calibri"/>
                <a:ea typeface="Calibri"/>
                <a:cs typeface="Calibri"/>
                <a:sym typeface="Calibri"/>
              </a:defRPr>
            </a:lvl7pPr>
            <a:lvl8pPr marL="3657600" marR="0" lvl="7" indent="-317500" algn="l" rtl="0">
              <a:lnSpc>
                <a:spcPct val="115000"/>
              </a:lnSpc>
              <a:spcBef>
                <a:spcPts val="1600"/>
              </a:spcBef>
              <a:spcAft>
                <a:spcPts val="0"/>
              </a:spcAft>
              <a:buClr>
                <a:srgbClr val="666666"/>
              </a:buClr>
              <a:buSzPts val="1400"/>
              <a:buFont typeface="Calibri"/>
              <a:buChar char="○"/>
              <a:defRPr sz="1400" b="0" i="0" u="none" strike="noStrike" cap="none">
                <a:solidFill>
                  <a:srgbClr val="666666"/>
                </a:solidFill>
                <a:latin typeface="Calibri"/>
                <a:ea typeface="Calibri"/>
                <a:cs typeface="Calibri"/>
                <a:sym typeface="Calibri"/>
              </a:defRPr>
            </a:lvl8pPr>
            <a:lvl9pPr marL="4114800" marR="0" lvl="8" indent="-317500" algn="l" rtl="0">
              <a:lnSpc>
                <a:spcPct val="115000"/>
              </a:lnSpc>
              <a:spcBef>
                <a:spcPts val="1600"/>
              </a:spcBef>
              <a:spcAft>
                <a:spcPts val="1600"/>
              </a:spcAft>
              <a:buClr>
                <a:srgbClr val="666666"/>
              </a:buClr>
              <a:buSzPts val="1400"/>
              <a:buFont typeface="Calibri"/>
              <a:buChar char="■"/>
              <a:defRPr sz="1400" b="0" i="0" u="none" strike="noStrike" cap="none">
                <a:solidFill>
                  <a:srgbClr val="666666"/>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it.ly/ILITC202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EVS_yYQoLJ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bit.ly/ILITC2020" TargetMode="Externa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1164175" y="528900"/>
            <a:ext cx="6603900" cy="408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sz="3200"/>
              <a:t>Transcendent Classrooms: </a:t>
            </a:r>
            <a:endParaRPr sz="3200"/>
          </a:p>
          <a:p>
            <a:pPr marL="0" lvl="0" indent="0" algn="ctr" rtl="0">
              <a:lnSpc>
                <a:spcPct val="100000"/>
              </a:lnSpc>
              <a:spcBef>
                <a:spcPts val="0"/>
              </a:spcBef>
              <a:spcAft>
                <a:spcPts val="0"/>
              </a:spcAft>
              <a:buSzPts val="4800"/>
              <a:buNone/>
            </a:pPr>
            <a:r>
              <a:rPr lang="en" sz="2900" b="0"/>
              <a:t>Increasing Student Achievement With Technology</a:t>
            </a:r>
            <a:endParaRPr sz="29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Magnetic </a:t>
            </a:r>
            <a:endParaRPr/>
          </a:p>
          <a:p>
            <a:pPr marL="0" lvl="0" indent="0" algn="l" rtl="0">
              <a:spcBef>
                <a:spcPts val="0"/>
              </a:spcBef>
              <a:spcAft>
                <a:spcPts val="0"/>
              </a:spcAft>
              <a:buNone/>
            </a:pPr>
            <a:r>
              <a:rPr lang="en"/>
              <a:t>Statements</a:t>
            </a:r>
            <a:endParaRPr/>
          </a:p>
        </p:txBody>
      </p:sp>
      <p:pic>
        <p:nvPicPr>
          <p:cNvPr id="130" name="Google Shape;130;p24"/>
          <p:cNvPicPr preferRelativeResize="0"/>
          <p:nvPr/>
        </p:nvPicPr>
        <p:blipFill>
          <a:blip r:embed="rId3">
            <a:alphaModFix/>
          </a:blip>
          <a:stretch>
            <a:fillRect/>
          </a:stretch>
        </p:blipFill>
        <p:spPr>
          <a:xfrm>
            <a:off x="3114850" y="136175"/>
            <a:ext cx="5910058" cy="443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136" name="Google Shape;136;p2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000000"/>
                </a:solidFill>
              </a:rPr>
              <a:t>By the end of this session, participants should be able to do the following:</a:t>
            </a:r>
            <a:endParaRPr sz="2400">
              <a:solidFill>
                <a:srgbClr val="000000"/>
              </a:solidFill>
            </a:endParaRPr>
          </a:p>
          <a:p>
            <a:pPr marL="0" lvl="0" indent="0" algn="l" rtl="0">
              <a:lnSpc>
                <a:spcPct val="100000"/>
              </a:lnSpc>
              <a:spcBef>
                <a:spcPts val="0"/>
              </a:spcBef>
              <a:spcAft>
                <a:spcPts val="0"/>
              </a:spcAft>
              <a:buNone/>
            </a:pPr>
            <a:endParaRPr sz="2250">
              <a:solidFill>
                <a:srgbClr val="000000"/>
              </a:solidFill>
              <a:highlight>
                <a:srgbClr val="FFFFFF"/>
              </a:highlight>
            </a:endParaRPr>
          </a:p>
          <a:p>
            <a:pPr marL="457200" lvl="0" indent="-371475" algn="l" rtl="0">
              <a:lnSpc>
                <a:spcPct val="100000"/>
              </a:lnSpc>
              <a:spcBef>
                <a:spcPts val="0"/>
              </a:spcBef>
              <a:spcAft>
                <a:spcPts val="0"/>
              </a:spcAft>
              <a:buClr>
                <a:srgbClr val="000000"/>
              </a:buClr>
              <a:buSzPts val="2250"/>
              <a:buAutoNum type="arabicPeriod"/>
            </a:pPr>
            <a:r>
              <a:rPr lang="en" sz="2250">
                <a:solidFill>
                  <a:srgbClr val="000000"/>
                </a:solidFill>
                <a:highlight>
                  <a:srgbClr val="FFFFFF"/>
                </a:highlight>
              </a:rPr>
              <a:t>Identify their own tech biases.</a:t>
            </a:r>
            <a:endParaRPr sz="2250">
              <a:solidFill>
                <a:srgbClr val="000000"/>
              </a:solidFill>
              <a:highlight>
                <a:srgbClr val="FFFFFF"/>
              </a:highlight>
            </a:endParaRPr>
          </a:p>
          <a:p>
            <a:pPr marL="457200" lvl="0" indent="-371475" algn="l" rtl="0">
              <a:lnSpc>
                <a:spcPct val="100000"/>
              </a:lnSpc>
              <a:spcBef>
                <a:spcPts val="0"/>
              </a:spcBef>
              <a:spcAft>
                <a:spcPts val="0"/>
              </a:spcAft>
              <a:buClr>
                <a:srgbClr val="000000"/>
              </a:buClr>
              <a:buSzPts val="2250"/>
              <a:buAutoNum type="arabicPeriod"/>
            </a:pPr>
            <a:r>
              <a:rPr lang="en" sz="2250">
                <a:solidFill>
                  <a:srgbClr val="000000"/>
                </a:solidFill>
                <a:highlight>
                  <a:srgbClr val="FFFFFF"/>
                </a:highlight>
              </a:rPr>
              <a:t>Evaluate the impact of levels of T3 on student achievement by:</a:t>
            </a:r>
            <a:endParaRPr sz="2250">
              <a:solidFill>
                <a:srgbClr val="000000"/>
              </a:solidFill>
              <a:highlight>
                <a:srgbClr val="FFFFFF"/>
              </a:highlight>
            </a:endParaRPr>
          </a:p>
          <a:p>
            <a:pPr marL="914400" lvl="1" indent="-371475" algn="l" rtl="0">
              <a:lnSpc>
                <a:spcPct val="100000"/>
              </a:lnSpc>
              <a:spcBef>
                <a:spcPts val="0"/>
              </a:spcBef>
              <a:spcAft>
                <a:spcPts val="0"/>
              </a:spcAft>
              <a:buClr>
                <a:srgbClr val="000000"/>
              </a:buClr>
              <a:buSzPts val="2250"/>
              <a:buChar char="○"/>
            </a:pPr>
            <a:r>
              <a:rPr lang="en" sz="2250">
                <a:solidFill>
                  <a:srgbClr val="000000"/>
                </a:solidFill>
                <a:highlight>
                  <a:srgbClr val="FFFFFF"/>
                </a:highlight>
              </a:rPr>
              <a:t>Recognizing Ts.</a:t>
            </a:r>
            <a:endParaRPr sz="2250">
              <a:solidFill>
                <a:srgbClr val="000000"/>
              </a:solidFill>
              <a:highlight>
                <a:srgbClr val="FFFFFF"/>
              </a:highlight>
            </a:endParaRPr>
          </a:p>
          <a:p>
            <a:pPr marL="914400" lvl="1" indent="-371475" algn="l" rtl="0">
              <a:lnSpc>
                <a:spcPct val="100000"/>
              </a:lnSpc>
              <a:spcBef>
                <a:spcPts val="0"/>
              </a:spcBef>
              <a:spcAft>
                <a:spcPts val="0"/>
              </a:spcAft>
              <a:buClr>
                <a:srgbClr val="000000"/>
              </a:buClr>
              <a:buSzPts val="2250"/>
              <a:buChar char="○"/>
            </a:pPr>
            <a:r>
              <a:rPr lang="en" sz="2250">
                <a:solidFill>
                  <a:srgbClr val="000000"/>
                </a:solidFill>
                <a:highlight>
                  <a:srgbClr val="FFFFFF"/>
                </a:highlight>
              </a:rPr>
              <a:t>Researching literature on how T3 impacts student achievement.</a:t>
            </a:r>
            <a:endParaRPr sz="2400">
              <a:solidFill>
                <a:srgbClr val="000000"/>
              </a:solidFill>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574825" y="322275"/>
            <a:ext cx="5569200" cy="4208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sz="2400" b="0">
                <a:solidFill>
                  <a:srgbClr val="FFFFFF"/>
                </a:solidFill>
                <a:latin typeface="Arial"/>
                <a:ea typeface="Arial"/>
                <a:cs typeface="Arial"/>
                <a:sym typeface="Arial"/>
              </a:rPr>
              <a:t>"Now, more than ever, we need a Moonshot in education: A pedagogical breakthrough so extraordinary that student learning and achievement are exponentially boosted in such a way that assures our students are fully prepared for the VUCA [Volatile, Uncertain, Complex, and Ambiguous] future." </a:t>
            </a:r>
            <a:endParaRPr sz="2400" b="0">
              <a:solidFill>
                <a:srgbClr val="FFFFFF"/>
              </a:solidFill>
              <a:latin typeface="Arial"/>
              <a:ea typeface="Arial"/>
              <a:cs typeface="Arial"/>
              <a:sym typeface="Arial"/>
            </a:endParaRPr>
          </a:p>
          <a:p>
            <a:pPr marL="0" lvl="0" indent="0" algn="ctr" rtl="0">
              <a:lnSpc>
                <a:spcPct val="100000"/>
              </a:lnSpc>
              <a:spcBef>
                <a:spcPts val="0"/>
              </a:spcBef>
              <a:spcAft>
                <a:spcPts val="0"/>
              </a:spcAft>
              <a:buSzPts val="4800"/>
              <a:buNone/>
            </a:pPr>
            <a:endParaRPr sz="2300" b="0">
              <a:solidFill>
                <a:srgbClr val="FFFFFF"/>
              </a:solidFill>
              <a:latin typeface="Arial"/>
              <a:ea typeface="Arial"/>
              <a:cs typeface="Arial"/>
              <a:sym typeface="Arial"/>
            </a:endParaRPr>
          </a:p>
          <a:p>
            <a:pPr marL="0" lvl="0" indent="0" algn="ctr" rtl="0">
              <a:lnSpc>
                <a:spcPct val="100000"/>
              </a:lnSpc>
              <a:spcBef>
                <a:spcPts val="0"/>
              </a:spcBef>
              <a:spcAft>
                <a:spcPts val="0"/>
              </a:spcAft>
              <a:buSzPts val="4800"/>
              <a:buNone/>
            </a:pPr>
            <a:r>
              <a:rPr lang="en" sz="1800" b="0">
                <a:solidFill>
                  <a:srgbClr val="FFFFFF"/>
                </a:solidFill>
                <a:latin typeface="Arial"/>
                <a:ea typeface="Arial"/>
                <a:cs typeface="Arial"/>
                <a:sym typeface="Arial"/>
              </a:rPr>
              <a:t>(Magana, 2019)</a:t>
            </a:r>
            <a:endParaRPr sz="5600">
              <a:solidFill>
                <a:srgbClr val="FFFFFF"/>
              </a:solidFill>
            </a:endParaRPr>
          </a:p>
        </p:txBody>
      </p:sp>
      <p:pic>
        <p:nvPicPr>
          <p:cNvPr id="142" name="Google Shape;142;p26"/>
          <p:cNvPicPr preferRelativeResize="0"/>
          <p:nvPr/>
        </p:nvPicPr>
        <p:blipFill>
          <a:blip r:embed="rId3">
            <a:alphaModFix/>
          </a:blip>
          <a:stretch>
            <a:fillRect/>
          </a:stretch>
        </p:blipFill>
        <p:spPr>
          <a:xfrm>
            <a:off x="0" y="0"/>
            <a:ext cx="3574818"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Used to Think...</a:t>
            </a:r>
            <a:endParaRPr/>
          </a:p>
          <a:p>
            <a:pPr marL="0" lvl="0" indent="0" algn="l" rtl="0">
              <a:spcBef>
                <a:spcPts val="0"/>
              </a:spcBef>
              <a:spcAft>
                <a:spcPts val="0"/>
              </a:spcAft>
              <a:buNone/>
            </a:pPr>
            <a:r>
              <a:rPr lang="en"/>
              <a:t>But Now I Know...</a:t>
            </a:r>
            <a:endParaRPr/>
          </a:p>
        </p:txBody>
      </p:sp>
      <p:sp>
        <p:nvSpPr>
          <p:cNvPr id="148" name="Google Shape;148;p27"/>
          <p:cNvSpPr txBox="1">
            <a:spLocks noGrp="1"/>
          </p:cNvSpPr>
          <p:nvPr>
            <p:ph type="body" idx="1"/>
          </p:nvPr>
        </p:nvSpPr>
        <p:spPr>
          <a:xfrm>
            <a:off x="311700" y="1468825"/>
            <a:ext cx="5230200" cy="30999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AutoNum type="arabicPeriod"/>
            </a:pPr>
            <a:r>
              <a:rPr lang="en" sz="2000"/>
              <a:t>Create a T-Chart on a piece of paper or on a Google Doc.</a:t>
            </a:r>
            <a:endParaRPr sz="2000"/>
          </a:p>
          <a:p>
            <a:pPr marL="457200" lvl="0" indent="-336550" algn="l" rtl="0">
              <a:spcBef>
                <a:spcPts val="0"/>
              </a:spcBef>
              <a:spcAft>
                <a:spcPts val="0"/>
              </a:spcAft>
              <a:buSzPts val="1700"/>
              <a:buAutoNum type="arabicPeriod"/>
            </a:pPr>
            <a:r>
              <a:rPr lang="en" sz="2000"/>
              <a:t>Label the left column “I Think.”</a:t>
            </a:r>
            <a:endParaRPr sz="2000"/>
          </a:p>
          <a:p>
            <a:pPr marL="457200" lvl="0" indent="-336550" algn="l" rtl="0">
              <a:spcBef>
                <a:spcPts val="0"/>
              </a:spcBef>
              <a:spcAft>
                <a:spcPts val="0"/>
              </a:spcAft>
              <a:buSzPts val="1700"/>
              <a:buAutoNum type="arabicPeriod"/>
            </a:pPr>
            <a:r>
              <a:rPr lang="en" sz="2000"/>
              <a:t>Write your thoughts about technology integration in the left column.</a:t>
            </a:r>
            <a:endParaRPr sz="2000"/>
          </a:p>
          <a:p>
            <a:pPr marL="0" lvl="0" indent="0" algn="l" rtl="0">
              <a:spcBef>
                <a:spcPts val="0"/>
              </a:spcBef>
              <a:spcAft>
                <a:spcPts val="0"/>
              </a:spcAft>
              <a:buNone/>
            </a:pPr>
            <a:endParaRPr/>
          </a:p>
        </p:txBody>
      </p:sp>
      <p:pic>
        <p:nvPicPr>
          <p:cNvPr id="149" name="Google Shape;149;p27"/>
          <p:cNvPicPr preferRelativeResize="0"/>
          <p:nvPr/>
        </p:nvPicPr>
        <p:blipFill>
          <a:blip r:embed="rId3">
            <a:alphaModFix/>
          </a:blip>
          <a:stretch>
            <a:fillRect/>
          </a:stretch>
        </p:blipFill>
        <p:spPr>
          <a:xfrm>
            <a:off x="5718275" y="135925"/>
            <a:ext cx="3307349" cy="43420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Digital Breakout </a:t>
            </a:r>
            <a:endParaRPr/>
          </a:p>
          <a:p>
            <a:pPr marL="0" lvl="0" indent="0" algn="l" rtl="0">
              <a:spcBef>
                <a:spcPts val="0"/>
              </a:spcBef>
              <a:spcAft>
                <a:spcPts val="0"/>
              </a:spcAft>
              <a:buNone/>
            </a:pPr>
            <a:r>
              <a:rPr lang="en" sz="1600" u="sng">
                <a:solidFill>
                  <a:srgbClr val="1155CC"/>
                </a:solidFill>
                <a:hlinkClick r:id="rId3">
                  <a:extLst>
                    <a:ext uri="{A12FA001-AC4F-418D-AE19-62706E023703}">
                      <ahyp:hlinkClr xmlns:ahyp="http://schemas.microsoft.com/office/drawing/2018/hyperlinkcolor" val="tx"/>
                    </a:ext>
                  </a:extLst>
                </a:hlinkClick>
              </a:rPr>
              <a:t>https://bit.ly/ILITC2020</a:t>
            </a:r>
            <a:endParaRPr sz="1600" b="0" i="1">
              <a:solidFill>
                <a:srgbClr val="000000"/>
              </a:solidFill>
              <a:highlight>
                <a:srgbClr val="FFFF00"/>
              </a:highlight>
              <a:latin typeface="Arial"/>
              <a:ea typeface="Arial"/>
              <a:cs typeface="Arial"/>
              <a:sym typeface="Arial"/>
            </a:endParaRPr>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r>
              <a:rPr lang="en"/>
              <a:t>)</a:t>
            </a:r>
            <a:endParaRPr/>
          </a:p>
        </p:txBody>
      </p:sp>
      <p:sp>
        <p:nvSpPr>
          <p:cNvPr id="155" name="Google Shape;155;p2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56" name="Google Shape;156;p28">
            <a:hlinkClick r:id="rId3"/>
          </p:cNvPr>
          <p:cNvPicPr preferRelativeResize="0"/>
          <p:nvPr/>
        </p:nvPicPr>
        <p:blipFill>
          <a:blip r:embed="rId4">
            <a:alphaModFix/>
          </a:blip>
          <a:stretch>
            <a:fillRect/>
          </a:stretch>
        </p:blipFill>
        <p:spPr>
          <a:xfrm>
            <a:off x="-32150" y="1281065"/>
            <a:ext cx="9144000" cy="49120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9" title="K20 5 minute timer">
            <a:hlinkClick r:id="rId3"/>
          </p:cNvPr>
          <p:cNvPicPr preferRelativeResize="0"/>
          <p:nvPr/>
        </p:nvPicPr>
        <p:blipFill>
          <a:blip r:embed="rId4">
            <a:alphaModFix/>
          </a:blip>
          <a:stretch>
            <a:fillRect/>
          </a:stretch>
        </p:blipFill>
        <p:spPr>
          <a:xfrm>
            <a:off x="1623125" y="152400"/>
            <a:ext cx="5988350" cy="4425575"/>
          </a:xfrm>
          <a:prstGeom prst="rect">
            <a:avLst/>
          </a:prstGeom>
          <a:noFill/>
          <a:ln>
            <a:noFill/>
          </a:ln>
        </p:spPr>
      </p:pic>
      <p:sp>
        <p:nvSpPr>
          <p:cNvPr id="162" name="Google Shape;162;p29"/>
          <p:cNvSpPr txBox="1"/>
          <p:nvPr/>
        </p:nvSpPr>
        <p:spPr>
          <a:xfrm>
            <a:off x="3072875" y="56850"/>
            <a:ext cx="3392400" cy="48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T3 Digital Breakout:</a:t>
            </a:r>
            <a:r>
              <a:rPr lang="en" sz="1600" b="1" u="sng">
                <a:solidFill>
                  <a:srgbClr val="FFFFFF"/>
                </a:solidFill>
                <a:latin typeface="Montserrat"/>
                <a:ea typeface="Montserrat"/>
                <a:cs typeface="Montserrat"/>
                <a:sym typeface="Montserrat"/>
              </a:rPr>
              <a:t> </a:t>
            </a:r>
            <a:r>
              <a:rPr lang="en" sz="1600" b="1" u="sng">
                <a:solidFill>
                  <a:srgbClr val="FFFF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bit.ly/ILITC2020</a:t>
            </a:r>
            <a:endParaRPr u="sng">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1</a:t>
            </a:r>
            <a:endParaRPr/>
          </a:p>
        </p:txBody>
      </p:sp>
      <p:sp>
        <p:nvSpPr>
          <p:cNvPr id="168" name="Google Shape;168;p30"/>
          <p:cNvSpPr txBox="1">
            <a:spLocks noGrp="1"/>
          </p:cNvSpPr>
          <p:nvPr>
            <p:ph type="body" idx="1"/>
          </p:nvPr>
        </p:nvSpPr>
        <p:spPr>
          <a:xfrm>
            <a:off x="4572000" y="1372325"/>
            <a:ext cx="4260300" cy="319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Mr. H teaches 4th grade and his class is currently learning about decimals through the Millionaire Project. He wants his students to use iPads to research different product prices for the project on decimals. </a:t>
            </a:r>
            <a:endParaRPr/>
          </a:p>
        </p:txBody>
      </p:sp>
      <p:pic>
        <p:nvPicPr>
          <p:cNvPr id="169" name="Google Shape;169;p30"/>
          <p:cNvPicPr preferRelativeResize="0"/>
          <p:nvPr/>
        </p:nvPicPr>
        <p:blipFill rotWithShape="1">
          <a:blip r:embed="rId3">
            <a:alphaModFix/>
          </a:blip>
          <a:srcRect r="5096"/>
          <a:stretch/>
        </p:blipFill>
        <p:spPr>
          <a:xfrm>
            <a:off x="159300" y="1468825"/>
            <a:ext cx="3913926" cy="289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2</a:t>
            </a:r>
            <a:endParaRPr/>
          </a:p>
        </p:txBody>
      </p:sp>
      <p:sp>
        <p:nvSpPr>
          <p:cNvPr id="175" name="Google Shape;175;p31"/>
          <p:cNvSpPr txBox="1">
            <a:spLocks noGrp="1"/>
          </p:cNvSpPr>
          <p:nvPr>
            <p:ph type="body" idx="1"/>
          </p:nvPr>
        </p:nvSpPr>
        <p:spPr>
          <a:xfrm>
            <a:off x="4502050" y="1184275"/>
            <a:ext cx="4413300" cy="33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Mr. H teaches 4th grade and his class is currently learning about decimals through the Millionaire Project. He wants his students to use iPads to research different product prices for the project on decimals. </a:t>
            </a:r>
            <a:endParaRPr/>
          </a:p>
          <a:p>
            <a:pPr marL="0" lvl="0" indent="0" algn="l" rtl="0">
              <a:spcBef>
                <a:spcPts val="0"/>
              </a:spcBef>
              <a:spcAft>
                <a:spcPts val="0"/>
              </a:spcAft>
              <a:buNone/>
            </a:pPr>
            <a:endParaRPr/>
          </a:p>
          <a:p>
            <a:pPr marL="0" lvl="0" indent="0" algn="l" rtl="0">
              <a:spcBef>
                <a:spcPts val="0"/>
              </a:spcBef>
              <a:spcAft>
                <a:spcPts val="0"/>
              </a:spcAft>
              <a:buNone/>
            </a:pPr>
            <a:r>
              <a:rPr lang="en"/>
              <a:t>His students will then create a Google Slides presentation about the Millionaire Project including what they purchased, how much it costs, and an image of each item.</a:t>
            </a:r>
            <a:endParaRPr/>
          </a:p>
        </p:txBody>
      </p:sp>
      <p:pic>
        <p:nvPicPr>
          <p:cNvPr id="176" name="Google Shape;176;p31"/>
          <p:cNvPicPr preferRelativeResize="0"/>
          <p:nvPr/>
        </p:nvPicPr>
        <p:blipFill rotWithShape="1">
          <a:blip r:embed="rId3">
            <a:alphaModFix/>
          </a:blip>
          <a:srcRect r="5096"/>
          <a:stretch/>
        </p:blipFill>
        <p:spPr>
          <a:xfrm>
            <a:off x="159300" y="1468825"/>
            <a:ext cx="3913926" cy="289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3</a:t>
            </a:r>
            <a:endParaRPr/>
          </a:p>
        </p:txBody>
      </p:sp>
      <p:sp>
        <p:nvSpPr>
          <p:cNvPr id="182" name="Google Shape;182;p32"/>
          <p:cNvSpPr txBox="1">
            <a:spLocks noGrp="1"/>
          </p:cNvSpPr>
          <p:nvPr>
            <p:ph type="body" idx="1"/>
          </p:nvPr>
        </p:nvSpPr>
        <p:spPr>
          <a:xfrm>
            <a:off x="4170600" y="479625"/>
            <a:ext cx="4661700" cy="383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Mr H is having his students discuss things in their world where they see or use decimals. Students then select one area to research more. </a:t>
            </a:r>
            <a:endParaRPr/>
          </a:p>
          <a:p>
            <a:pPr marL="0" lvl="0" indent="0" algn="l" rtl="0">
              <a:spcBef>
                <a:spcPts val="0"/>
              </a:spcBef>
              <a:spcAft>
                <a:spcPts val="0"/>
              </a:spcAft>
              <a:buNone/>
            </a:pPr>
            <a:endParaRPr/>
          </a:p>
          <a:p>
            <a:pPr marL="0" lvl="0" indent="0" algn="l" rtl="0">
              <a:spcBef>
                <a:spcPts val="0"/>
              </a:spcBef>
              <a:spcAft>
                <a:spcPts val="0"/>
              </a:spcAft>
              <a:buNone/>
            </a:pPr>
            <a:r>
              <a:rPr lang="en"/>
              <a:t>Student A mentioned that the city is building new businesses on the corner of her street. She stated she sees decimals when going to Sonic to get a drink. She decides to create a lemonade stand for the construction workers at the end of her street. Her decimal project will be selling lemonade and calculating her daily and weekend totals. </a:t>
            </a:r>
            <a:endParaRPr/>
          </a:p>
        </p:txBody>
      </p:sp>
      <p:pic>
        <p:nvPicPr>
          <p:cNvPr id="183" name="Google Shape;183;p32"/>
          <p:cNvPicPr preferRelativeResize="0"/>
          <p:nvPr/>
        </p:nvPicPr>
        <p:blipFill rotWithShape="1">
          <a:blip r:embed="rId3">
            <a:alphaModFix/>
          </a:blip>
          <a:srcRect r="5096"/>
          <a:stretch/>
        </p:blipFill>
        <p:spPr>
          <a:xfrm>
            <a:off x="159300" y="1468825"/>
            <a:ext cx="3913926" cy="289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Used to Think...</a:t>
            </a:r>
            <a:endParaRPr/>
          </a:p>
          <a:p>
            <a:pPr marL="0" lvl="0" indent="0" algn="l" rtl="0">
              <a:spcBef>
                <a:spcPts val="0"/>
              </a:spcBef>
              <a:spcAft>
                <a:spcPts val="0"/>
              </a:spcAft>
              <a:buNone/>
            </a:pPr>
            <a:r>
              <a:rPr lang="en"/>
              <a:t>But Now I Know...</a:t>
            </a:r>
            <a:endParaRPr/>
          </a:p>
          <a:p>
            <a:pPr marL="0" lvl="0" indent="0" algn="l" rtl="0">
              <a:spcBef>
                <a:spcPts val="0"/>
              </a:spcBef>
              <a:spcAft>
                <a:spcPts val="0"/>
              </a:spcAft>
              <a:buNone/>
            </a:pPr>
            <a:endParaRPr/>
          </a:p>
        </p:txBody>
      </p:sp>
      <p:sp>
        <p:nvSpPr>
          <p:cNvPr id="189" name="Google Shape;189;p33"/>
          <p:cNvSpPr txBox="1">
            <a:spLocks noGrp="1"/>
          </p:cNvSpPr>
          <p:nvPr>
            <p:ph type="body" idx="1"/>
          </p:nvPr>
        </p:nvSpPr>
        <p:spPr>
          <a:xfrm>
            <a:off x="311700" y="1468825"/>
            <a:ext cx="5141700" cy="30999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AutoNum type="arabicPeriod"/>
            </a:pPr>
            <a:r>
              <a:rPr lang="en" sz="2000"/>
              <a:t>Grab your T-Chart from earlier in this session.</a:t>
            </a:r>
            <a:endParaRPr sz="2000"/>
          </a:p>
          <a:p>
            <a:pPr marL="457200" lvl="0" indent="-336550" algn="l" rtl="0">
              <a:spcBef>
                <a:spcPts val="0"/>
              </a:spcBef>
              <a:spcAft>
                <a:spcPts val="0"/>
              </a:spcAft>
              <a:buSzPts val="1700"/>
              <a:buAutoNum type="arabicPeriod"/>
            </a:pPr>
            <a:r>
              <a:rPr lang="en" sz="2000"/>
              <a:t>Label the right column “Now I Know.”</a:t>
            </a:r>
            <a:endParaRPr sz="2000"/>
          </a:p>
          <a:p>
            <a:pPr marL="457200" lvl="0" indent="-336550" algn="l" rtl="0">
              <a:spcBef>
                <a:spcPts val="0"/>
              </a:spcBef>
              <a:spcAft>
                <a:spcPts val="0"/>
              </a:spcAft>
              <a:buSzPts val="1700"/>
              <a:buAutoNum type="arabicPeriod"/>
            </a:pPr>
            <a:r>
              <a:rPr lang="en" sz="2000"/>
              <a:t>Then, reflect on your learning so far and write down what you have learned in the right column.</a:t>
            </a:r>
            <a:endParaRPr sz="2000"/>
          </a:p>
        </p:txBody>
      </p:sp>
      <p:pic>
        <p:nvPicPr>
          <p:cNvPr id="190" name="Google Shape;190;p33"/>
          <p:cNvPicPr preferRelativeResize="0"/>
          <p:nvPr/>
        </p:nvPicPr>
        <p:blipFill>
          <a:blip r:embed="rId3">
            <a:alphaModFix/>
          </a:blip>
          <a:stretch>
            <a:fillRect/>
          </a:stretch>
        </p:blipFill>
        <p:spPr>
          <a:xfrm>
            <a:off x="5718275" y="135925"/>
            <a:ext cx="3307349" cy="43420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1732950" y="528900"/>
            <a:ext cx="5678100" cy="408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Tech Bias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Two Stars and a Wish</a:t>
            </a:r>
            <a:endParaRPr/>
          </a:p>
        </p:txBody>
      </p:sp>
      <p:sp>
        <p:nvSpPr>
          <p:cNvPr id="196" name="Google Shape;196;p34"/>
          <p:cNvSpPr txBox="1">
            <a:spLocks noGrp="1"/>
          </p:cNvSpPr>
          <p:nvPr>
            <p:ph type="body" idx="1"/>
          </p:nvPr>
        </p:nvSpPr>
        <p:spPr>
          <a:xfrm>
            <a:off x="311700" y="1468825"/>
            <a:ext cx="5075400" cy="3099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AutoNum type="arabicPeriod"/>
            </a:pPr>
            <a:r>
              <a:rPr lang="en" sz="2000" dirty="0"/>
              <a:t>Reflect on today’s learning.</a:t>
            </a:r>
            <a:endParaRPr sz="2000" dirty="0"/>
          </a:p>
          <a:p>
            <a:pPr marL="457200" lvl="0" indent="-355600" algn="l" rtl="0">
              <a:lnSpc>
                <a:spcPct val="115000"/>
              </a:lnSpc>
              <a:spcBef>
                <a:spcPts val="0"/>
              </a:spcBef>
              <a:spcAft>
                <a:spcPts val="0"/>
              </a:spcAft>
              <a:buSzPts val="2000"/>
              <a:buAutoNum type="arabicPeriod"/>
            </a:pPr>
            <a:r>
              <a:rPr lang="en" sz="2000" dirty="0"/>
              <a:t>Open this Form to complete. </a:t>
            </a:r>
            <a:r>
              <a:rPr lang="en" sz="2000" dirty="0">
                <a:solidFill>
                  <a:srgbClr val="FF0000"/>
                </a:solidFill>
              </a:rPr>
              <a:t>(PUT LINK HERE)</a:t>
            </a:r>
            <a:endParaRPr sz="2000" dirty="0">
              <a:solidFill>
                <a:srgbClr val="FF0000"/>
              </a:solidFill>
            </a:endParaRPr>
          </a:p>
          <a:p>
            <a:pPr marL="0" lvl="0" indent="0" algn="l" rtl="0">
              <a:spcBef>
                <a:spcPts val="1600"/>
              </a:spcBef>
              <a:spcAft>
                <a:spcPts val="1600"/>
              </a:spcAft>
              <a:buNone/>
            </a:pPr>
            <a:endParaRPr dirty="0"/>
          </a:p>
        </p:txBody>
      </p:sp>
      <p:sp>
        <p:nvSpPr>
          <p:cNvPr id="197" name="Google Shape;197;p34"/>
          <p:cNvSpPr txBox="1">
            <a:spLocks noGrp="1"/>
          </p:cNvSpPr>
          <p:nvPr>
            <p:ph type="body" idx="2"/>
          </p:nvPr>
        </p:nvSpPr>
        <p:spPr>
          <a:xfrm>
            <a:off x="7643450" y="2571750"/>
            <a:ext cx="1188900" cy="199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500"/>
              <a:buNone/>
            </a:pPr>
            <a:endParaRPr/>
          </a:p>
        </p:txBody>
      </p:sp>
      <p:pic>
        <p:nvPicPr>
          <p:cNvPr id="198" name="Google Shape;198;p34"/>
          <p:cNvPicPr preferRelativeResize="0"/>
          <p:nvPr/>
        </p:nvPicPr>
        <p:blipFill>
          <a:blip r:embed="rId3">
            <a:alphaModFix/>
          </a:blip>
          <a:stretch>
            <a:fillRect/>
          </a:stretch>
        </p:blipFill>
        <p:spPr>
          <a:xfrm>
            <a:off x="5647549" y="55300"/>
            <a:ext cx="3343324" cy="43522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rotWithShape="1">
          <a:blip r:embed="rId3">
            <a:alphaModFix amt="60000"/>
          </a:blip>
          <a:srcRect l="3507" r="2445" b="31539"/>
          <a:stretch/>
        </p:blipFill>
        <p:spPr>
          <a:xfrm>
            <a:off x="233800" y="259775"/>
            <a:ext cx="8693724" cy="4364172"/>
          </a:xfrm>
          <a:prstGeom prst="rect">
            <a:avLst/>
          </a:prstGeom>
          <a:noFill/>
          <a:ln>
            <a:noFill/>
          </a:ln>
        </p:spPr>
      </p:pic>
      <p:sp>
        <p:nvSpPr>
          <p:cNvPr id="83" name="Google Shape;83;p17"/>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Tech Bias</a:t>
            </a:r>
            <a:endParaRPr>
              <a:solidFill>
                <a:srgbClr val="FFFFFF"/>
              </a:solidFill>
            </a:endParaRPr>
          </a:p>
        </p:txBody>
      </p:sp>
      <p:sp>
        <p:nvSpPr>
          <p:cNvPr id="84" name="Google Shape;84;p17"/>
          <p:cNvSpPr txBox="1">
            <a:spLocks noGrp="1"/>
          </p:cNvSpPr>
          <p:nvPr>
            <p:ph type="body" idx="1"/>
          </p:nvPr>
        </p:nvSpPr>
        <p:spPr>
          <a:xfrm>
            <a:off x="311700" y="949950"/>
            <a:ext cx="8520600" cy="1621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2000" b="0">
              <a:solidFill>
                <a:srgbClr val="000000"/>
              </a:solidFill>
              <a:highlight>
                <a:schemeClr val="lt1"/>
              </a:highlight>
            </a:endParaRPr>
          </a:p>
          <a:p>
            <a:pPr marL="0" lvl="0" indent="0" algn="ctr" rtl="0">
              <a:lnSpc>
                <a:spcPct val="100000"/>
              </a:lnSpc>
              <a:spcBef>
                <a:spcPts val="0"/>
              </a:spcBef>
              <a:spcAft>
                <a:spcPts val="0"/>
              </a:spcAft>
              <a:buNone/>
            </a:pPr>
            <a:r>
              <a:rPr lang="en" sz="3000">
                <a:solidFill>
                  <a:srgbClr val="FFFFFF"/>
                </a:solidFill>
                <a:latin typeface="Roboto"/>
                <a:ea typeface="Roboto"/>
                <a:cs typeface="Roboto"/>
                <a:sym typeface="Roboto"/>
              </a:rPr>
              <a:t>Do you feel frustrated or intimidated when you experience new technologies?</a:t>
            </a:r>
            <a:endParaRPr sz="3000">
              <a:solidFill>
                <a:srgbClr val="FFFFFF"/>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rotWithShape="1">
          <a:blip r:embed="rId3">
            <a:alphaModFix amt="60000"/>
          </a:blip>
          <a:srcRect l="3507" r="2445" b="31539"/>
          <a:stretch/>
        </p:blipFill>
        <p:spPr>
          <a:xfrm>
            <a:off x="233800" y="259775"/>
            <a:ext cx="8693724" cy="4364172"/>
          </a:xfrm>
          <a:prstGeom prst="rect">
            <a:avLst/>
          </a:prstGeom>
          <a:noFill/>
          <a:ln>
            <a:noFill/>
          </a:ln>
        </p:spPr>
      </p:pic>
      <p:sp>
        <p:nvSpPr>
          <p:cNvPr id="90" name="Google Shape;90;p18"/>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Tech Bias</a:t>
            </a:r>
            <a:endParaRPr>
              <a:solidFill>
                <a:srgbClr val="FFFFFF"/>
              </a:solidFill>
            </a:endParaRPr>
          </a:p>
        </p:txBody>
      </p:sp>
      <p:sp>
        <p:nvSpPr>
          <p:cNvPr id="91" name="Google Shape;91;p18"/>
          <p:cNvSpPr txBox="1">
            <a:spLocks noGrp="1"/>
          </p:cNvSpPr>
          <p:nvPr>
            <p:ph type="body" idx="1"/>
          </p:nvPr>
        </p:nvSpPr>
        <p:spPr>
          <a:xfrm>
            <a:off x="311700" y="839925"/>
            <a:ext cx="8520600" cy="3729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3000" b="0">
              <a:solidFill>
                <a:srgbClr val="000000"/>
              </a:solidFill>
              <a:highlight>
                <a:schemeClr val="lt1"/>
              </a:highlight>
              <a:latin typeface="Roboto"/>
              <a:ea typeface="Roboto"/>
              <a:cs typeface="Roboto"/>
              <a:sym typeface="Roboto"/>
            </a:endParaRPr>
          </a:p>
          <a:p>
            <a:pPr marL="0" lvl="0" indent="0" algn="ctr" rtl="0">
              <a:lnSpc>
                <a:spcPct val="100000"/>
              </a:lnSpc>
              <a:spcBef>
                <a:spcPts val="0"/>
              </a:spcBef>
              <a:spcAft>
                <a:spcPts val="0"/>
              </a:spcAft>
              <a:buNone/>
            </a:pPr>
            <a:r>
              <a:rPr lang="en" sz="3000">
                <a:solidFill>
                  <a:srgbClr val="FFFFFF"/>
                </a:solidFill>
                <a:latin typeface="Roboto"/>
                <a:ea typeface="Roboto"/>
                <a:cs typeface="Roboto"/>
                <a:sym typeface="Roboto"/>
              </a:rPr>
              <a:t>Do you feel excited or exhilarated when you experience new technologies?</a:t>
            </a:r>
            <a:endParaRPr sz="3000">
              <a:solidFill>
                <a:srgbClr val="FFFFFF"/>
              </a:solidFill>
              <a:latin typeface="Roboto"/>
              <a:ea typeface="Roboto"/>
              <a:cs typeface="Roboto"/>
              <a:sym typeface="Roboto"/>
            </a:endParaRPr>
          </a:p>
          <a:p>
            <a:pPr marL="0" lvl="0" indent="0" algn="l" rtl="0">
              <a:lnSpc>
                <a:spcPct val="100000"/>
              </a:lnSpc>
              <a:spcBef>
                <a:spcPts val="0"/>
              </a:spcBef>
              <a:spcAft>
                <a:spcPts val="0"/>
              </a:spcAft>
              <a:buNone/>
            </a:pPr>
            <a:endParaRPr sz="1850" b="0">
              <a:solidFill>
                <a:srgbClr val="000000"/>
              </a:solidFill>
              <a:highlight>
                <a:schemeClr val="lt1"/>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rotWithShape="1">
          <a:blip r:embed="rId3">
            <a:alphaModFix amt="60000"/>
          </a:blip>
          <a:srcRect l="3507" r="2445" b="31539"/>
          <a:stretch/>
        </p:blipFill>
        <p:spPr>
          <a:xfrm>
            <a:off x="233800" y="259775"/>
            <a:ext cx="8693724" cy="4364172"/>
          </a:xfrm>
          <a:prstGeom prst="rect">
            <a:avLst/>
          </a:prstGeom>
          <a:noFill/>
          <a:ln>
            <a:noFill/>
          </a:ln>
        </p:spPr>
      </p:pic>
      <p:sp>
        <p:nvSpPr>
          <p:cNvPr id="97" name="Google Shape;97;p19"/>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Tech Bias</a:t>
            </a:r>
            <a:endParaRPr>
              <a:solidFill>
                <a:srgbClr val="FFFFFF"/>
              </a:solidFill>
            </a:endParaRPr>
          </a:p>
        </p:txBody>
      </p:sp>
      <p:sp>
        <p:nvSpPr>
          <p:cNvPr id="98" name="Google Shape;98;p19"/>
          <p:cNvSpPr txBox="1">
            <a:spLocks noGrp="1"/>
          </p:cNvSpPr>
          <p:nvPr>
            <p:ph type="body" idx="1"/>
          </p:nvPr>
        </p:nvSpPr>
        <p:spPr>
          <a:xfrm>
            <a:off x="311700" y="831275"/>
            <a:ext cx="8520600" cy="3737400"/>
          </a:xfrm>
          <a:prstGeom prst="rect">
            <a:avLst/>
          </a:prstGeom>
        </p:spPr>
        <p:txBody>
          <a:bodyPr spcFirstLastPara="1" wrap="square" lIns="91425" tIns="91425" rIns="91425" bIns="91425" anchor="t" anchorCtr="0">
            <a:noAutofit/>
          </a:bodyPr>
          <a:lstStyle/>
          <a:p>
            <a:pPr marL="457200" lvl="0" indent="0" algn="ctr" rtl="0">
              <a:lnSpc>
                <a:spcPct val="100000"/>
              </a:lnSpc>
              <a:spcBef>
                <a:spcPts val="0"/>
              </a:spcBef>
              <a:spcAft>
                <a:spcPts val="0"/>
              </a:spcAft>
              <a:buNone/>
            </a:pPr>
            <a:endParaRPr sz="3000" b="0">
              <a:solidFill>
                <a:srgbClr val="000000"/>
              </a:solidFill>
              <a:highlight>
                <a:schemeClr val="lt1"/>
              </a:highlight>
              <a:latin typeface="Roboto"/>
              <a:ea typeface="Roboto"/>
              <a:cs typeface="Roboto"/>
              <a:sym typeface="Roboto"/>
            </a:endParaRPr>
          </a:p>
          <a:p>
            <a:pPr marL="457200" lvl="0" indent="0" algn="ctr" rtl="0">
              <a:lnSpc>
                <a:spcPct val="100000"/>
              </a:lnSpc>
              <a:spcBef>
                <a:spcPts val="0"/>
              </a:spcBef>
              <a:spcAft>
                <a:spcPts val="0"/>
              </a:spcAft>
              <a:buNone/>
            </a:pPr>
            <a:r>
              <a:rPr lang="en" sz="3000">
                <a:solidFill>
                  <a:srgbClr val="FFFFFF"/>
                </a:solidFill>
                <a:latin typeface="Roboto"/>
                <a:ea typeface="Roboto"/>
                <a:cs typeface="Roboto"/>
                <a:sym typeface="Roboto"/>
              </a:rPr>
              <a:t>Do you feel anxiety about adopting new technologies in your classroom?</a:t>
            </a:r>
            <a:endParaRPr sz="3000">
              <a:solidFill>
                <a:srgbClr val="FFFFFF"/>
              </a:solidFill>
              <a:latin typeface="Roboto"/>
              <a:ea typeface="Roboto"/>
              <a:cs typeface="Roboto"/>
              <a:sym typeface="Roboto"/>
            </a:endParaRPr>
          </a:p>
          <a:p>
            <a:pPr marL="457200" lvl="0" indent="0" algn="l" rtl="0">
              <a:lnSpc>
                <a:spcPct val="100000"/>
              </a:lnSpc>
              <a:spcBef>
                <a:spcPts val="0"/>
              </a:spcBef>
              <a:spcAft>
                <a:spcPts val="0"/>
              </a:spcAft>
              <a:buNone/>
            </a:pPr>
            <a:endParaRPr sz="1850" b="0">
              <a:solidFill>
                <a:srgbClr val="000000"/>
              </a:solidFill>
              <a:highlight>
                <a:schemeClr val="lt1"/>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rotWithShape="1">
          <a:blip r:embed="rId3">
            <a:alphaModFix amt="60000"/>
          </a:blip>
          <a:srcRect l="3507" r="2445" b="31539"/>
          <a:stretch/>
        </p:blipFill>
        <p:spPr>
          <a:xfrm>
            <a:off x="233800" y="259775"/>
            <a:ext cx="8693724" cy="4364172"/>
          </a:xfrm>
          <a:prstGeom prst="rect">
            <a:avLst/>
          </a:prstGeom>
          <a:noFill/>
          <a:ln>
            <a:noFill/>
          </a:ln>
        </p:spPr>
      </p:pic>
      <p:sp>
        <p:nvSpPr>
          <p:cNvPr id="104" name="Google Shape;104;p20"/>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Tech Bias</a:t>
            </a:r>
            <a:endParaRPr>
              <a:solidFill>
                <a:srgbClr val="FFFFFF"/>
              </a:solidFill>
            </a:endParaRPr>
          </a:p>
        </p:txBody>
      </p:sp>
      <p:sp>
        <p:nvSpPr>
          <p:cNvPr id="105" name="Google Shape;105;p20"/>
          <p:cNvSpPr txBox="1">
            <a:spLocks noGrp="1"/>
          </p:cNvSpPr>
          <p:nvPr>
            <p:ph type="body" idx="1"/>
          </p:nvPr>
        </p:nvSpPr>
        <p:spPr>
          <a:xfrm>
            <a:off x="311700" y="839925"/>
            <a:ext cx="8520600" cy="3728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3000" b="0">
              <a:solidFill>
                <a:srgbClr val="000000"/>
              </a:solidFill>
              <a:highlight>
                <a:schemeClr val="lt1"/>
              </a:highlight>
              <a:latin typeface="Roboto"/>
              <a:ea typeface="Roboto"/>
              <a:cs typeface="Roboto"/>
              <a:sym typeface="Roboto"/>
            </a:endParaRPr>
          </a:p>
          <a:p>
            <a:pPr marL="0" lvl="0" indent="0" algn="ctr" rtl="0">
              <a:lnSpc>
                <a:spcPct val="100000"/>
              </a:lnSpc>
              <a:spcBef>
                <a:spcPts val="0"/>
              </a:spcBef>
              <a:spcAft>
                <a:spcPts val="0"/>
              </a:spcAft>
              <a:buNone/>
            </a:pPr>
            <a:r>
              <a:rPr lang="en" sz="3000">
                <a:solidFill>
                  <a:srgbClr val="FFFFFF"/>
                </a:solidFill>
                <a:latin typeface="Roboto"/>
                <a:ea typeface="Roboto"/>
                <a:cs typeface="Roboto"/>
                <a:sym typeface="Roboto"/>
              </a:rPr>
              <a:t>Do you feel enthusiastic about adopting new technologies in your classroom?</a:t>
            </a:r>
            <a:endParaRPr sz="3000">
              <a:solidFill>
                <a:srgbClr val="FFFFFF"/>
              </a:solidFill>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1"/>
          <p:cNvPicPr preferRelativeResize="0"/>
          <p:nvPr/>
        </p:nvPicPr>
        <p:blipFill rotWithShape="1">
          <a:blip r:embed="rId3">
            <a:alphaModFix amt="60000"/>
          </a:blip>
          <a:srcRect l="3507" r="2445" b="31539"/>
          <a:stretch/>
        </p:blipFill>
        <p:spPr>
          <a:xfrm>
            <a:off x="233800" y="259775"/>
            <a:ext cx="8693724" cy="4364172"/>
          </a:xfrm>
          <a:prstGeom prst="rect">
            <a:avLst/>
          </a:prstGeom>
          <a:noFill/>
          <a:ln>
            <a:noFill/>
          </a:ln>
        </p:spPr>
      </p:pic>
      <p:sp>
        <p:nvSpPr>
          <p:cNvPr id="111" name="Google Shape;111;p21"/>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Tech Bias</a:t>
            </a:r>
            <a:endParaRPr>
              <a:solidFill>
                <a:srgbClr val="FFFFFF"/>
              </a:solidFill>
            </a:endParaRPr>
          </a:p>
        </p:txBody>
      </p:sp>
      <p:sp>
        <p:nvSpPr>
          <p:cNvPr id="112" name="Google Shape;112;p21"/>
          <p:cNvSpPr txBox="1">
            <a:spLocks noGrp="1"/>
          </p:cNvSpPr>
          <p:nvPr>
            <p:ph type="body" idx="1"/>
          </p:nvPr>
        </p:nvSpPr>
        <p:spPr>
          <a:xfrm>
            <a:off x="311700" y="831275"/>
            <a:ext cx="8520600" cy="3737400"/>
          </a:xfrm>
          <a:prstGeom prst="rect">
            <a:avLst/>
          </a:prstGeom>
        </p:spPr>
        <p:txBody>
          <a:bodyPr spcFirstLastPara="1" wrap="square" lIns="91425" tIns="91425" rIns="91425" bIns="91425" anchor="t" anchorCtr="0">
            <a:noAutofit/>
          </a:bodyPr>
          <a:lstStyle/>
          <a:p>
            <a:pPr marL="457200" lvl="0" indent="0" algn="ctr" rtl="0">
              <a:lnSpc>
                <a:spcPct val="100000"/>
              </a:lnSpc>
              <a:spcBef>
                <a:spcPts val="0"/>
              </a:spcBef>
              <a:spcAft>
                <a:spcPts val="0"/>
              </a:spcAft>
              <a:buNone/>
            </a:pPr>
            <a:endParaRPr sz="3000" b="0">
              <a:solidFill>
                <a:srgbClr val="000000"/>
              </a:solidFill>
              <a:highlight>
                <a:schemeClr val="lt1"/>
              </a:highlight>
              <a:latin typeface="Roboto"/>
              <a:ea typeface="Roboto"/>
              <a:cs typeface="Roboto"/>
              <a:sym typeface="Roboto"/>
            </a:endParaRPr>
          </a:p>
          <a:p>
            <a:pPr marL="457200" lvl="0" indent="0" algn="ctr" rtl="0">
              <a:lnSpc>
                <a:spcPct val="100000"/>
              </a:lnSpc>
              <a:spcBef>
                <a:spcPts val="0"/>
              </a:spcBef>
              <a:spcAft>
                <a:spcPts val="0"/>
              </a:spcAft>
              <a:buNone/>
            </a:pPr>
            <a:r>
              <a:rPr lang="en" sz="3000">
                <a:solidFill>
                  <a:srgbClr val="FFFFFF"/>
                </a:solidFill>
                <a:latin typeface="Roboto"/>
                <a:ea typeface="Roboto"/>
                <a:cs typeface="Roboto"/>
                <a:sym typeface="Roboto"/>
              </a:rPr>
              <a:t>Do you feel technology will automatically reduce value in your instruction?</a:t>
            </a:r>
            <a:endParaRPr sz="3000">
              <a:solidFill>
                <a:srgbClr val="FFFFFF"/>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2"/>
          <p:cNvPicPr preferRelativeResize="0"/>
          <p:nvPr/>
        </p:nvPicPr>
        <p:blipFill rotWithShape="1">
          <a:blip r:embed="rId3">
            <a:alphaModFix amt="60000"/>
          </a:blip>
          <a:srcRect l="3507" r="2445" b="31539"/>
          <a:stretch/>
        </p:blipFill>
        <p:spPr>
          <a:xfrm>
            <a:off x="233800" y="259775"/>
            <a:ext cx="8693724" cy="4364172"/>
          </a:xfrm>
          <a:prstGeom prst="rect">
            <a:avLst/>
          </a:prstGeom>
          <a:noFill/>
          <a:ln>
            <a:noFill/>
          </a:ln>
        </p:spPr>
      </p:pic>
      <p:sp>
        <p:nvSpPr>
          <p:cNvPr id="118" name="Google Shape;118;p22"/>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Tech Bias</a:t>
            </a:r>
            <a:endParaRPr>
              <a:solidFill>
                <a:srgbClr val="FFFFFF"/>
              </a:solidFill>
            </a:endParaRPr>
          </a:p>
        </p:txBody>
      </p:sp>
      <p:sp>
        <p:nvSpPr>
          <p:cNvPr id="119" name="Google Shape;119;p22"/>
          <p:cNvSpPr txBox="1">
            <a:spLocks noGrp="1"/>
          </p:cNvSpPr>
          <p:nvPr>
            <p:ph type="body" idx="1"/>
          </p:nvPr>
        </p:nvSpPr>
        <p:spPr>
          <a:xfrm>
            <a:off x="311700" y="822625"/>
            <a:ext cx="8520600" cy="3746100"/>
          </a:xfrm>
          <a:prstGeom prst="rect">
            <a:avLst/>
          </a:prstGeom>
        </p:spPr>
        <p:txBody>
          <a:bodyPr spcFirstLastPara="1" wrap="square" lIns="91425" tIns="91425" rIns="91425" bIns="91425" anchor="t" anchorCtr="0">
            <a:noAutofit/>
          </a:bodyPr>
          <a:lstStyle/>
          <a:p>
            <a:pPr marL="457200" lvl="0" indent="0" algn="ctr" rtl="0">
              <a:lnSpc>
                <a:spcPct val="100000"/>
              </a:lnSpc>
              <a:spcBef>
                <a:spcPts val="0"/>
              </a:spcBef>
              <a:spcAft>
                <a:spcPts val="0"/>
              </a:spcAft>
              <a:buNone/>
            </a:pPr>
            <a:endParaRPr sz="3000" b="0">
              <a:solidFill>
                <a:srgbClr val="000000"/>
              </a:solidFill>
              <a:highlight>
                <a:schemeClr val="lt1"/>
              </a:highlight>
              <a:latin typeface="Roboto"/>
              <a:ea typeface="Roboto"/>
              <a:cs typeface="Roboto"/>
              <a:sym typeface="Roboto"/>
            </a:endParaRPr>
          </a:p>
          <a:p>
            <a:pPr marL="457200" lvl="0" indent="0" algn="ctr" rtl="0">
              <a:lnSpc>
                <a:spcPct val="100000"/>
              </a:lnSpc>
              <a:spcBef>
                <a:spcPts val="0"/>
              </a:spcBef>
              <a:spcAft>
                <a:spcPts val="0"/>
              </a:spcAft>
              <a:buNone/>
            </a:pPr>
            <a:r>
              <a:rPr lang="en" sz="3000">
                <a:solidFill>
                  <a:srgbClr val="FFFFFF"/>
                </a:solidFill>
                <a:latin typeface="Roboto"/>
                <a:ea typeface="Roboto"/>
                <a:cs typeface="Roboto"/>
                <a:sym typeface="Roboto"/>
              </a:rPr>
              <a:t>Do you feel technology will automatically add value to your instruction?</a:t>
            </a:r>
            <a:endParaRPr sz="3000">
              <a:solidFill>
                <a:srgbClr val="FFFFFF"/>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1732950" y="528900"/>
            <a:ext cx="5678100" cy="408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Tech Bias</a:t>
            </a:r>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602</Words>
  <Application>Microsoft Macintosh PowerPoint</Application>
  <PresentationFormat>On-screen Show (16:9)</PresentationFormat>
  <Paragraphs>76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Oswald</vt:lpstr>
      <vt:lpstr>Montserrat</vt:lpstr>
      <vt:lpstr>Montserrat SemiBold</vt:lpstr>
      <vt:lpstr>Calibri</vt:lpstr>
      <vt:lpstr>Roboto</vt:lpstr>
      <vt:lpstr>Arial</vt:lpstr>
      <vt:lpstr>Modern Writer</vt:lpstr>
      <vt:lpstr>Transcendent Classrooms:  Increasing Student Achievement With Technology</vt:lpstr>
      <vt:lpstr>Tech Bias</vt:lpstr>
      <vt:lpstr>Tech Bias</vt:lpstr>
      <vt:lpstr>Tech Bias</vt:lpstr>
      <vt:lpstr>Tech Bias</vt:lpstr>
      <vt:lpstr>Tech Bias</vt:lpstr>
      <vt:lpstr>Tech Bias</vt:lpstr>
      <vt:lpstr>Tech Bias</vt:lpstr>
      <vt:lpstr>Tech Bias</vt:lpstr>
      <vt:lpstr>Magnetic  Statements</vt:lpstr>
      <vt:lpstr>Objectives</vt:lpstr>
      <vt:lpstr>"Now, more than ever, we need a Moonshot in education: A pedagogical breakthrough so extraordinary that student learning and achievement are exponentially boosted in such a way that assures our students are fully prepared for the VUCA [Volatile, Uncertain, Complex, and Ambiguous] future."   (Magana, 2019)</vt:lpstr>
      <vt:lpstr>I Used to Think... But Now I Know...</vt:lpstr>
      <vt:lpstr>Digital Breakout  https://bit.ly/ILITC2020   )</vt:lpstr>
      <vt:lpstr>PowerPoint Presentation</vt:lpstr>
      <vt:lpstr>Scenario 1</vt:lpstr>
      <vt:lpstr>Scenario 2</vt:lpstr>
      <vt:lpstr>Scenario 3</vt:lpstr>
      <vt:lpstr>I Used to Think... But Now I Know... </vt:lpstr>
      <vt:lpstr>Two Stars and a 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Transcendent Classrooms:  Increasing Student Achievement With Technology</dc:title>
  <cp:lastModifiedBy>Warren, Mariah L.</cp:lastModifiedBy>
  <cp:revision>1</cp:revision>
  <dcterms:modified xsi:type="dcterms:W3CDTF">2021-04-22T17:46:34Z</dcterms:modified>
</cp:coreProperties>
</file>