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7"/>
  </p:notesMasterIdLst>
  <p:sldIdLst>
    <p:sldId id="256" r:id="rId3"/>
    <p:sldId id="257" r:id="rId4"/>
    <p:sldId id="272" r:id="rId5"/>
    <p:sldId id="273" r:id="rId6"/>
    <p:sldId id="274" r:id="rId7"/>
    <p:sldId id="277" r:id="rId8"/>
    <p:sldId id="275" r:id="rId9"/>
    <p:sldId id="263" r:id="rId10"/>
    <p:sldId id="276" r:id="rId11"/>
    <p:sldId id="278" r:id="rId12"/>
    <p:sldId id="279" r:id="rId13"/>
    <p:sldId id="281" r:id="rId14"/>
    <p:sldId id="260" r:id="rId15"/>
    <p:sldId id="284" r:id="rId16"/>
    <p:sldId id="285" r:id="rId17"/>
    <p:sldId id="286" r:id="rId18"/>
    <p:sldId id="282" r:id="rId19"/>
    <p:sldId id="287" r:id="rId20"/>
    <p:sldId id="289" r:id="rId21"/>
    <p:sldId id="290" r:id="rId22"/>
    <p:sldId id="283" r:id="rId23"/>
    <p:sldId id="291" r:id="rId24"/>
    <p:sldId id="292" r:id="rId25"/>
    <p:sldId id="293" r:id="rId26"/>
    <p:sldId id="300" r:id="rId27"/>
    <p:sldId id="301" r:id="rId28"/>
    <p:sldId id="302" r:id="rId29"/>
    <p:sldId id="303" r:id="rId30"/>
    <p:sldId id="304" r:id="rId31"/>
    <p:sldId id="294" r:id="rId32"/>
    <p:sldId id="295" r:id="rId33"/>
    <p:sldId id="299" r:id="rId34"/>
    <p:sldId id="296" r:id="rId35"/>
    <p:sldId id="297" r:id="rId36"/>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time_continue=1&amp;v=956br98qWb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chart tablet paper. After groups are finished, have them share out on the chart tablet paper how the photo might represent community.</a:t>
            </a:r>
          </a:p>
          <a:p>
            <a:pPr marL="457200" marR="0" lvl="0" indent="-22860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SzPts val="1100"/>
              <a:buNone/>
            </a:pPr>
            <a:r>
              <a:rPr lang="en-US" sz="1600" dirty="0">
                <a:latin typeface="Calibri"/>
                <a:ea typeface="Calibri"/>
                <a:cs typeface="Calibri"/>
                <a:sym typeface="Calibri"/>
              </a:rPr>
              <a:t>It’s OPTIC-al = O is Observations, P is participants, T is Theme, I is Identity/Interpersonal Relationships, and C is Caption. </a:t>
            </a:r>
          </a:p>
          <a:p>
            <a:pPr marL="0" lvl="0" indent="0" algn="l" rtl="0">
              <a:spcBef>
                <a:spcPts val="0"/>
              </a:spcBef>
              <a:spcAft>
                <a:spcPts val="0"/>
              </a:spcAft>
              <a:buSzPts val="1100"/>
              <a:buNone/>
            </a:pPr>
            <a:endParaRPr lang="en-US" sz="1600"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dirty="0" err="1">
                <a:solidFill>
                  <a:srgbClr val="999999"/>
                </a:solidFill>
                <a:latin typeface="Trebuchet MS" panose="020B0603020202020204" pitchFamily="34" charset="0"/>
              </a:rPr>
              <a:t>OpenClipart</a:t>
            </a:r>
            <a:r>
              <a:rPr lang="en-US" sz="1400" dirty="0">
                <a:solidFill>
                  <a:srgbClr val="999999"/>
                </a:solidFill>
                <a:latin typeface="Trebuchet MS" panose="020B0603020202020204" pitchFamily="34" charset="0"/>
              </a:rPr>
              <a:t>-Vectors. (2017, January 30). </a:t>
            </a:r>
            <a:r>
              <a:rPr lang="en-US" b="0" i="1" dirty="0">
                <a:solidFill>
                  <a:srgbClr val="656F79"/>
                </a:solidFill>
                <a:effectLst/>
                <a:latin typeface="Open Sans" panose="020B0606030504020204" pitchFamily="34" charset="0"/>
              </a:rPr>
              <a:t>Eyes glasses lenses royalty-free vector graphic </a:t>
            </a:r>
            <a:r>
              <a:rPr lang="en-US" b="0" i="0" dirty="0">
                <a:solidFill>
                  <a:srgbClr val="656F79"/>
                </a:solidFill>
                <a:effectLst/>
                <a:latin typeface="Open Sans" panose="020B0606030504020204" pitchFamily="34" charset="0"/>
              </a:rPr>
              <a:t>[Image].</a:t>
            </a:r>
            <a:r>
              <a:rPr lang="en-US" sz="1400" dirty="0">
                <a:solidFill>
                  <a:srgbClr val="999999"/>
                </a:solidFill>
                <a:latin typeface="Trebuchet MS" panose="020B0603020202020204" pitchFamily="34" charset="0"/>
              </a:rPr>
              <a:t> </a:t>
            </a:r>
            <a:r>
              <a:rPr lang="en-US" sz="1400" dirty="0" err="1">
                <a:solidFill>
                  <a:srgbClr val="999999"/>
                </a:solidFill>
                <a:latin typeface="Trebuchet MS" panose="020B0603020202020204" pitchFamily="34" charset="0"/>
              </a:rPr>
              <a:t>Pixabay</a:t>
            </a:r>
            <a:r>
              <a:rPr lang="en-US" sz="1400" dirty="0">
                <a:solidFill>
                  <a:srgbClr val="999999"/>
                </a:solidFill>
                <a:latin typeface="Trebuchet MS" panose="020B0603020202020204" pitchFamily="34" charset="0"/>
              </a:rPr>
              <a:t>. https://pixabay.com/vectors/eyes-glasses-lenses-my-patterns-2022424/.</a:t>
            </a:r>
            <a:endParaRPr lang="en-US" dirty="0"/>
          </a:p>
          <a:p>
            <a:pPr marL="0" lvl="0" indent="0" algn="l" rtl="0">
              <a:spcBef>
                <a:spcPts val="0"/>
              </a:spcBef>
              <a:spcAft>
                <a:spcPts val="0"/>
              </a:spcAft>
              <a:buSzPts val="1100"/>
              <a:buNone/>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1501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A0FD-D533-1546-4FC3-548F00662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BAA82-150F-B6BB-9370-A254BF781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96D91-96E5-60EA-F697-C58C248F0BF2}"/>
              </a:ext>
            </a:extLst>
          </p:cNvPr>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the attached photos or allow participants to have access to pictures electronically. Have participants divide into groups A, B, or C and view the pictures electronically via </a:t>
            </a:r>
            <a:r>
              <a:rPr lang="en-US" dirty="0" err="1">
                <a:latin typeface="Calibri" panose="020F0502020204030204" pitchFamily="34" charset="0"/>
                <a:cs typeface="Calibri" panose="020F0502020204030204" pitchFamily="34" charset="0"/>
              </a:rPr>
              <a:t>BitLy</a:t>
            </a:r>
            <a:r>
              <a:rPr lang="en-US" dirty="0">
                <a:latin typeface="Calibri" panose="020F0502020204030204" pitchFamily="34" charset="0"/>
                <a:cs typeface="Calibri" panose="020F0502020204030204" pitchFamily="34" charset="0"/>
              </a:rPr>
              <a:t> or QR Code.</a:t>
            </a:r>
          </a:p>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Once groups are finished, have groups share out on chart tablet how the photo might represent community.</a:t>
            </a:r>
          </a:p>
          <a:p>
            <a:pPr marL="457200" marR="0" lvl="0" indent="-22860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430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latin typeface="Calibri" panose="020F0502020204030204" pitchFamily="34" charset="0"/>
                <a:cs typeface="Calibri" panose="020F0502020204030204" pitchFamily="34" charset="0"/>
              </a:rPr>
              <a:t>Government of Prince Edward Island. (2016). </a:t>
            </a:r>
            <a:r>
              <a:rPr lang="en-US" sz="1400" i="1" dirty="0">
                <a:latin typeface="Calibri" panose="020F0502020204030204" pitchFamily="34" charset="0"/>
                <a:cs typeface="Calibri" panose="020F0502020204030204" pitchFamily="34" charset="0"/>
              </a:rPr>
              <a:t>High school students in various classroom settings </a:t>
            </a:r>
            <a:r>
              <a:rPr lang="en-US" sz="1400" dirty="0">
                <a:latin typeface="Calibri" panose="020F0502020204030204" pitchFamily="34" charset="0"/>
                <a:cs typeface="Calibri" panose="020F0502020204030204" pitchFamily="34" charset="0"/>
              </a:rPr>
              <a:t>[Image]. Creative Commons.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latin typeface="Calibri" panose="020F0502020204030204" pitchFamily="34" charset="0"/>
                <a:cs typeface="Calibri" panose="020F0502020204030204" pitchFamily="34" charset="0"/>
              </a:rPr>
              <a:t>https://search.creativecommons.org/photos/a4254a18-eea3-43b1-b1c7-341caf90da6c</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7487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1409-0858-55AC-A208-084546301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80F5D-90F7-CD17-7AAA-F395C003C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9DA88-A15B-DFB4-EFA0-5C8D872487CE}"/>
              </a:ext>
            </a:extLst>
          </p:cNvPr>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Best Buddies Delaware (2013, October 3). </a:t>
            </a:r>
            <a:r>
              <a:rPr lang="en-US" sz="1400" i="1" dirty="0">
                <a:latin typeface="Calibri" panose="020F0502020204030204" pitchFamily="34" charset="0"/>
                <a:cs typeface="Calibri" panose="020F0502020204030204" pitchFamily="34" charset="0"/>
              </a:rPr>
              <a:t>George Read Middle School [Image]</a:t>
            </a:r>
            <a:r>
              <a:rPr lang="en-US" sz="1400" dirty="0">
                <a:latin typeface="Calibri" panose="020F0502020204030204" pitchFamily="34" charset="0"/>
                <a:cs typeface="Calibri" panose="020F0502020204030204" pitchFamily="34" charset="0"/>
              </a:rPr>
              <a:t>. Flickr. https://www.flickr.com/photos/bestbuddiesde/10074314494/in/photostream/.</a:t>
            </a:r>
          </a:p>
        </p:txBody>
      </p:sp>
    </p:spTree>
    <p:extLst>
      <p:ext uri="{BB962C8B-B14F-4D97-AF65-F5344CB8AC3E}">
        <p14:creationId xmlns:p14="http://schemas.microsoft.com/office/powerpoint/2010/main" val="298079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E66D-7823-DC22-95A2-0492A27A4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E1464-7A38-379C-92A4-B89792EBD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5E80A-E525-36DD-2F0E-4A633E819F84}"/>
              </a:ext>
            </a:extLst>
          </p:cNvPr>
          <p:cNvSpPr>
            <a:spLocks noGrp="1"/>
          </p:cNvSpPr>
          <p:nvPr>
            <p:ph type="body" idx="1"/>
          </p:nvPr>
        </p:nvSpPr>
        <p:spPr/>
        <p:txBody>
          <a:bodyPr/>
          <a:lstStyle/>
          <a:p>
            <a:r>
              <a:rPr lang="en-US" sz="1400" dirty="0" err="1">
                <a:latin typeface="Calibri" panose="020F0502020204030204" pitchFamily="34" charset="0"/>
                <a:cs typeface="Calibri" panose="020F0502020204030204" pitchFamily="34" charset="0"/>
              </a:rPr>
              <a:t>Siebring</a:t>
            </a:r>
            <a:r>
              <a:rPr lang="en-US" sz="1400" dirty="0">
                <a:latin typeface="Calibri" panose="020F0502020204030204" pitchFamily="34" charset="0"/>
                <a:cs typeface="Calibri" panose="020F0502020204030204" pitchFamily="34" charset="0"/>
              </a:rPr>
              <a:t>, E. (2019). Image. Teachers welcome students back to school in North Platte [Image]. KNOP-TV. </a:t>
            </a:r>
            <a:r>
              <a:rPr lang="en-US" sz="14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863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D2A3-940C-9F7F-C93D-D4E872EC9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17881-8F25-4257-4CC4-E429865CE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B9125-61A9-9E7C-D183-51F509B5742A}"/>
              </a:ext>
            </a:extLst>
          </p:cNvPr>
          <p:cNvSpPr>
            <a:spLocks noGrp="1"/>
          </p:cNvSpPr>
          <p:nvPr>
            <p:ph type="body" idx="1"/>
          </p:nvPr>
        </p:nvSpPr>
        <p:spPr/>
        <p:txBody>
          <a:bodyPr/>
          <a:lstStyle/>
          <a:p>
            <a:pPr lvl="0"/>
            <a:r>
              <a:rPr lang="en-US" dirty="0"/>
              <a:t>Madison Metropolitan School District. (</a:t>
            </a:r>
            <a:r>
              <a:rPr lang="en-US" dirty="0" err="1"/>
              <a:t>n.d</a:t>
            </a:r>
            <a:r>
              <a:rPr lang="en-US" dirty="0"/>
              <a:t>). Schenk teachers share strengths to ensure all students succeed [Image]. Communications &amp; Public Affairs. https://communications.madison.k12.wi.us/schenk-teacher-team</a:t>
            </a: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967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Allow time for discussion of classroom application</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It’s OPTIC-al. Strategies. </a:t>
            </a:r>
            <a:r>
              <a:rPr lang="en-US" u="sng" dirty="0">
                <a:solidFill>
                  <a:schemeClr val="hlink"/>
                </a:solidFill>
                <a:latin typeface="Calibri"/>
                <a:ea typeface="Calibri"/>
                <a:cs typeface="Calibri"/>
                <a:sym typeface="Calibri"/>
              </a:rPr>
              <a:t>https://learn.k20center.ou.edu/tech-tool/99</a:t>
            </a:r>
          </a:p>
          <a:p>
            <a:endParaRPr lang="en-US" dirty="0"/>
          </a:p>
        </p:txBody>
      </p:sp>
    </p:spTree>
    <p:extLst>
      <p:ext uri="{BB962C8B-B14F-4D97-AF65-F5344CB8AC3E}">
        <p14:creationId xmlns:p14="http://schemas.microsoft.com/office/powerpoint/2010/main" val="199019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Jigsaw. Strategies. </a:t>
            </a:r>
            <a:r>
              <a:rPr lang="en-US" u="sng" dirty="0">
                <a:solidFill>
                  <a:schemeClr val="hlink"/>
                </a:solidFill>
                <a:latin typeface="Calibri"/>
                <a:ea typeface="Calibri"/>
                <a:cs typeface="Calibri"/>
                <a:sym typeface="Calibri"/>
              </a:rPr>
              <a:t>https://learn.k20center.ou.edu/tech-tool/179</a:t>
            </a:r>
          </a:p>
          <a:p>
            <a:endParaRPr lang="en-US" dirty="0"/>
          </a:p>
        </p:txBody>
      </p:sp>
    </p:spTree>
    <p:extLst>
      <p:ext uri="{BB962C8B-B14F-4D97-AF65-F5344CB8AC3E}">
        <p14:creationId xmlns:p14="http://schemas.microsoft.com/office/powerpoint/2010/main" val="112035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Categorical Highlighting. Strategies. </a:t>
            </a:r>
            <a:r>
              <a:rPr lang="en-US" u="sng" dirty="0">
                <a:solidFill>
                  <a:schemeClr val="hlink"/>
                </a:solidFill>
                <a:latin typeface="Calibri"/>
                <a:ea typeface="Calibri"/>
                <a:cs typeface="Calibri"/>
                <a:sym typeface="Calibri"/>
              </a:rPr>
              <a:t>https://learn.k20center.ou.edu/tech-tool/192</a:t>
            </a:r>
          </a:p>
          <a:p>
            <a:endParaRPr lang="en-US" dirty="0"/>
          </a:p>
        </p:txBody>
      </p:sp>
    </p:spTree>
    <p:extLst>
      <p:ext uri="{BB962C8B-B14F-4D97-AF65-F5344CB8AC3E}">
        <p14:creationId xmlns:p14="http://schemas.microsoft.com/office/powerpoint/2010/main" val="38291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Allow time for discussion and then have groups share out first reasons (round one discussion); and then strategies (round two discussion).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Categorical Highlighting. Strategies. </a:t>
            </a:r>
            <a:r>
              <a:rPr lang="en-US" u="sng" dirty="0">
                <a:solidFill>
                  <a:schemeClr val="hlink"/>
                </a:solidFill>
                <a:latin typeface="Calibri"/>
                <a:ea typeface="Calibri"/>
                <a:cs typeface="Calibri"/>
                <a:sym typeface="Calibri"/>
              </a:rPr>
              <a:t>https://learn.k20center.ou.edu/tech-tool/192</a:t>
            </a:r>
          </a:p>
          <a:p>
            <a:endParaRPr lang="en-US" dirty="0"/>
          </a:p>
        </p:txBody>
      </p:sp>
    </p:spTree>
    <p:extLst>
      <p:ext uri="{BB962C8B-B14F-4D97-AF65-F5344CB8AC3E}">
        <p14:creationId xmlns:p14="http://schemas.microsoft.com/office/powerpoint/2010/main" val="112195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000000"/>
                </a:solidFill>
                <a:latin typeface="Calibri" panose="020F0502020204030204" pitchFamily="34" charset="0"/>
                <a:cs typeface="Calibri" panose="020F0502020204030204" pitchFamily="34" charset="0"/>
              </a:rPr>
              <a:t>Make sure to greet participants as they enter - this is a strategy discussed later. </a:t>
            </a:r>
            <a:endParaRPr lang="en-US" sz="1400" b="0" i="0" u="none" strike="noStrike" cap="none" dirty="0">
              <a:solidFill>
                <a:srgbClr val="000000"/>
              </a:solidFill>
              <a:latin typeface="Calibri" panose="020F0502020204030204" pitchFamily="34" charset="0"/>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372463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Jigsaw. Strategies. </a:t>
            </a:r>
            <a:r>
              <a:rPr lang="en-US" u="sng" dirty="0">
                <a:solidFill>
                  <a:schemeClr val="hlink"/>
                </a:solidFill>
                <a:latin typeface="Calibri"/>
                <a:ea typeface="Calibri"/>
                <a:cs typeface="Calibri"/>
                <a:sym typeface="Calibri"/>
              </a:rPr>
              <a:t>https://learn.k20center.ou.edu/tech-tool/179</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Categorical Highlighting. Strategies. </a:t>
            </a:r>
            <a:r>
              <a:rPr lang="en-US" u="sng" dirty="0">
                <a:solidFill>
                  <a:schemeClr val="hlink"/>
                </a:solidFill>
                <a:latin typeface="Calibri"/>
                <a:ea typeface="Calibri"/>
                <a:cs typeface="Calibri"/>
                <a:sym typeface="Calibri"/>
              </a:rPr>
              <a:t>https://learn.k20center.ou.edu/tech-tool/192</a:t>
            </a:r>
          </a:p>
          <a:p>
            <a:endParaRPr lang="en-US" dirty="0"/>
          </a:p>
        </p:txBody>
      </p:sp>
    </p:spTree>
    <p:extLst>
      <p:ext uri="{BB962C8B-B14F-4D97-AF65-F5344CB8AC3E}">
        <p14:creationId xmlns:p14="http://schemas.microsoft.com/office/powerpoint/2010/main" val="100549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999999"/>
                </a:solidFill>
                <a:latin typeface="Calibri" panose="020F0502020204030204" pitchFamily="34" charset="0"/>
                <a:cs typeface="Calibri" panose="020F0502020204030204" pitchFamily="34" charset="0"/>
              </a:rPr>
              <a:t>WCNC. (2017, March 7). </a:t>
            </a:r>
            <a:r>
              <a:rPr lang="en-US" sz="1400" i="1" dirty="0">
                <a:solidFill>
                  <a:srgbClr val="999999"/>
                </a:solidFill>
                <a:latin typeface="Calibri" panose="020F0502020204030204" pitchFamily="34" charset="0"/>
                <a:cs typeface="Calibri" panose="020F0502020204030204" pitchFamily="34" charset="0"/>
              </a:rPr>
              <a:t>Charlotte teacher connects to students with handshakes</a:t>
            </a:r>
            <a:r>
              <a:rPr lang="en-US" sz="1400" dirty="0">
                <a:solidFill>
                  <a:srgbClr val="999999"/>
                </a:solidFill>
                <a:latin typeface="Calibri" panose="020F0502020204030204" pitchFamily="34" charset="0"/>
                <a:cs typeface="Calibri" panose="020F0502020204030204" pitchFamily="34" charset="0"/>
              </a:rPr>
              <a:t>[Video]. YouTube. </a:t>
            </a:r>
            <a:r>
              <a:rPr lang="en-US" sz="1400" u="sng" dirty="0">
                <a:solidFill>
                  <a:srgbClr val="5D94C1"/>
                </a:solidFill>
                <a:latin typeface="Calibri" panose="020F0502020204030204" pitchFamily="34" charset="0"/>
                <a:cs typeface="Calibri" panose="020F0502020204030204" pitchFamily="34" charset="0"/>
              </a:rPr>
              <a:t>https://www.youtube.com/watch?v=QC3Vsv6OjgA</a:t>
            </a:r>
            <a:endParaRPr lang="en-US" dirty="0"/>
          </a:p>
        </p:txBody>
      </p:sp>
    </p:spTree>
    <p:extLst>
      <p:ext uri="{BB962C8B-B14F-4D97-AF65-F5344CB8AC3E}">
        <p14:creationId xmlns:p14="http://schemas.microsoft.com/office/powerpoint/2010/main" val="1228024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33E68-324F-6619-CC6D-65252702C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5CDCA-2685-93B4-9AE6-18E5DC5E7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F61FD-D0FE-2B52-5CEE-5AFFEA976EC0}"/>
              </a:ext>
            </a:extLst>
          </p:cNvPr>
          <p:cNvSpPr>
            <a:spLocks noGrp="1"/>
          </p:cNvSpPr>
          <p:nvPr>
            <p:ph type="body" idx="1"/>
          </p:nvPr>
        </p:nvSpPr>
        <p:spPr/>
        <p:txBody>
          <a:bodyPr/>
          <a:lstStyle/>
          <a:p>
            <a:r>
              <a:rPr lang="en-US" sz="1400" dirty="0">
                <a:solidFill>
                  <a:srgbClr val="999999"/>
                </a:solidFill>
                <a:latin typeface="Calibri" panose="020F0502020204030204" pitchFamily="34" charset="0"/>
                <a:cs typeface="Calibri" panose="020F0502020204030204" pitchFamily="34" charset="0"/>
              </a:rPr>
              <a:t>Edutopia. (2018, February 3). </a:t>
            </a:r>
            <a:r>
              <a:rPr lang="en-US" sz="1400" i="1" dirty="0">
                <a:solidFill>
                  <a:srgbClr val="999999"/>
                </a:solidFill>
                <a:latin typeface="Calibri" panose="020F0502020204030204" pitchFamily="34" charset="0"/>
                <a:cs typeface="Calibri" panose="020F0502020204030204" pitchFamily="34" charset="0"/>
              </a:rPr>
              <a:t>60-Second Strategy: TUMS at the door </a:t>
            </a:r>
            <a:r>
              <a:rPr lang="en-US" sz="1400" dirty="0">
                <a:solidFill>
                  <a:srgbClr val="999999"/>
                </a:solidFill>
                <a:latin typeface="Calibri" panose="020F0502020204030204" pitchFamily="34" charset="0"/>
                <a:cs typeface="Calibri" panose="020F0502020204030204" pitchFamily="34" charset="0"/>
              </a:rPr>
              <a:t>[Video]. </a:t>
            </a:r>
            <a:r>
              <a:rPr lang="en-US" sz="1400" u="sng" dirty="0">
                <a:solidFill>
                  <a:srgbClr val="5D94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https://www.youtube.com/watch?time_continue=1&amp;v=956br98qWbE</a:t>
            </a:r>
            <a:r>
              <a:rPr lang="en-US" sz="1400" u="sng" dirty="0">
                <a:solidFill>
                  <a:srgbClr val="5D94C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3358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Refer participants to the Strategies Reflection handout:  Allow time for participants to reflect on and discuss these strategies:  Jigsaw, Categorical Highlighting, Identifying student interests (research brief), Know students names and pronunciation (research brief) Daily questions (research brief), Two-by-ten (research brief), greeting students at the door (videos)</a:t>
            </a:r>
          </a:p>
          <a:p>
            <a:endParaRPr lang="en-US" dirty="0"/>
          </a:p>
        </p:txBody>
      </p:sp>
    </p:spTree>
    <p:extLst>
      <p:ext uri="{BB962C8B-B14F-4D97-AF65-F5344CB8AC3E}">
        <p14:creationId xmlns:p14="http://schemas.microsoft.com/office/powerpoint/2010/main" val="4127224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Ask participants to share their own experiences when answering this question.  If you need to prompt participants further, the research brief also offers some insight to this question.</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rgbClr val="999999"/>
                </a:solidFill>
                <a:latin typeface="Calibri" panose="020F0502020204030204" pitchFamily="34" charset="0"/>
                <a:cs typeface="Calibri" panose="020F0502020204030204" pitchFamily="34" charset="0"/>
              </a:rPr>
              <a:t>Truthseeker08. (2016, December). </a:t>
            </a:r>
            <a:r>
              <a:rPr lang="en-US" sz="1400" i="1" dirty="0">
                <a:solidFill>
                  <a:srgbClr val="999999"/>
                </a:solidFill>
                <a:latin typeface="Calibri" panose="020F0502020204030204" pitchFamily="34" charset="0"/>
                <a:cs typeface="Calibri" panose="020F0502020204030204" pitchFamily="34" charset="0"/>
              </a:rPr>
              <a:t>Hands, Team, United </a:t>
            </a:r>
            <a:r>
              <a:rPr lang="en-US" sz="1400" dirty="0">
                <a:solidFill>
                  <a:srgbClr val="999999"/>
                </a:solidFill>
                <a:latin typeface="Calibri" panose="020F0502020204030204" pitchFamily="34" charset="0"/>
                <a:cs typeface="Calibri" panose="020F0502020204030204" pitchFamily="34" charset="0"/>
              </a:rPr>
              <a:t>[Image]. </a:t>
            </a:r>
            <a:r>
              <a:rPr lang="en-US" sz="1400" dirty="0" err="1">
                <a:solidFill>
                  <a:srgbClr val="999999"/>
                </a:solidFill>
                <a:latin typeface="Calibri" panose="020F0502020204030204" pitchFamily="34" charset="0"/>
                <a:cs typeface="Calibri" panose="020F0502020204030204" pitchFamily="34" charset="0"/>
              </a:rPr>
              <a:t>Pixabay</a:t>
            </a:r>
            <a:r>
              <a:rPr lang="en-US" sz="1400" dirty="0">
                <a:solidFill>
                  <a:srgbClr val="999999"/>
                </a:solidFill>
                <a:latin typeface="Calibri" panose="020F0502020204030204" pitchFamily="34" charset="0"/>
                <a:cs typeface="Calibri" panose="020F0502020204030204" pitchFamily="34" charset="0"/>
              </a:rPr>
              <a:t>. https://pixabay.com/photos/hand-united-together-people-unity-1917895/.</a:t>
            </a:r>
            <a:endParaRPr lang="en-US" sz="14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80080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err="1">
                <a:solidFill>
                  <a:srgbClr val="999999"/>
                </a:solidFill>
                <a:latin typeface="Calibri" panose="020F0502020204030204" pitchFamily="34" charset="0"/>
                <a:cs typeface="Calibri" panose="020F0502020204030204" pitchFamily="34" charset="0"/>
              </a:rPr>
              <a:t>Alexandra_Koch</a:t>
            </a:r>
            <a:r>
              <a:rPr lang="en-US" sz="1400" dirty="0">
                <a:solidFill>
                  <a:srgbClr val="999999"/>
                </a:solidFill>
                <a:latin typeface="Calibri" panose="020F0502020204030204" pitchFamily="34" charset="0"/>
                <a:cs typeface="Calibri" panose="020F0502020204030204" pitchFamily="34" charset="0"/>
              </a:rPr>
              <a:t>. (2019, May). </a:t>
            </a:r>
            <a:r>
              <a:rPr lang="en-US" sz="1400" i="1" dirty="0">
                <a:solidFill>
                  <a:srgbClr val="999999"/>
                </a:solidFill>
                <a:latin typeface="Calibri" panose="020F0502020204030204" pitchFamily="34" charset="0"/>
                <a:cs typeface="Calibri" panose="020F0502020204030204" pitchFamily="34" charset="0"/>
              </a:rPr>
              <a:t>Post It </a:t>
            </a:r>
            <a:r>
              <a:rPr lang="en-US" sz="1400" i="1" dirty="0" err="1">
                <a:solidFill>
                  <a:srgbClr val="999999"/>
                </a:solidFill>
                <a:latin typeface="Calibri" panose="020F0502020204030204" pitchFamily="34" charset="0"/>
                <a:cs typeface="Calibri" panose="020F0502020204030204" pitchFamily="34" charset="0"/>
              </a:rPr>
              <a:t>Postit</a:t>
            </a:r>
            <a:r>
              <a:rPr lang="en-US" sz="1400" i="1" dirty="0">
                <a:solidFill>
                  <a:srgbClr val="999999"/>
                </a:solidFill>
                <a:latin typeface="Calibri" panose="020F0502020204030204" pitchFamily="34" charset="0"/>
                <a:cs typeface="Calibri" panose="020F0502020204030204" pitchFamily="34" charset="0"/>
              </a:rPr>
              <a:t> Stickies royalty-free stock illustration </a:t>
            </a:r>
            <a:r>
              <a:rPr lang="en-US" sz="1400" dirty="0">
                <a:solidFill>
                  <a:srgbClr val="999999"/>
                </a:solidFill>
                <a:latin typeface="Calibri" panose="020F0502020204030204" pitchFamily="34" charset="0"/>
                <a:cs typeface="Calibri" panose="020F0502020204030204" pitchFamily="34" charset="0"/>
              </a:rPr>
              <a:t>[Image]. </a:t>
            </a:r>
            <a:r>
              <a:rPr lang="en-US" sz="1400" dirty="0" err="1">
                <a:solidFill>
                  <a:srgbClr val="999999"/>
                </a:solidFill>
                <a:latin typeface="Calibri" panose="020F0502020204030204" pitchFamily="34" charset="0"/>
                <a:cs typeface="Calibri" panose="020F0502020204030204" pitchFamily="34" charset="0"/>
              </a:rPr>
              <a:t>Pixabay</a:t>
            </a:r>
            <a:r>
              <a:rPr lang="en-US" sz="1400" dirty="0">
                <a:solidFill>
                  <a:srgbClr val="999999"/>
                </a:solidFill>
                <a:latin typeface="Calibri" panose="020F0502020204030204" pitchFamily="34" charset="0"/>
                <a:cs typeface="Calibri" panose="020F0502020204030204" pitchFamily="34" charset="0"/>
              </a:rPr>
              <a:t>. https://pixabay.com/illustrations/post-it-postit-stickies-note-notes-4166054/.</a:t>
            </a:r>
            <a:endParaRPr lang="en-US" sz="1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6300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72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Refer participants to the Strategies Reflection handout:  Looks like, feels like, sounds like.  Allow time for participants to discuss as a group some additional strategies they may have used to build community in their classroom.  Be sure to have each group share out one additional strategy and explain it.</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Looks Like, Feels Like, Sounds Like. Strategies. </a:t>
            </a:r>
            <a:r>
              <a:rPr lang="en-US" u="sng" dirty="0">
                <a:solidFill>
                  <a:schemeClr val="hlink"/>
                </a:solidFill>
                <a:latin typeface="Calibri"/>
                <a:ea typeface="Calibri"/>
                <a:cs typeface="Calibri"/>
                <a:sym typeface="Calibri"/>
              </a:rPr>
              <a:t>https://learn.k20center.ou.edu/tech-tool/88</a:t>
            </a:r>
          </a:p>
          <a:p>
            <a:endParaRPr lang="en-US" dirty="0"/>
          </a:p>
        </p:txBody>
      </p:sp>
    </p:spTree>
    <p:extLst>
      <p:ext uri="{BB962C8B-B14F-4D97-AF65-F5344CB8AC3E}">
        <p14:creationId xmlns:p14="http://schemas.microsoft.com/office/powerpoint/2010/main" val="233398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latin typeface="Calibri"/>
                <a:ea typeface="Calibri"/>
                <a:cs typeface="Calibri"/>
                <a:sym typeface="Calibri"/>
              </a:rPr>
              <a:t>Select one strategy to use at the beginning of the school year. Think about when and how this will look in your classroom.  Select another strategy that you will use later in the school year.  </a:t>
            </a:r>
          </a:p>
          <a:p>
            <a:endParaRPr lang="en-US" dirty="0"/>
          </a:p>
        </p:txBody>
      </p:sp>
    </p:spTree>
    <p:extLst>
      <p:ext uri="{BB962C8B-B14F-4D97-AF65-F5344CB8AC3E}">
        <p14:creationId xmlns:p14="http://schemas.microsoft.com/office/powerpoint/2010/main" val="2394107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Considering the importance of treating students as individuals—no matter how many students we have.</a:t>
            </a:r>
          </a:p>
          <a:p>
            <a:pPr marL="0" lvl="0" indent="0" algn="l" rtl="0">
              <a:spcBef>
                <a:spcPts val="0"/>
              </a:spcBef>
              <a:spcAft>
                <a:spcPts val="0"/>
              </a:spcAft>
              <a:buNone/>
            </a:pPr>
            <a:r>
              <a:rPr lang="en-US" sz="1400" dirty="0">
                <a:solidFill>
                  <a:srgbClr val="999999"/>
                </a:solidFill>
                <a:latin typeface="Calibri" panose="020F0502020204030204" pitchFamily="34" charset="0"/>
                <a:cs typeface="Calibri" panose="020F0502020204030204" pitchFamily="34" charset="0"/>
              </a:rPr>
              <a:t>Atlanta Speech School. (2006, August 18). </a:t>
            </a:r>
            <a:r>
              <a:rPr lang="en-US" sz="1400" i="1" dirty="0">
                <a:solidFill>
                  <a:srgbClr val="999999"/>
                </a:solidFill>
                <a:latin typeface="Calibri" panose="020F0502020204030204" pitchFamily="34" charset="0"/>
                <a:cs typeface="Calibri" panose="020F0502020204030204" pitchFamily="34" charset="0"/>
              </a:rPr>
              <a:t>Every opportunity </a:t>
            </a:r>
            <a:r>
              <a:rPr lang="en-US" sz="1400" dirty="0">
                <a:solidFill>
                  <a:srgbClr val="999999"/>
                </a:solidFill>
                <a:latin typeface="Calibri" panose="020F0502020204030204" pitchFamily="34" charset="0"/>
                <a:cs typeface="Calibri" panose="020F0502020204030204" pitchFamily="34" charset="0"/>
              </a:rPr>
              <a:t>[Video]. YouTube. </a:t>
            </a:r>
            <a:r>
              <a:rPr lang="en-US" sz="1400" u="sng" dirty="0">
                <a:solidFill>
                  <a:srgbClr val="5D94C1"/>
                </a:solidFill>
                <a:latin typeface="Calibri" panose="020F0502020204030204" pitchFamily="34" charset="0"/>
                <a:cs typeface="Calibri" panose="020F0502020204030204" pitchFamily="34" charset="0"/>
                <a:hlinkClick r:id="rId3"/>
              </a:rPr>
              <a:t>https://www.youtube.com/watch?v=VxyxywShewI</a:t>
            </a:r>
            <a:r>
              <a:rPr lang="en-US" sz="1400" dirty="0">
                <a:solidFill>
                  <a:srgbClr val="999999"/>
                </a:solidFill>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0680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err="1">
                <a:latin typeface="Calibri" panose="020F0502020204030204" pitchFamily="34" charset="0"/>
                <a:cs typeface="Calibri" panose="020F0502020204030204" pitchFamily="34" charset="0"/>
              </a:rPr>
              <a:t>Shalimova</a:t>
            </a:r>
            <a:r>
              <a:rPr lang="en-US" dirty="0">
                <a:latin typeface="Calibri" panose="020F0502020204030204" pitchFamily="34" charset="0"/>
                <a:cs typeface="Calibri" panose="020F0502020204030204" pitchFamily="34" charset="0"/>
              </a:rPr>
              <a:t>, V. (2020, March 3). </a:t>
            </a:r>
            <a:r>
              <a:rPr lang="en-US" i="1" dirty="0">
                <a:latin typeface="Calibri" panose="020F0502020204030204" pitchFamily="34" charset="0"/>
                <a:cs typeface="Calibri" panose="020F0502020204030204" pitchFamily="34" charset="0"/>
              </a:rPr>
              <a:t>Woman kissing Yorkshire Terrier </a:t>
            </a:r>
            <a:r>
              <a:rPr lang="en-US" i="0" dirty="0">
                <a:latin typeface="Calibri" panose="020F0502020204030204" pitchFamily="34" charset="0"/>
                <a:cs typeface="Calibri" panose="020F0502020204030204" pitchFamily="34" charset="0"/>
              </a:rPr>
              <a:t>[Image]. </a:t>
            </a:r>
            <a:r>
              <a:rPr lang="en-US" i="0" dirty="0" err="1">
                <a:latin typeface="Calibri" panose="020F0502020204030204" pitchFamily="34" charset="0"/>
                <a:cs typeface="Calibri" panose="020F0502020204030204" pitchFamily="34" charset="0"/>
              </a:rPr>
              <a:t>Pexels</a:t>
            </a:r>
            <a:r>
              <a:rPr lang="en-US" i="0" dirty="0">
                <a:latin typeface="Calibri" panose="020F0502020204030204" pitchFamily="34" charset="0"/>
                <a:cs typeface="Calibri" panose="020F0502020204030204" pitchFamily="34" charset="0"/>
              </a:rPr>
              <a:t>. https://www.pexels.com/photo/woman-kissing-yorkshire-terrier-3974415/</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25179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err="1">
                <a:latin typeface="Calibri" panose="020F0502020204030204" pitchFamily="34" charset="0"/>
                <a:cs typeface="Calibri" panose="020F0502020204030204" pitchFamily="34" charset="0"/>
              </a:rPr>
              <a:t>Siebring</a:t>
            </a:r>
            <a:r>
              <a:rPr lang="en-US" sz="1400" dirty="0">
                <a:latin typeface="Calibri" panose="020F0502020204030204" pitchFamily="34" charset="0"/>
                <a:cs typeface="Calibri" panose="020F0502020204030204" pitchFamily="34" charset="0"/>
              </a:rPr>
              <a:t>, E. (2019). Image. Teachers welcome students back to school in North Platte [Image]. KNOP-TV. </a:t>
            </a:r>
            <a:r>
              <a:rPr lang="en-US" sz="14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endParaRPr lang="en-US" dirty="0"/>
          </a:p>
        </p:txBody>
      </p:sp>
    </p:spTree>
    <p:extLst>
      <p:ext uri="{BB962C8B-B14F-4D97-AF65-F5344CB8AC3E}">
        <p14:creationId xmlns:p14="http://schemas.microsoft.com/office/powerpoint/2010/main" val="26994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Note: A new Padlet and QR code will have to be created for each professional development. When you create a new </a:t>
            </a:r>
            <a:r>
              <a:rPr lang="en-US" dirty="0" err="1">
                <a:latin typeface="Calibri" panose="020F0502020204030204" pitchFamily="34" charset="0"/>
                <a:cs typeface="Calibri" panose="020F0502020204030204" pitchFamily="34" charset="0"/>
              </a:rPr>
              <a:t>padlet</a:t>
            </a:r>
            <a:r>
              <a:rPr lang="en-US" dirty="0">
                <a:latin typeface="Calibri" panose="020F0502020204030204" pitchFamily="34" charset="0"/>
                <a:cs typeface="Calibri" panose="020F0502020204030204" pitchFamily="34" charset="0"/>
              </a:rPr>
              <a:t>, choose the Wall design so that participants can easily see others’ photos.</a:t>
            </a:r>
          </a:p>
          <a:p>
            <a:endParaRPr lang="en-US" dirty="0"/>
          </a:p>
        </p:txBody>
      </p:sp>
    </p:spTree>
    <p:extLst>
      <p:ext uri="{BB962C8B-B14F-4D97-AF65-F5344CB8AC3E}">
        <p14:creationId xmlns:p14="http://schemas.microsoft.com/office/powerpoint/2010/main" val="240808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These images are from an iPhone.  Participants with different phones will see a variation of this. </a:t>
            </a: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1—Go to the Padlet site with the QR code.  </a:t>
            </a: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2—Hit the plus sign to upload an image and add a caption.</a:t>
            </a: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3—Upload a picture from the Photo library.</a:t>
            </a:r>
          </a:p>
          <a:p>
            <a:endParaRPr lang="en-US" dirty="0"/>
          </a:p>
        </p:txBody>
      </p:sp>
    </p:spTree>
    <p:extLst>
      <p:ext uri="{BB962C8B-B14F-4D97-AF65-F5344CB8AC3E}">
        <p14:creationId xmlns:p14="http://schemas.microsoft.com/office/powerpoint/2010/main" val="55029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114B-70D0-7218-9299-5B90F0D16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FA9BE-74A2-63BE-C27A-B68F257E8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B39EF-71DB-44E9-B40A-911F0227842C}"/>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Pass out Strategies Reflection handout. Highlight the importance of activities that let students share their identity.</a:t>
            </a:r>
          </a:p>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We will continue to explore strategies—what works for you and what you’ve tried—throughout the day. </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15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333333"/>
                </a:solidFill>
                <a:latin typeface="Calibri"/>
                <a:ea typeface="Calibri"/>
                <a:cs typeface="Calibri"/>
                <a:sym typeface="Calibri"/>
              </a:rPr>
              <a:t>K20 Center. (n.d.) Padlet. Strategies. </a:t>
            </a:r>
            <a:r>
              <a:rPr lang="en-US" u="sng" dirty="0">
                <a:solidFill>
                  <a:schemeClr val="hlink"/>
                </a:solidFill>
                <a:latin typeface="Calibri"/>
                <a:ea typeface="Calibri"/>
                <a:cs typeface="Calibri"/>
                <a:sym typeface="Calibri"/>
              </a:rPr>
              <a:t>https://learn.k20center.ou.edu/tech-tool/1077</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Padlet is a great way to share ideas in the classroom.</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latin typeface="Calibri"/>
              <a:ea typeface="Calibri"/>
              <a:cs typeface="Calibri"/>
              <a:sym typeface="Calibri"/>
            </a:endParaRPr>
          </a:p>
        </p:txBody>
      </p:sp>
    </p:spTree>
    <p:extLst>
      <p:ext uri="{BB962C8B-B14F-4D97-AF65-F5344CB8AC3E}">
        <p14:creationId xmlns:p14="http://schemas.microsoft.com/office/powerpoint/2010/main" val="212496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Emphasize RESEARCH &amp; Sharing expertise in the room.</a:t>
            </a:r>
          </a:p>
          <a:p>
            <a:endParaRPr lang="en-US" dirty="0"/>
          </a:p>
        </p:txBody>
      </p:sp>
    </p:spTree>
    <p:extLst>
      <p:ext uri="{BB962C8B-B14F-4D97-AF65-F5344CB8AC3E}">
        <p14:creationId xmlns:p14="http://schemas.microsoft.com/office/powerpoint/2010/main" val="57099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Discuss that when we use the word “community,” we are discussing today these relationships.</a:t>
            </a:r>
          </a:p>
          <a:p>
            <a:endParaRPr lang="en-US" dirty="0"/>
          </a:p>
        </p:txBody>
      </p:sp>
    </p:spTree>
    <p:extLst>
      <p:ext uri="{BB962C8B-B14F-4D97-AF65-F5344CB8AC3E}">
        <p14:creationId xmlns:p14="http://schemas.microsoft.com/office/powerpoint/2010/main" val="3646685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ideo" Target="https://www.youtube.com/embed/QC3Vsv6OjgA?feature=oembed" TargetMode="External"/><Relationship Id="rId5" Type="http://schemas.openxmlformats.org/officeDocument/2006/relationships/image" Target="../media/image22.jpeg"/><Relationship Id="rId4" Type="http://schemas.openxmlformats.org/officeDocument/2006/relationships/hyperlink" Target="https://www.youtube.com/watch?v=QC3Vsv6OjgA"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ideo" Target="https://www.youtube.com/embed/956br98qWbE?start=1&amp;feature=oembed" TargetMode="External"/><Relationship Id="rId5" Type="http://schemas.openxmlformats.org/officeDocument/2006/relationships/image" Target="../media/image23.jpeg"/><Relationship Id="rId4" Type="http://schemas.openxmlformats.org/officeDocument/2006/relationships/hyperlink" Target="https://www.youtube.com/watch?time_continue=1&amp;v=956br98qWb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video" Target="https://www.youtube.com/embed/VxyxywShewI?feature=oembed" TargetMode="Externa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2810-E8BF-08D3-A75D-D07E904F6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9B1F5-4B7A-3ED3-5F0B-1B8F13E29060}"/>
              </a:ext>
            </a:extLst>
          </p:cNvPr>
          <p:cNvSpPr>
            <a:spLocks noGrp="1"/>
          </p:cNvSpPr>
          <p:nvPr>
            <p:ph type="title"/>
          </p:nvPr>
        </p:nvSpPr>
        <p:spPr/>
        <p:txBody>
          <a:bodyPr rtlCol="0">
            <a:normAutofit/>
          </a:bodyPr>
          <a:lstStyle/>
          <a:p>
            <a:pPr fontAlgn="auto">
              <a:spcAft>
                <a:spcPts val="0"/>
              </a:spcAft>
              <a:defRPr/>
            </a:pPr>
            <a:r>
              <a:rPr lang="en-US" dirty="0"/>
              <a:t>A sense of “community” includes:</a:t>
            </a:r>
          </a:p>
        </p:txBody>
      </p:sp>
      <p:sp>
        <p:nvSpPr>
          <p:cNvPr id="25602" name="Content Placeholder 2">
            <a:extLst>
              <a:ext uri="{FF2B5EF4-FFF2-40B4-BE49-F238E27FC236}">
                <a16:creationId xmlns:a16="http://schemas.microsoft.com/office/drawing/2014/main" id="{2D827450-F68F-7A49-8360-7F02981CEB21}"/>
              </a:ext>
            </a:extLst>
          </p:cNvPr>
          <p:cNvSpPr>
            <a:spLocks noGrp="1" noChangeArrowheads="1"/>
          </p:cNvSpPr>
          <p:nvPr>
            <p:ph idx="4294967295"/>
          </p:nvPr>
        </p:nvSpPr>
        <p:spPr/>
        <p:txBody>
          <a:bodyPr/>
          <a:lstStyle/>
          <a:p>
            <a:r>
              <a:rPr lang="en-US" altLang="en-US" dirty="0"/>
              <a:t>Teacher to Teacher</a:t>
            </a:r>
          </a:p>
          <a:p>
            <a:r>
              <a:rPr lang="en-US" altLang="en-US" dirty="0"/>
              <a:t>Teacher to Student</a:t>
            </a:r>
          </a:p>
          <a:p>
            <a:r>
              <a:rPr lang="en-US" altLang="en-US" dirty="0"/>
              <a:t>Student to Student</a:t>
            </a:r>
          </a:p>
        </p:txBody>
      </p:sp>
    </p:spTree>
    <p:extLst>
      <p:ext uri="{BB962C8B-B14F-4D97-AF65-F5344CB8AC3E}">
        <p14:creationId xmlns:p14="http://schemas.microsoft.com/office/powerpoint/2010/main" val="14584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72CF-27AF-1C82-62F6-84E67F4799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5F331B-AEF9-8475-9C1D-AE87072074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 name="Title 1">
            <a:extLst>
              <a:ext uri="{FF2B5EF4-FFF2-40B4-BE49-F238E27FC236}">
                <a16:creationId xmlns:a16="http://schemas.microsoft.com/office/drawing/2014/main" id="{4B186FB0-723F-BA9F-FC23-5C737E3FD4AB}"/>
              </a:ext>
            </a:extLst>
          </p:cNvPr>
          <p:cNvSpPr>
            <a:spLocks noGrp="1"/>
          </p:cNvSpPr>
          <p:nvPr>
            <p:ph type="title"/>
          </p:nvPr>
        </p:nvSpPr>
        <p:spPr/>
        <p:txBody>
          <a:bodyPr rtlCol="0">
            <a:normAutofit/>
          </a:bodyPr>
          <a:lstStyle/>
          <a:p>
            <a:pPr fontAlgn="auto">
              <a:spcAft>
                <a:spcPts val="0"/>
              </a:spcAft>
              <a:defRPr/>
            </a:pPr>
            <a:r>
              <a:rPr lang="en-US" dirty="0"/>
              <a:t>It’s OPTIC-al</a:t>
            </a:r>
          </a:p>
        </p:txBody>
      </p:sp>
      <p:sp>
        <p:nvSpPr>
          <p:cNvPr id="25602" name="Content Placeholder 2">
            <a:extLst>
              <a:ext uri="{FF2B5EF4-FFF2-40B4-BE49-F238E27FC236}">
                <a16:creationId xmlns:a16="http://schemas.microsoft.com/office/drawing/2014/main" id="{D839815F-9622-A1F4-B54A-858FAF5CF3CD}"/>
              </a:ext>
            </a:extLst>
          </p:cNvPr>
          <p:cNvSpPr>
            <a:spLocks noGrp="1" noChangeArrowheads="1"/>
          </p:cNvSpPr>
          <p:nvPr>
            <p:ph idx="4294967295"/>
          </p:nvPr>
        </p:nvSpPr>
        <p:spPr/>
        <p:txBody>
          <a:bodyPr/>
          <a:lstStyle/>
          <a:p>
            <a:r>
              <a:rPr lang="en-US" altLang="en-US" dirty="0"/>
              <a:t>Open one computer at each table.</a:t>
            </a:r>
          </a:p>
          <a:p>
            <a:r>
              <a:rPr lang="en-US" altLang="en-US" dirty="0"/>
              <a:t>Label your poster paper vertically in LARGE letters:</a:t>
            </a:r>
          </a:p>
          <a:p>
            <a:endParaRPr lang="en-US" altLang="en-US" dirty="0"/>
          </a:p>
          <a:p>
            <a:endParaRPr lang="en-US" altLang="en-US" dirty="0"/>
          </a:p>
          <a:p>
            <a:endParaRPr lang="en-US" altLang="en-US" dirty="0"/>
          </a:p>
          <a:p>
            <a:endParaRPr lang="en-US" altLang="en-US" dirty="0"/>
          </a:p>
          <a:p>
            <a:r>
              <a:rPr lang="en-US" altLang="en-US" i="1" dirty="0"/>
              <a:t>Hint: Leave space between each letter to write!</a:t>
            </a:r>
          </a:p>
        </p:txBody>
      </p:sp>
      <p:sp>
        <p:nvSpPr>
          <p:cNvPr id="3" name="Google Shape;220;p41">
            <a:extLst>
              <a:ext uri="{FF2B5EF4-FFF2-40B4-BE49-F238E27FC236}">
                <a16:creationId xmlns:a16="http://schemas.microsoft.com/office/drawing/2014/main" id="{DF4C5D46-E87B-0A2D-921B-D746DEBFDA1A}"/>
              </a:ext>
            </a:extLst>
          </p:cNvPr>
          <p:cNvSpPr txBox="1"/>
          <p:nvPr/>
        </p:nvSpPr>
        <p:spPr>
          <a:xfrm>
            <a:off x="1438824" y="2097891"/>
            <a:ext cx="649467" cy="2223900"/>
          </a:xfrm>
          <a:prstGeom prst="rect">
            <a:avLst/>
          </a:prstGeom>
          <a:noFill/>
          <a:ln>
            <a:noFill/>
          </a:ln>
        </p:spPr>
        <p:txBody>
          <a:bodyPr spcFirstLastPara="1" wrap="square" lIns="91425" tIns="91425" rIns="91425" bIns="91425" anchor="ctr" anchorCtr="0">
            <a:noAutofit/>
          </a:bodyPr>
          <a:lstStyle/>
          <a:p>
            <a:pPr marL="0" lvl="0" indent="0" algn="ctr" rtl="0">
              <a:spcBef>
                <a:spcPts val="520"/>
              </a:spcBef>
              <a:spcAft>
                <a:spcPts val="0"/>
              </a:spcAft>
              <a:buClr>
                <a:schemeClr val="dk1"/>
              </a:buClr>
              <a:buSzPts val="1100"/>
              <a:buFont typeface="Arial"/>
              <a:buNone/>
            </a:pPr>
            <a:r>
              <a:rPr lang="en-US" sz="2400" b="1" dirty="0">
                <a:solidFill>
                  <a:schemeClr val="accent3"/>
                </a:solidFill>
                <a:latin typeface="Calibri" panose="020F0502020204030204" pitchFamily="34" charset="0"/>
                <a:ea typeface="Trebuchet MS"/>
                <a:cs typeface="Calibri" panose="020F0502020204030204" pitchFamily="34" charset="0"/>
                <a:sym typeface="Trebuchet MS"/>
              </a:rPr>
              <a:t>O–P–T–I–C</a:t>
            </a:r>
            <a:r>
              <a:rPr lang="en-US" sz="2400" dirty="0">
                <a:solidFill>
                  <a:schemeClr val="accent3"/>
                </a:solidFill>
                <a:latin typeface="Calibri" panose="020F0502020204030204" pitchFamily="34" charset="0"/>
                <a:ea typeface="Trebuchet MS"/>
                <a:cs typeface="Calibri" panose="020F0502020204030204" pitchFamily="34" charset="0"/>
                <a:sym typeface="Trebuchet MS"/>
              </a:rPr>
              <a:t>–</a:t>
            </a:r>
            <a:endParaRPr dirty="0">
              <a:solidFill>
                <a:schemeClr val="accent3"/>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2C7D4C44-5EB6-004F-A8C8-CC5F6D9D7570}"/>
              </a:ext>
            </a:extLst>
          </p:cNvPr>
          <p:cNvSpPr/>
          <p:nvPr/>
        </p:nvSpPr>
        <p:spPr>
          <a:xfrm>
            <a:off x="728406" y="4780167"/>
            <a:ext cx="7886700" cy="861774"/>
          </a:xfrm>
          <a:prstGeom prst="rect">
            <a:avLst/>
          </a:prstGeom>
        </p:spPr>
        <p:txBody>
          <a:bodyPr wrap="square">
            <a:spAutoFit/>
          </a:bodyPr>
          <a:lstStyle/>
          <a:p>
            <a:r>
              <a:rPr lang="en-US" sz="800" dirty="0" err="1">
                <a:solidFill>
                  <a:schemeClr val="accent2"/>
                </a:solidFill>
                <a:latin typeface="Trebuchet MS" panose="020B0603020202020204" pitchFamily="34" charset="0"/>
              </a:rPr>
              <a:t>OpenClipart</a:t>
            </a:r>
            <a:r>
              <a:rPr lang="en-US" sz="800" dirty="0">
                <a:solidFill>
                  <a:schemeClr val="accent2"/>
                </a:solidFill>
                <a:latin typeface="Trebuchet MS" panose="020B0603020202020204" pitchFamily="34" charset="0"/>
              </a:rPr>
              <a:t>-Vectors/27424 Images. (2017, January 30). Eyes. Retrieved from https://pixabay.com/vectors/eyes-glasses-lenses-my-patterns-2022424/.</a:t>
            </a:r>
            <a:endParaRPr lang="en-US" dirty="0">
              <a:solidFill>
                <a:schemeClr val="accent2"/>
              </a:solidFill>
            </a:endParaRPr>
          </a:p>
          <a:p>
            <a:br>
              <a:rPr lang="en-US" dirty="0"/>
            </a:br>
            <a:br>
              <a:rPr lang="en-US" dirty="0"/>
            </a:br>
            <a:endParaRPr lang="en-US" dirty="0"/>
          </a:p>
        </p:txBody>
      </p:sp>
    </p:spTree>
    <p:extLst>
      <p:ext uri="{BB962C8B-B14F-4D97-AF65-F5344CB8AC3E}">
        <p14:creationId xmlns:p14="http://schemas.microsoft.com/office/powerpoint/2010/main" val="14196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3FB5-2953-E612-0FB2-889309985F3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CAEA6E-3EB1-BDF3-F165-A386CA5BBA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 name="Title 1">
            <a:extLst>
              <a:ext uri="{FF2B5EF4-FFF2-40B4-BE49-F238E27FC236}">
                <a16:creationId xmlns:a16="http://schemas.microsoft.com/office/drawing/2014/main" id="{AB68F045-E36E-FB7C-0ED5-6854BF53C6E4}"/>
              </a:ext>
            </a:extLst>
          </p:cNvPr>
          <p:cNvSpPr>
            <a:spLocks noGrp="1"/>
          </p:cNvSpPr>
          <p:nvPr>
            <p:ph type="title"/>
          </p:nvPr>
        </p:nvSpPr>
        <p:spPr/>
        <p:txBody>
          <a:bodyPr rtlCol="0">
            <a:normAutofit/>
          </a:bodyPr>
          <a:lstStyle/>
          <a:p>
            <a:pPr fontAlgn="auto">
              <a:spcAft>
                <a:spcPts val="0"/>
              </a:spcAft>
              <a:defRPr/>
            </a:pPr>
            <a:r>
              <a:rPr lang="en-US" dirty="0"/>
              <a:t>It’s OPTIC-al</a:t>
            </a:r>
          </a:p>
        </p:txBody>
      </p:sp>
      <p:sp>
        <p:nvSpPr>
          <p:cNvPr id="25602" name="Content Placeholder 2">
            <a:extLst>
              <a:ext uri="{FF2B5EF4-FFF2-40B4-BE49-F238E27FC236}">
                <a16:creationId xmlns:a16="http://schemas.microsoft.com/office/drawing/2014/main" id="{AAB87371-E3A1-6312-3D90-73B00A9D5A29}"/>
              </a:ext>
            </a:extLst>
          </p:cNvPr>
          <p:cNvSpPr>
            <a:spLocks noGrp="1" noChangeArrowheads="1"/>
          </p:cNvSpPr>
          <p:nvPr>
            <p:ph idx="4294967295"/>
          </p:nvPr>
        </p:nvSpPr>
        <p:spPr/>
        <p:txBody>
          <a:bodyPr/>
          <a:lstStyle/>
          <a:p>
            <a:pPr marL="64008" indent="0">
              <a:buNone/>
            </a:pPr>
            <a:r>
              <a:rPr lang="en-US" altLang="en-US" sz="1800" i="1" dirty="0"/>
              <a:t>In what ways does this picture reflect a positive school or classroom community?</a:t>
            </a:r>
          </a:p>
          <a:p>
            <a:r>
              <a:rPr lang="en-US" altLang="en-US" b="1" dirty="0">
                <a:solidFill>
                  <a:schemeClr val="accent3"/>
                </a:solidFill>
              </a:rPr>
              <a:t>O</a:t>
            </a:r>
            <a:r>
              <a:rPr lang="en-US" altLang="en-US" dirty="0"/>
              <a:t> – Write down any </a:t>
            </a:r>
            <a:r>
              <a:rPr lang="en-US" altLang="en-US" b="1" dirty="0">
                <a:solidFill>
                  <a:schemeClr val="accent3"/>
                </a:solidFill>
              </a:rPr>
              <a:t>Observations </a:t>
            </a:r>
            <a:r>
              <a:rPr lang="en-US" altLang="en-US" dirty="0"/>
              <a:t>of community.</a:t>
            </a:r>
          </a:p>
          <a:p>
            <a:r>
              <a:rPr lang="en-US" altLang="en-US" b="1" dirty="0">
                <a:solidFill>
                  <a:schemeClr val="accent3"/>
                </a:solidFill>
              </a:rPr>
              <a:t>P</a:t>
            </a:r>
            <a:r>
              <a:rPr lang="en-US" altLang="en-US" dirty="0"/>
              <a:t> – Who are the </a:t>
            </a:r>
            <a:r>
              <a:rPr lang="en-US" altLang="en-US" b="1" dirty="0">
                <a:solidFill>
                  <a:schemeClr val="accent3"/>
                </a:solidFill>
              </a:rPr>
              <a:t>Participants </a:t>
            </a:r>
            <a:r>
              <a:rPr lang="en-US" altLang="en-US" dirty="0"/>
              <a:t>in the community?</a:t>
            </a:r>
          </a:p>
          <a:p>
            <a:r>
              <a:rPr lang="en-US" altLang="en-US" b="1" dirty="0">
                <a:solidFill>
                  <a:schemeClr val="accent3"/>
                </a:solidFill>
              </a:rPr>
              <a:t>T</a:t>
            </a:r>
            <a:r>
              <a:rPr lang="en-US" altLang="en-US" dirty="0"/>
              <a:t> – What is the overall </a:t>
            </a:r>
            <a:r>
              <a:rPr lang="en-US" altLang="en-US" b="1" dirty="0">
                <a:solidFill>
                  <a:schemeClr val="accent3"/>
                </a:solidFill>
              </a:rPr>
              <a:t>Theme</a:t>
            </a:r>
            <a:r>
              <a:rPr lang="en-US" altLang="en-US" dirty="0"/>
              <a:t> of the picture?</a:t>
            </a:r>
          </a:p>
          <a:p>
            <a:r>
              <a:rPr lang="en-US" altLang="en-US" b="1" dirty="0">
                <a:solidFill>
                  <a:schemeClr val="accent3"/>
                </a:solidFill>
              </a:rPr>
              <a:t>I </a:t>
            </a:r>
            <a:r>
              <a:rPr lang="en-US" altLang="en-US" dirty="0"/>
              <a:t>– In what ways do participants demonstrate positive </a:t>
            </a:r>
            <a:r>
              <a:rPr lang="en-US" altLang="en-US" b="1" dirty="0">
                <a:solidFill>
                  <a:schemeClr val="accent3"/>
                </a:solidFill>
              </a:rPr>
              <a:t>Interpersonal Relationships </a:t>
            </a:r>
            <a:r>
              <a:rPr lang="en-US" altLang="en-US" dirty="0"/>
              <a:t>or </a:t>
            </a:r>
            <a:r>
              <a:rPr lang="en-US" altLang="en-US" b="1" dirty="0">
                <a:solidFill>
                  <a:schemeClr val="accent3"/>
                </a:solidFill>
              </a:rPr>
              <a:t>Identity</a:t>
            </a:r>
            <a:r>
              <a:rPr lang="en-US" altLang="en-US" dirty="0"/>
              <a:t>? </a:t>
            </a:r>
          </a:p>
          <a:p>
            <a:r>
              <a:rPr lang="en-US" altLang="en-US" b="1" dirty="0">
                <a:solidFill>
                  <a:schemeClr val="accent3"/>
                </a:solidFill>
              </a:rPr>
              <a:t>C</a:t>
            </a:r>
            <a:r>
              <a:rPr lang="en-US" altLang="en-US" dirty="0"/>
              <a:t> – Give the photo a</a:t>
            </a:r>
            <a:r>
              <a:rPr lang="en-US" altLang="en-US" b="1" dirty="0">
                <a:solidFill>
                  <a:schemeClr val="accent3"/>
                </a:solidFill>
              </a:rPr>
              <a:t> caption</a:t>
            </a:r>
            <a:r>
              <a:rPr lang="en-US" altLang="en-US" dirty="0"/>
              <a:t>.</a:t>
            </a:r>
          </a:p>
        </p:txBody>
      </p:sp>
      <p:sp>
        <p:nvSpPr>
          <p:cNvPr id="5" name="Rectangle 4">
            <a:extLst>
              <a:ext uri="{FF2B5EF4-FFF2-40B4-BE49-F238E27FC236}">
                <a16:creationId xmlns:a16="http://schemas.microsoft.com/office/drawing/2014/main" id="{9228047E-9672-C2EE-D37B-DCA063877C50}"/>
              </a:ext>
            </a:extLst>
          </p:cNvPr>
          <p:cNvSpPr/>
          <p:nvPr/>
        </p:nvSpPr>
        <p:spPr>
          <a:xfrm>
            <a:off x="728406" y="4780167"/>
            <a:ext cx="7886700" cy="861774"/>
          </a:xfrm>
          <a:prstGeom prst="rect">
            <a:avLst/>
          </a:prstGeom>
        </p:spPr>
        <p:txBody>
          <a:bodyPr wrap="square">
            <a:spAutoFit/>
          </a:bodyPr>
          <a:lstStyle/>
          <a:p>
            <a:r>
              <a:rPr lang="en-US" sz="800" dirty="0" err="1">
                <a:solidFill>
                  <a:schemeClr val="accent2"/>
                </a:solidFill>
                <a:latin typeface="Trebuchet MS" panose="020B0603020202020204" pitchFamily="34" charset="0"/>
              </a:rPr>
              <a:t>OpenClipart</a:t>
            </a:r>
            <a:r>
              <a:rPr lang="en-US" sz="800" dirty="0">
                <a:solidFill>
                  <a:schemeClr val="accent2"/>
                </a:solidFill>
                <a:latin typeface="Trebuchet MS" panose="020B0603020202020204" pitchFamily="34" charset="0"/>
              </a:rPr>
              <a:t>-Vectors/27424 Images. (2017, January 30). Eyes. Retrieved from https://pixabay.com/vectors/eyes-glasses-lenses-my-patterns-2022424/.</a:t>
            </a:r>
            <a:endParaRPr lang="en-US" dirty="0">
              <a:solidFill>
                <a:schemeClr val="accent2"/>
              </a:solidFill>
            </a:endParaRPr>
          </a:p>
          <a:p>
            <a:br>
              <a:rPr lang="en-US" dirty="0"/>
            </a:br>
            <a:br>
              <a:rPr lang="en-US" dirty="0"/>
            </a:br>
            <a:endParaRPr lang="en-US" dirty="0"/>
          </a:p>
        </p:txBody>
      </p:sp>
    </p:spTree>
    <p:extLst>
      <p:ext uri="{BB962C8B-B14F-4D97-AF65-F5344CB8AC3E}">
        <p14:creationId xmlns:p14="http://schemas.microsoft.com/office/powerpoint/2010/main" val="129132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p43">
            <a:extLst>
              <a:ext uri="{FF2B5EF4-FFF2-40B4-BE49-F238E27FC236}">
                <a16:creationId xmlns:a16="http://schemas.microsoft.com/office/drawing/2014/main" id="{102AC81F-2F72-7275-3331-8F3A0E870382}"/>
              </a:ext>
            </a:extLst>
          </p:cNvPr>
          <p:cNvSpPr txBox="1"/>
          <p:nvPr/>
        </p:nvSpPr>
        <p:spPr>
          <a:xfrm>
            <a:off x="3876519" y="4443698"/>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A</a:t>
            </a:r>
            <a:endParaRPr b="1" dirty="0">
              <a:latin typeface="Calibri"/>
              <a:ea typeface="Calibri"/>
              <a:cs typeface="Calibri"/>
              <a:sym typeface="Calibri"/>
            </a:endParaRPr>
          </a:p>
        </p:txBody>
      </p:sp>
      <p:pic>
        <p:nvPicPr>
          <p:cNvPr id="5" name="Google Shape;233;p43">
            <a:extLst>
              <a:ext uri="{FF2B5EF4-FFF2-40B4-BE49-F238E27FC236}">
                <a16:creationId xmlns:a16="http://schemas.microsoft.com/office/drawing/2014/main" id="{2421CE7B-3D65-D3AE-E637-5786728862BB}"/>
              </a:ext>
            </a:extLst>
          </p:cNvPr>
          <p:cNvPicPr preferRelativeResize="0"/>
          <p:nvPr/>
        </p:nvPicPr>
        <p:blipFill>
          <a:blip r:embed="rId3">
            <a:alphaModFix/>
          </a:blip>
          <a:stretch>
            <a:fillRect/>
          </a:stretch>
        </p:blipFill>
        <p:spPr>
          <a:xfrm>
            <a:off x="540856" y="191884"/>
            <a:ext cx="7666126" cy="4312195"/>
          </a:xfrm>
          <a:prstGeom prst="rect">
            <a:avLst/>
          </a:prstGeom>
          <a:noFill/>
          <a:ln>
            <a:noFill/>
          </a:ln>
        </p:spPr>
      </p:pic>
      <p:sp>
        <p:nvSpPr>
          <p:cNvPr id="6" name="TextBox 5">
            <a:extLst>
              <a:ext uri="{FF2B5EF4-FFF2-40B4-BE49-F238E27FC236}">
                <a16:creationId xmlns:a16="http://schemas.microsoft.com/office/drawing/2014/main" id="{B565ADA0-5307-16B5-A02D-A2481E42C342}"/>
              </a:ext>
            </a:extLst>
          </p:cNvPr>
          <p:cNvSpPr txBox="1"/>
          <p:nvPr/>
        </p:nvSpPr>
        <p:spPr>
          <a:xfrm>
            <a:off x="444190" y="4700716"/>
            <a:ext cx="7252408" cy="215444"/>
          </a:xfrm>
          <a:prstGeom prst="rect">
            <a:avLst/>
          </a:prstGeom>
          <a:noFill/>
        </p:spPr>
        <p:txBody>
          <a:bodyPr wrap="square" rtlCol="0">
            <a:spAutoFit/>
          </a:bodyPr>
          <a:lstStyle/>
          <a:p>
            <a:r>
              <a:rPr lang="en-US" sz="800" i="1" dirty="0">
                <a:solidFill>
                  <a:schemeClr val="accent2"/>
                </a:solidFill>
                <a:latin typeface="Calibri" panose="020F0502020204030204" pitchFamily="34" charset="0"/>
                <a:cs typeface="Calibri" panose="020F0502020204030204" pitchFamily="34" charset="0"/>
              </a:rPr>
              <a:t>Image by Government of Prince Edward Island via Creative Commons.</a:t>
            </a:r>
            <a:endParaRPr lang="en-US" sz="1200" i="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95107-9B34-10F7-4BE9-F5C1026C595A}"/>
            </a:ext>
          </a:extLst>
        </p:cNvPr>
        <p:cNvGrpSpPr/>
        <p:nvPr/>
      </p:nvGrpSpPr>
      <p:grpSpPr>
        <a:xfrm>
          <a:off x="0" y="0"/>
          <a:ext cx="0" cy="0"/>
          <a:chOff x="0" y="0"/>
          <a:chExt cx="0" cy="0"/>
        </a:xfrm>
      </p:grpSpPr>
      <p:sp>
        <p:nvSpPr>
          <p:cNvPr id="4" name="Google Shape;232;p43">
            <a:extLst>
              <a:ext uri="{FF2B5EF4-FFF2-40B4-BE49-F238E27FC236}">
                <a16:creationId xmlns:a16="http://schemas.microsoft.com/office/drawing/2014/main" id="{E7EAB589-3FF9-8B3D-2C01-9F36C2DEC201}"/>
              </a:ext>
            </a:extLst>
          </p:cNvPr>
          <p:cNvSpPr txBox="1"/>
          <p:nvPr/>
        </p:nvSpPr>
        <p:spPr>
          <a:xfrm>
            <a:off x="3876519" y="4443698"/>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B</a:t>
            </a:r>
            <a:endParaRPr b="1" dirty="0">
              <a:latin typeface="Calibri"/>
              <a:ea typeface="Calibri"/>
              <a:cs typeface="Calibri"/>
              <a:sym typeface="Calibri"/>
            </a:endParaRPr>
          </a:p>
        </p:txBody>
      </p:sp>
      <p:sp>
        <p:nvSpPr>
          <p:cNvPr id="6" name="TextBox 5">
            <a:extLst>
              <a:ext uri="{FF2B5EF4-FFF2-40B4-BE49-F238E27FC236}">
                <a16:creationId xmlns:a16="http://schemas.microsoft.com/office/drawing/2014/main" id="{9DC21A8C-851E-4BC2-BF5D-45D8FC37994D}"/>
              </a:ext>
            </a:extLst>
          </p:cNvPr>
          <p:cNvSpPr txBox="1"/>
          <p:nvPr/>
        </p:nvSpPr>
        <p:spPr>
          <a:xfrm>
            <a:off x="444190" y="4700716"/>
            <a:ext cx="7252408" cy="215444"/>
          </a:xfrm>
          <a:prstGeom prst="rect">
            <a:avLst/>
          </a:prstGeom>
          <a:noFill/>
        </p:spPr>
        <p:txBody>
          <a:bodyPr wrap="square" rtlCol="0">
            <a:spAutoFit/>
          </a:bodyPr>
          <a:lstStyle/>
          <a:p>
            <a:r>
              <a:rPr lang="en-US" sz="800" i="1" dirty="0">
                <a:solidFill>
                  <a:schemeClr val="accent2"/>
                </a:solidFill>
                <a:latin typeface="Calibri" panose="020F0502020204030204" pitchFamily="34" charset="0"/>
                <a:cs typeface="Calibri" panose="020F0502020204030204" pitchFamily="34" charset="0"/>
              </a:rPr>
              <a:t>Image by Best Buddies Delaware via Flickr.</a:t>
            </a:r>
            <a:endParaRPr lang="en-US" sz="1200" i="1" dirty="0">
              <a:solidFill>
                <a:schemeClr val="accent2"/>
              </a:solidFill>
              <a:latin typeface="Calibri" panose="020F0502020204030204" pitchFamily="34" charset="0"/>
              <a:cs typeface="Calibri" panose="020F0502020204030204" pitchFamily="34" charset="0"/>
            </a:endParaRPr>
          </a:p>
        </p:txBody>
      </p:sp>
      <p:pic>
        <p:nvPicPr>
          <p:cNvPr id="2" name="Google Shape;238;p44">
            <a:extLst>
              <a:ext uri="{FF2B5EF4-FFF2-40B4-BE49-F238E27FC236}">
                <a16:creationId xmlns:a16="http://schemas.microsoft.com/office/drawing/2014/main" id="{5D2E27AB-5D71-8848-EF3C-5DFB3E3ECFF6}"/>
              </a:ext>
            </a:extLst>
          </p:cNvPr>
          <p:cNvPicPr preferRelativeResize="0"/>
          <p:nvPr/>
        </p:nvPicPr>
        <p:blipFill>
          <a:blip r:embed="rId3">
            <a:alphaModFix/>
          </a:blip>
          <a:stretch>
            <a:fillRect/>
          </a:stretch>
        </p:blipFill>
        <p:spPr>
          <a:xfrm>
            <a:off x="1058655" y="137058"/>
            <a:ext cx="6630527" cy="4408596"/>
          </a:xfrm>
          <a:prstGeom prst="rect">
            <a:avLst/>
          </a:prstGeom>
          <a:noFill/>
          <a:ln>
            <a:noFill/>
          </a:ln>
        </p:spPr>
      </p:pic>
    </p:spTree>
    <p:extLst>
      <p:ext uri="{BB962C8B-B14F-4D97-AF65-F5344CB8AC3E}">
        <p14:creationId xmlns:p14="http://schemas.microsoft.com/office/powerpoint/2010/main" val="309867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ECE90-B01C-6FA0-8AD0-C8A93D96014A}"/>
            </a:ext>
          </a:extLst>
        </p:cNvPr>
        <p:cNvGrpSpPr/>
        <p:nvPr/>
      </p:nvGrpSpPr>
      <p:grpSpPr>
        <a:xfrm>
          <a:off x="0" y="0"/>
          <a:ext cx="0" cy="0"/>
          <a:chOff x="0" y="0"/>
          <a:chExt cx="0" cy="0"/>
        </a:xfrm>
      </p:grpSpPr>
      <p:sp>
        <p:nvSpPr>
          <p:cNvPr id="4" name="Google Shape;232;p43">
            <a:extLst>
              <a:ext uri="{FF2B5EF4-FFF2-40B4-BE49-F238E27FC236}">
                <a16:creationId xmlns:a16="http://schemas.microsoft.com/office/drawing/2014/main" id="{99048CCD-C7F1-A754-9F43-27CE7BA8B164}"/>
              </a:ext>
            </a:extLst>
          </p:cNvPr>
          <p:cNvSpPr txBox="1"/>
          <p:nvPr/>
        </p:nvSpPr>
        <p:spPr>
          <a:xfrm>
            <a:off x="3876519" y="4443698"/>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C</a:t>
            </a:r>
            <a:endParaRPr b="1" dirty="0">
              <a:latin typeface="Calibri"/>
              <a:ea typeface="Calibri"/>
              <a:cs typeface="Calibri"/>
              <a:sym typeface="Calibri"/>
            </a:endParaRPr>
          </a:p>
        </p:txBody>
      </p:sp>
      <p:sp>
        <p:nvSpPr>
          <p:cNvPr id="6" name="TextBox 5">
            <a:extLst>
              <a:ext uri="{FF2B5EF4-FFF2-40B4-BE49-F238E27FC236}">
                <a16:creationId xmlns:a16="http://schemas.microsoft.com/office/drawing/2014/main" id="{3DA25991-5BBC-FC1B-137D-15487D6768F4}"/>
              </a:ext>
            </a:extLst>
          </p:cNvPr>
          <p:cNvSpPr txBox="1"/>
          <p:nvPr/>
        </p:nvSpPr>
        <p:spPr>
          <a:xfrm>
            <a:off x="444190" y="4700716"/>
            <a:ext cx="7252408" cy="215444"/>
          </a:xfrm>
          <a:prstGeom prst="rect">
            <a:avLst/>
          </a:prstGeom>
          <a:noFill/>
        </p:spPr>
        <p:txBody>
          <a:bodyPr wrap="square" rtlCol="0">
            <a:spAutoFit/>
          </a:bodyPr>
          <a:lstStyle/>
          <a:p>
            <a:r>
              <a:rPr lang="da-DK" sz="800" i="1" dirty="0">
                <a:solidFill>
                  <a:schemeClr val="accent2"/>
                </a:solidFill>
                <a:latin typeface="Calibri" panose="020F0502020204030204" pitchFamily="34" charset="0"/>
                <a:cs typeface="Calibri" panose="020F0502020204030204" pitchFamily="34" charset="0"/>
              </a:rPr>
              <a:t>Image by Erika Siebring via KNOP-TV.</a:t>
            </a:r>
            <a:endParaRPr lang="en-US" sz="1200" i="1" dirty="0">
              <a:solidFill>
                <a:schemeClr val="accent2"/>
              </a:solidFill>
              <a:latin typeface="Calibri" panose="020F0502020204030204" pitchFamily="34" charset="0"/>
              <a:cs typeface="Calibri" panose="020F0502020204030204" pitchFamily="34" charset="0"/>
            </a:endParaRPr>
          </a:p>
        </p:txBody>
      </p:sp>
      <p:pic>
        <p:nvPicPr>
          <p:cNvPr id="3" name="Google Shape;247;p45">
            <a:extLst>
              <a:ext uri="{FF2B5EF4-FFF2-40B4-BE49-F238E27FC236}">
                <a16:creationId xmlns:a16="http://schemas.microsoft.com/office/drawing/2014/main" id="{175F2C29-145F-4542-FC72-6C1B03839D54}"/>
              </a:ext>
            </a:extLst>
          </p:cNvPr>
          <p:cNvPicPr preferRelativeResize="0"/>
          <p:nvPr/>
        </p:nvPicPr>
        <p:blipFill>
          <a:blip r:embed="rId3">
            <a:alphaModFix/>
          </a:blip>
          <a:stretch>
            <a:fillRect/>
          </a:stretch>
        </p:blipFill>
        <p:spPr>
          <a:xfrm>
            <a:off x="904807" y="383706"/>
            <a:ext cx="6938222" cy="4059992"/>
          </a:xfrm>
          <a:prstGeom prst="rect">
            <a:avLst/>
          </a:prstGeom>
          <a:noFill/>
          <a:ln>
            <a:noFill/>
          </a:ln>
        </p:spPr>
      </p:pic>
    </p:spTree>
    <p:extLst>
      <p:ext uri="{BB962C8B-B14F-4D97-AF65-F5344CB8AC3E}">
        <p14:creationId xmlns:p14="http://schemas.microsoft.com/office/powerpoint/2010/main" val="46540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6BDD5-88AB-50AD-A4F1-61F99494CFC4}"/>
            </a:ext>
          </a:extLst>
        </p:cNvPr>
        <p:cNvGrpSpPr/>
        <p:nvPr/>
      </p:nvGrpSpPr>
      <p:grpSpPr>
        <a:xfrm>
          <a:off x="0" y="0"/>
          <a:ext cx="0" cy="0"/>
          <a:chOff x="0" y="0"/>
          <a:chExt cx="0" cy="0"/>
        </a:xfrm>
      </p:grpSpPr>
      <p:sp>
        <p:nvSpPr>
          <p:cNvPr id="4" name="Google Shape;232;p43">
            <a:extLst>
              <a:ext uri="{FF2B5EF4-FFF2-40B4-BE49-F238E27FC236}">
                <a16:creationId xmlns:a16="http://schemas.microsoft.com/office/drawing/2014/main" id="{9EE040A1-005A-8AA6-596E-855E9A0A19F6}"/>
              </a:ext>
            </a:extLst>
          </p:cNvPr>
          <p:cNvSpPr txBox="1"/>
          <p:nvPr/>
        </p:nvSpPr>
        <p:spPr>
          <a:xfrm>
            <a:off x="3876519" y="4443698"/>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D</a:t>
            </a:r>
            <a:endParaRPr b="1" dirty="0">
              <a:latin typeface="Calibri"/>
              <a:ea typeface="Calibri"/>
              <a:cs typeface="Calibri"/>
              <a:sym typeface="Calibri"/>
            </a:endParaRPr>
          </a:p>
        </p:txBody>
      </p:sp>
      <p:sp>
        <p:nvSpPr>
          <p:cNvPr id="6" name="TextBox 5">
            <a:extLst>
              <a:ext uri="{FF2B5EF4-FFF2-40B4-BE49-F238E27FC236}">
                <a16:creationId xmlns:a16="http://schemas.microsoft.com/office/drawing/2014/main" id="{06F2D783-B08A-24A4-9D15-96D62A634A90}"/>
              </a:ext>
            </a:extLst>
          </p:cNvPr>
          <p:cNvSpPr txBox="1"/>
          <p:nvPr/>
        </p:nvSpPr>
        <p:spPr>
          <a:xfrm>
            <a:off x="444190" y="4700716"/>
            <a:ext cx="7252408" cy="215444"/>
          </a:xfrm>
          <a:prstGeom prst="rect">
            <a:avLst/>
          </a:prstGeom>
          <a:noFill/>
        </p:spPr>
        <p:txBody>
          <a:bodyPr wrap="square" rtlCol="0">
            <a:spAutoFit/>
          </a:bodyPr>
          <a:lstStyle/>
          <a:p>
            <a:r>
              <a:rPr lang="en-US" sz="800" i="1" dirty="0">
                <a:solidFill>
                  <a:schemeClr val="accent2"/>
                </a:solidFill>
                <a:latin typeface="Calibri" panose="020F0502020204030204" pitchFamily="34" charset="0"/>
                <a:cs typeface="Calibri" panose="020F0502020204030204" pitchFamily="34" charset="0"/>
              </a:rPr>
              <a:t>Image by Madison Metropolitan School District.</a:t>
            </a:r>
            <a:endParaRPr lang="en-US" sz="1200" i="1" dirty="0">
              <a:solidFill>
                <a:schemeClr val="accent2"/>
              </a:solidFill>
              <a:latin typeface="Calibri" panose="020F0502020204030204" pitchFamily="34" charset="0"/>
              <a:cs typeface="Calibri" panose="020F0502020204030204" pitchFamily="34" charset="0"/>
            </a:endParaRPr>
          </a:p>
        </p:txBody>
      </p:sp>
      <p:pic>
        <p:nvPicPr>
          <p:cNvPr id="2" name="Google Shape;255;p46">
            <a:extLst>
              <a:ext uri="{FF2B5EF4-FFF2-40B4-BE49-F238E27FC236}">
                <a16:creationId xmlns:a16="http://schemas.microsoft.com/office/drawing/2014/main" id="{41170FA1-BA27-5A47-D04C-77034501208A}"/>
              </a:ext>
            </a:extLst>
          </p:cNvPr>
          <p:cNvPicPr preferRelativeResize="0"/>
          <p:nvPr/>
        </p:nvPicPr>
        <p:blipFill>
          <a:blip r:embed="rId3">
            <a:alphaModFix/>
          </a:blip>
          <a:stretch>
            <a:fillRect/>
          </a:stretch>
        </p:blipFill>
        <p:spPr>
          <a:xfrm>
            <a:off x="1119089" y="205882"/>
            <a:ext cx="6509657" cy="4339772"/>
          </a:xfrm>
          <a:prstGeom prst="rect">
            <a:avLst/>
          </a:prstGeom>
          <a:noFill/>
          <a:ln>
            <a:noFill/>
          </a:ln>
        </p:spPr>
      </p:pic>
    </p:spTree>
    <p:extLst>
      <p:ext uri="{BB962C8B-B14F-4D97-AF65-F5344CB8AC3E}">
        <p14:creationId xmlns:p14="http://schemas.microsoft.com/office/powerpoint/2010/main" val="166811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9EBE-989D-B2FE-F259-DD9DC5ADC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7C9B7-1CC0-F1AB-A827-122E11F36A07}"/>
              </a:ext>
            </a:extLst>
          </p:cNvPr>
          <p:cNvSpPr>
            <a:spLocks noGrp="1"/>
          </p:cNvSpPr>
          <p:nvPr>
            <p:ph type="title"/>
          </p:nvPr>
        </p:nvSpPr>
        <p:spPr/>
        <p:txBody>
          <a:bodyPr rtlCol="0">
            <a:normAutofit/>
          </a:bodyPr>
          <a:lstStyle/>
          <a:p>
            <a:pPr fontAlgn="auto">
              <a:spcAft>
                <a:spcPts val="0"/>
              </a:spcAft>
              <a:defRPr/>
            </a:pPr>
            <a:r>
              <a:rPr lang="en-US" dirty="0"/>
              <a:t>Strategy Reflection: It’s OPTIC-al</a:t>
            </a:r>
          </a:p>
        </p:txBody>
      </p:sp>
      <p:sp>
        <p:nvSpPr>
          <p:cNvPr id="25602" name="Content Placeholder 2">
            <a:extLst>
              <a:ext uri="{FF2B5EF4-FFF2-40B4-BE49-F238E27FC236}">
                <a16:creationId xmlns:a16="http://schemas.microsoft.com/office/drawing/2014/main" id="{3608208B-7C87-83EC-8EF2-FA9C2296C383}"/>
              </a:ext>
            </a:extLst>
          </p:cNvPr>
          <p:cNvSpPr>
            <a:spLocks noGrp="1" noChangeArrowheads="1"/>
          </p:cNvSpPr>
          <p:nvPr>
            <p:ph idx="4294967295"/>
          </p:nvPr>
        </p:nvSpPr>
        <p:spPr>
          <a:xfrm>
            <a:off x="628650" y="1370013"/>
            <a:ext cx="3821430" cy="3262312"/>
          </a:xfrm>
        </p:spPr>
        <p:txBody>
          <a:bodyPr/>
          <a:lstStyle/>
          <a:p>
            <a:r>
              <a:rPr lang="en-US" altLang="en-US" dirty="0"/>
              <a:t>How can this strategy be applied to the classroom?</a:t>
            </a:r>
          </a:p>
          <a:p>
            <a:r>
              <a:rPr lang="en-US" altLang="en-US" dirty="0"/>
              <a:t>Could this be used to building community with students?</a:t>
            </a:r>
          </a:p>
        </p:txBody>
      </p:sp>
      <p:pic>
        <p:nvPicPr>
          <p:cNvPr id="4" name="Picture 3">
            <a:extLst>
              <a:ext uri="{FF2B5EF4-FFF2-40B4-BE49-F238E27FC236}">
                <a16:creationId xmlns:a16="http://schemas.microsoft.com/office/drawing/2014/main" id="{9656A37A-0968-0815-4AA7-533F3787B96F}"/>
              </a:ext>
            </a:extLst>
          </p:cNvPr>
          <p:cNvPicPr>
            <a:picLocks noChangeAspect="1"/>
          </p:cNvPicPr>
          <p:nvPr/>
        </p:nvPicPr>
        <p:blipFill>
          <a:blip r:embed="rId3"/>
          <a:stretch>
            <a:fillRect/>
          </a:stretch>
        </p:blipFill>
        <p:spPr>
          <a:xfrm>
            <a:off x="4572000" y="1547037"/>
            <a:ext cx="3774715" cy="2332080"/>
          </a:xfrm>
          <a:prstGeom prst="rect">
            <a:avLst/>
          </a:prstGeom>
        </p:spPr>
      </p:pic>
    </p:spTree>
    <p:extLst>
      <p:ext uri="{BB962C8B-B14F-4D97-AF65-F5344CB8AC3E}">
        <p14:creationId xmlns:p14="http://schemas.microsoft.com/office/powerpoint/2010/main" val="378130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1D726-7C2A-F612-0B9D-B89709023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E7023-87D2-C1BC-E2AC-A700965B1F74}"/>
              </a:ext>
            </a:extLst>
          </p:cNvPr>
          <p:cNvSpPr>
            <a:spLocks noGrp="1"/>
          </p:cNvSpPr>
          <p:nvPr>
            <p:ph type="title"/>
          </p:nvPr>
        </p:nvSpPr>
        <p:spPr/>
        <p:txBody>
          <a:bodyPr rtlCol="0">
            <a:normAutofit/>
          </a:bodyPr>
          <a:lstStyle/>
          <a:p>
            <a:pPr fontAlgn="auto">
              <a:spcAft>
                <a:spcPts val="0"/>
              </a:spcAft>
              <a:defRPr/>
            </a:pPr>
            <a:r>
              <a:rPr lang="en-US" dirty="0"/>
              <a:t>Jigsaw: Research Brief</a:t>
            </a:r>
          </a:p>
        </p:txBody>
      </p:sp>
      <p:sp>
        <p:nvSpPr>
          <p:cNvPr id="25602" name="Content Placeholder 2">
            <a:extLst>
              <a:ext uri="{FF2B5EF4-FFF2-40B4-BE49-F238E27FC236}">
                <a16:creationId xmlns:a16="http://schemas.microsoft.com/office/drawing/2014/main" id="{EE4CBB4B-7131-3247-8D82-D21346E19041}"/>
              </a:ext>
            </a:extLst>
          </p:cNvPr>
          <p:cNvSpPr>
            <a:spLocks noGrp="1" noChangeArrowheads="1"/>
          </p:cNvSpPr>
          <p:nvPr>
            <p:ph idx="4294967295"/>
          </p:nvPr>
        </p:nvSpPr>
        <p:spPr/>
        <p:txBody>
          <a:bodyPr/>
          <a:lstStyle/>
          <a:p>
            <a:pPr marL="64008" indent="0">
              <a:buNone/>
            </a:pPr>
            <a:r>
              <a:rPr lang="en-US" altLang="en-US" dirty="0"/>
              <a:t>Each group member is to read one of the following sections:</a:t>
            </a:r>
          </a:p>
          <a:p>
            <a:pPr marL="578358" indent="-514350">
              <a:buFont typeface="+mj-lt"/>
              <a:buAutoNum type="arabicPeriod"/>
            </a:pPr>
            <a:r>
              <a:rPr lang="en-US" altLang="en-US" dirty="0"/>
              <a:t>From beginning up to the heading “Elements…”</a:t>
            </a:r>
          </a:p>
          <a:p>
            <a:pPr marL="578358" indent="-514350">
              <a:buFont typeface="+mj-lt"/>
              <a:buAutoNum type="arabicPeriod"/>
            </a:pPr>
            <a:r>
              <a:rPr lang="en-US" altLang="en-US" dirty="0"/>
              <a:t>“Elements of a Positive and Caring Community” up to the heading “The Classroom Reflects…”</a:t>
            </a:r>
          </a:p>
          <a:p>
            <a:pPr marL="578358" indent="-514350">
              <a:buFont typeface="+mj-lt"/>
              <a:buAutoNum type="arabicPeriod"/>
            </a:pPr>
            <a:r>
              <a:rPr lang="en-US" altLang="en-US" dirty="0"/>
              <a:t>“The Classroom Reflects the School Culture” to the end.</a:t>
            </a:r>
          </a:p>
        </p:txBody>
      </p:sp>
      <p:pic>
        <p:nvPicPr>
          <p:cNvPr id="4" name="Picture 3">
            <a:extLst>
              <a:ext uri="{FF2B5EF4-FFF2-40B4-BE49-F238E27FC236}">
                <a16:creationId xmlns:a16="http://schemas.microsoft.com/office/drawing/2014/main" id="{B7B058B4-BF27-941E-CCC5-9202B849FD22}"/>
              </a:ext>
            </a:extLst>
          </p:cNvPr>
          <p:cNvPicPr>
            <a:picLocks noChangeAspect="1"/>
          </p:cNvPicPr>
          <p:nvPr/>
        </p:nvPicPr>
        <p:blipFill>
          <a:blip r:embed="rId3"/>
          <a:stretch>
            <a:fillRect/>
          </a:stretch>
        </p:blipFill>
        <p:spPr>
          <a:xfrm>
            <a:off x="7040355" y="72178"/>
            <a:ext cx="1734004" cy="1734004"/>
          </a:xfrm>
          <a:prstGeom prst="rect">
            <a:avLst/>
          </a:prstGeom>
        </p:spPr>
      </p:pic>
    </p:spTree>
    <p:extLst>
      <p:ext uri="{BB962C8B-B14F-4D97-AF65-F5344CB8AC3E}">
        <p14:creationId xmlns:p14="http://schemas.microsoft.com/office/powerpoint/2010/main" val="68226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A468-56F8-80C1-15AC-C1722A011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D2D18-6048-236D-DBCD-CDFF382C4642}"/>
              </a:ext>
            </a:extLst>
          </p:cNvPr>
          <p:cNvSpPr>
            <a:spLocks noGrp="1"/>
          </p:cNvSpPr>
          <p:nvPr>
            <p:ph type="title"/>
          </p:nvPr>
        </p:nvSpPr>
        <p:spPr/>
        <p:txBody>
          <a:bodyPr rtlCol="0">
            <a:normAutofit/>
          </a:bodyPr>
          <a:lstStyle/>
          <a:p>
            <a:pPr fontAlgn="auto">
              <a:spcAft>
                <a:spcPts val="0"/>
              </a:spcAft>
              <a:defRPr/>
            </a:pPr>
            <a:r>
              <a:rPr lang="en-US" dirty="0"/>
              <a:t>Categorical Highlighting</a:t>
            </a:r>
          </a:p>
        </p:txBody>
      </p:sp>
      <p:sp>
        <p:nvSpPr>
          <p:cNvPr id="25602" name="Content Placeholder 2">
            <a:extLst>
              <a:ext uri="{FF2B5EF4-FFF2-40B4-BE49-F238E27FC236}">
                <a16:creationId xmlns:a16="http://schemas.microsoft.com/office/drawing/2014/main" id="{C8504E88-7EE8-1E39-4498-881A2BBCB9BE}"/>
              </a:ext>
            </a:extLst>
          </p:cNvPr>
          <p:cNvSpPr>
            <a:spLocks noGrp="1" noChangeArrowheads="1"/>
          </p:cNvSpPr>
          <p:nvPr>
            <p:ph idx="4294967295"/>
          </p:nvPr>
        </p:nvSpPr>
        <p:spPr>
          <a:xfrm>
            <a:off x="628650" y="1370013"/>
            <a:ext cx="6130802" cy="3262312"/>
          </a:xfrm>
        </p:spPr>
        <p:txBody>
          <a:bodyPr/>
          <a:lstStyle/>
          <a:p>
            <a:pPr marL="64008" indent="0">
              <a:buNone/>
            </a:pPr>
            <a:r>
              <a:rPr lang="en-US" altLang="en-US" dirty="0"/>
              <a:t>As you read your section, highlight…</a:t>
            </a:r>
          </a:p>
          <a:p>
            <a:r>
              <a:rPr lang="en-US" altLang="en-US" dirty="0">
                <a:highlight>
                  <a:srgbClr val="FFFF00"/>
                </a:highlight>
              </a:rPr>
              <a:t>reasonings</a:t>
            </a:r>
            <a:r>
              <a:rPr lang="en-US" altLang="en-US" dirty="0"/>
              <a:t> for building community in </a:t>
            </a:r>
            <a:r>
              <a:rPr lang="en-US" altLang="en-US" dirty="0">
                <a:highlight>
                  <a:srgbClr val="FFFF00"/>
                </a:highlight>
              </a:rPr>
              <a:t>one color</a:t>
            </a:r>
            <a:r>
              <a:rPr lang="en-US" altLang="en-US" dirty="0"/>
              <a:t>; and</a:t>
            </a:r>
          </a:p>
          <a:p>
            <a:r>
              <a:rPr lang="en-US" altLang="en-US" dirty="0">
                <a:highlight>
                  <a:srgbClr val="00FFFF"/>
                </a:highlight>
              </a:rPr>
              <a:t>strategies</a:t>
            </a:r>
            <a:r>
              <a:rPr lang="en-US" altLang="en-US" dirty="0"/>
              <a:t> that build community in </a:t>
            </a:r>
            <a:r>
              <a:rPr lang="en-US" altLang="en-US" dirty="0">
                <a:highlight>
                  <a:srgbClr val="00FFFF"/>
                </a:highlight>
              </a:rPr>
              <a:t>another color</a:t>
            </a:r>
            <a:r>
              <a:rPr lang="en-US" altLang="en-US" dirty="0"/>
              <a:t>.</a:t>
            </a:r>
          </a:p>
          <a:p>
            <a:pPr marL="64008" indent="0">
              <a:buNone/>
            </a:pPr>
            <a:endParaRPr lang="en-US" altLang="en-US" dirty="0"/>
          </a:p>
        </p:txBody>
      </p:sp>
      <p:pic>
        <p:nvPicPr>
          <p:cNvPr id="3" name="Google Shape;276;p49">
            <a:extLst>
              <a:ext uri="{FF2B5EF4-FFF2-40B4-BE49-F238E27FC236}">
                <a16:creationId xmlns:a16="http://schemas.microsoft.com/office/drawing/2014/main" id="{B71523AC-23D8-DB12-03FA-534EE33198A4}"/>
              </a:ext>
            </a:extLst>
          </p:cNvPr>
          <p:cNvPicPr preferRelativeResize="0"/>
          <p:nvPr/>
        </p:nvPicPr>
        <p:blipFill>
          <a:blip r:embed="rId3">
            <a:alphaModFix/>
          </a:blip>
          <a:stretch>
            <a:fillRect/>
          </a:stretch>
        </p:blipFill>
        <p:spPr>
          <a:xfrm>
            <a:off x="6243600" y="716941"/>
            <a:ext cx="2211125" cy="3453385"/>
          </a:xfrm>
          <a:prstGeom prst="rect">
            <a:avLst/>
          </a:prstGeom>
          <a:noFill/>
          <a:ln>
            <a:noFill/>
          </a:ln>
        </p:spPr>
      </p:pic>
    </p:spTree>
    <p:extLst>
      <p:ext uri="{BB962C8B-B14F-4D97-AF65-F5344CB8AC3E}">
        <p14:creationId xmlns:p14="http://schemas.microsoft.com/office/powerpoint/2010/main" val="79022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1067670"/>
            <a:ext cx="7886700" cy="2139950"/>
          </a:xfrm>
        </p:spPr>
        <p:txBody>
          <a:bodyPr/>
          <a:lstStyle/>
          <a:p>
            <a:r>
              <a:rPr lang="en-US" altLang="en-US" dirty="0"/>
              <a:t>Building School and Classroom Community</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2264303" y="4000931"/>
            <a:ext cx="4615393" cy="920027"/>
          </a:xfrm>
          <a:solidFill>
            <a:schemeClr val="bg1"/>
          </a:solidFill>
        </p:spPr>
        <p:txBody>
          <a:bodyPr/>
          <a:lstStyle/>
          <a:p>
            <a:pPr algn="ctr"/>
            <a:r>
              <a:rPr lang="en-US" altLang="en-US" dirty="0">
                <a:solidFill>
                  <a:schemeClr val="accent3"/>
                </a:solidFill>
              </a:rPr>
              <a:t>Please sit at a table with at least two people you do not know!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7C6E-B6B6-BD49-A03B-2F1EC1449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256CE-585D-27D9-DB31-BD3CC1A1E829}"/>
              </a:ext>
            </a:extLst>
          </p:cNvPr>
          <p:cNvSpPr>
            <a:spLocks noGrp="1"/>
          </p:cNvSpPr>
          <p:nvPr>
            <p:ph type="title"/>
          </p:nvPr>
        </p:nvSpPr>
        <p:spPr/>
        <p:txBody>
          <a:bodyPr rtlCol="0">
            <a:normAutofit/>
          </a:bodyPr>
          <a:lstStyle/>
          <a:p>
            <a:pPr fontAlgn="auto">
              <a:spcAft>
                <a:spcPts val="0"/>
              </a:spcAft>
              <a:defRPr/>
            </a:pPr>
            <a:r>
              <a:rPr lang="en-US" dirty="0"/>
              <a:t>Group Share</a:t>
            </a:r>
          </a:p>
        </p:txBody>
      </p:sp>
      <p:sp>
        <p:nvSpPr>
          <p:cNvPr id="25602" name="Content Placeholder 2">
            <a:extLst>
              <a:ext uri="{FF2B5EF4-FFF2-40B4-BE49-F238E27FC236}">
                <a16:creationId xmlns:a16="http://schemas.microsoft.com/office/drawing/2014/main" id="{BAC66A66-B124-58BF-7665-22B497B41C43}"/>
              </a:ext>
            </a:extLst>
          </p:cNvPr>
          <p:cNvSpPr>
            <a:spLocks noGrp="1" noChangeArrowheads="1"/>
          </p:cNvSpPr>
          <p:nvPr>
            <p:ph idx="4294967295"/>
          </p:nvPr>
        </p:nvSpPr>
        <p:spPr/>
        <p:txBody>
          <a:bodyPr/>
          <a:lstStyle/>
          <a:p>
            <a:pPr marL="64008" indent="0">
              <a:buNone/>
            </a:pPr>
            <a:r>
              <a:rPr lang="en-US" altLang="en-US" dirty="0"/>
              <a:t>Share the HIGHLIGHTS from your section:</a:t>
            </a:r>
          </a:p>
          <a:p>
            <a:r>
              <a:rPr lang="en-US" altLang="en-US" dirty="0"/>
              <a:t>What </a:t>
            </a:r>
            <a:r>
              <a:rPr lang="en-US" altLang="en-US" dirty="0">
                <a:highlight>
                  <a:srgbClr val="FFFF00"/>
                </a:highlight>
              </a:rPr>
              <a:t>reasons</a:t>
            </a:r>
            <a:r>
              <a:rPr lang="en-US" altLang="en-US" dirty="0"/>
              <a:t> did you identify for building community?</a:t>
            </a:r>
          </a:p>
          <a:p>
            <a:r>
              <a:rPr lang="en-US" altLang="en-US" dirty="0"/>
              <a:t>What </a:t>
            </a:r>
            <a:r>
              <a:rPr lang="en-US" altLang="en-US" dirty="0">
                <a:highlight>
                  <a:srgbClr val="00FFFF"/>
                </a:highlight>
              </a:rPr>
              <a:t>strategies</a:t>
            </a:r>
            <a:r>
              <a:rPr lang="en-US" altLang="en-US" dirty="0"/>
              <a:t> did you identify for building community?</a:t>
            </a:r>
          </a:p>
        </p:txBody>
      </p:sp>
    </p:spTree>
    <p:extLst>
      <p:ext uri="{BB962C8B-B14F-4D97-AF65-F5344CB8AC3E}">
        <p14:creationId xmlns:p14="http://schemas.microsoft.com/office/powerpoint/2010/main" val="341616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9F2D-04BB-F0D4-B1FF-D8B71C36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61D71-B1F7-AFD0-D4A3-5C77F8A604BE}"/>
              </a:ext>
            </a:extLst>
          </p:cNvPr>
          <p:cNvSpPr>
            <a:spLocks noGrp="1"/>
          </p:cNvSpPr>
          <p:nvPr>
            <p:ph type="title"/>
          </p:nvPr>
        </p:nvSpPr>
        <p:spPr>
          <a:xfrm>
            <a:off x="628649" y="274638"/>
            <a:ext cx="8596127" cy="993775"/>
          </a:xfrm>
        </p:spPr>
        <p:txBody>
          <a:bodyPr rtlCol="0">
            <a:normAutofit/>
          </a:bodyPr>
          <a:lstStyle/>
          <a:p>
            <a:pPr fontAlgn="auto">
              <a:spcAft>
                <a:spcPts val="0"/>
              </a:spcAft>
              <a:defRPr/>
            </a:pPr>
            <a:r>
              <a:rPr lang="en-US" sz="2800" dirty="0"/>
              <a:t>Strategy Reflection: Jigsaw &amp; Categorical Highlighting</a:t>
            </a:r>
          </a:p>
        </p:txBody>
      </p:sp>
      <p:sp>
        <p:nvSpPr>
          <p:cNvPr id="25602" name="Content Placeholder 2">
            <a:extLst>
              <a:ext uri="{FF2B5EF4-FFF2-40B4-BE49-F238E27FC236}">
                <a16:creationId xmlns:a16="http://schemas.microsoft.com/office/drawing/2014/main" id="{6CBEBB38-D174-41D2-5754-3EC9FAC6F44D}"/>
              </a:ext>
            </a:extLst>
          </p:cNvPr>
          <p:cNvSpPr>
            <a:spLocks noGrp="1" noChangeArrowheads="1"/>
          </p:cNvSpPr>
          <p:nvPr>
            <p:ph idx="4294967295"/>
          </p:nvPr>
        </p:nvSpPr>
        <p:spPr>
          <a:xfrm>
            <a:off x="628650" y="1370013"/>
            <a:ext cx="3875617" cy="3262312"/>
          </a:xfrm>
        </p:spPr>
        <p:txBody>
          <a:bodyPr/>
          <a:lstStyle/>
          <a:p>
            <a:r>
              <a:rPr lang="en-US" altLang="en-US" dirty="0"/>
              <a:t>How can Jigsaw and Categorical Highlighting be applied to the classroom?</a:t>
            </a:r>
          </a:p>
        </p:txBody>
      </p:sp>
      <p:pic>
        <p:nvPicPr>
          <p:cNvPr id="4" name="Picture 3">
            <a:extLst>
              <a:ext uri="{FF2B5EF4-FFF2-40B4-BE49-F238E27FC236}">
                <a16:creationId xmlns:a16="http://schemas.microsoft.com/office/drawing/2014/main" id="{9FE6F517-7904-BC76-CC95-FB5958180EE6}"/>
              </a:ext>
            </a:extLst>
          </p:cNvPr>
          <p:cNvPicPr>
            <a:picLocks noChangeAspect="1"/>
          </p:cNvPicPr>
          <p:nvPr/>
        </p:nvPicPr>
        <p:blipFill>
          <a:blip r:embed="rId3"/>
          <a:stretch>
            <a:fillRect/>
          </a:stretch>
        </p:blipFill>
        <p:spPr>
          <a:xfrm>
            <a:off x="3959967" y="2205000"/>
            <a:ext cx="2287572" cy="2146019"/>
          </a:xfrm>
          <a:prstGeom prst="rect">
            <a:avLst/>
          </a:prstGeom>
        </p:spPr>
      </p:pic>
      <p:pic>
        <p:nvPicPr>
          <p:cNvPr id="5" name="Picture 4">
            <a:extLst>
              <a:ext uri="{FF2B5EF4-FFF2-40B4-BE49-F238E27FC236}">
                <a16:creationId xmlns:a16="http://schemas.microsoft.com/office/drawing/2014/main" id="{5B0CE1C6-FB0A-45BD-AA9F-DC16B31D712A}"/>
              </a:ext>
            </a:extLst>
          </p:cNvPr>
          <p:cNvPicPr>
            <a:picLocks noChangeAspect="1"/>
          </p:cNvPicPr>
          <p:nvPr/>
        </p:nvPicPr>
        <p:blipFill>
          <a:blip r:embed="rId4"/>
          <a:stretch>
            <a:fillRect/>
          </a:stretch>
        </p:blipFill>
        <p:spPr>
          <a:xfrm>
            <a:off x="6342365" y="1230614"/>
            <a:ext cx="2172985" cy="2172985"/>
          </a:xfrm>
          <a:prstGeom prst="rect">
            <a:avLst/>
          </a:prstGeom>
        </p:spPr>
      </p:pic>
    </p:spTree>
    <p:extLst>
      <p:ext uri="{BB962C8B-B14F-4D97-AF65-F5344CB8AC3E}">
        <p14:creationId xmlns:p14="http://schemas.microsoft.com/office/powerpoint/2010/main" val="118552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3B36B-29D6-0EFF-D781-38BA2E8EC668}"/>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EDC987E4-9210-A94E-3A84-BED53FE2CE63}"/>
              </a:ext>
            </a:extLst>
          </p:cNvPr>
          <p:cNvSpPr>
            <a:spLocks noGrp="1" noChangeArrowheads="1"/>
          </p:cNvSpPr>
          <p:nvPr>
            <p:ph type="title"/>
          </p:nvPr>
        </p:nvSpPr>
        <p:spPr>
          <a:xfrm>
            <a:off x="629444" y="612085"/>
            <a:ext cx="7886700" cy="2139950"/>
          </a:xfrm>
        </p:spPr>
        <p:txBody>
          <a:bodyPr/>
          <a:lstStyle/>
          <a:p>
            <a:pPr algn="ctr"/>
            <a:r>
              <a:rPr lang="en-US" altLang="en-US" dirty="0"/>
              <a:t>Break</a:t>
            </a:r>
          </a:p>
        </p:txBody>
      </p:sp>
    </p:spTree>
    <p:extLst>
      <p:ext uri="{BB962C8B-B14F-4D97-AF65-F5344CB8AC3E}">
        <p14:creationId xmlns:p14="http://schemas.microsoft.com/office/powerpoint/2010/main" val="184298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FF9FD-E14A-28CE-EA4D-404A67F7E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F3937-ED23-7440-90AF-7B3F2AC17514}"/>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Teacher Connects to Students with Handshakes</a:t>
            </a:r>
            <a:endParaRPr lang="en-US" dirty="0"/>
          </a:p>
        </p:txBody>
      </p:sp>
      <p:pic>
        <p:nvPicPr>
          <p:cNvPr id="4" name="Online Media 3" title="Charlotte teacher connects to students with handshakes">
            <a:hlinkClick r:id="" action="ppaction://media"/>
            <a:extLst>
              <a:ext uri="{FF2B5EF4-FFF2-40B4-BE49-F238E27FC236}">
                <a16:creationId xmlns:a16="http://schemas.microsoft.com/office/drawing/2014/main" id="{3E8E6456-5E79-10D5-28B3-8ED8732F1584}"/>
              </a:ext>
            </a:extLst>
          </p:cNvPr>
          <p:cNvPicPr>
            <a:picLocks noRot="1" noChangeAspect="1"/>
          </p:cNvPicPr>
          <p:nvPr>
            <a:videoFile r:link="rId1"/>
          </p:nvPr>
        </p:nvPicPr>
        <p:blipFill>
          <a:blip r:embed="rId5"/>
          <a:stretch>
            <a:fillRect/>
          </a:stretch>
        </p:blipFill>
        <p:spPr>
          <a:xfrm>
            <a:off x="961251" y="362402"/>
            <a:ext cx="7221498" cy="4079799"/>
          </a:xfrm>
          <a:prstGeom prst="rect">
            <a:avLst/>
          </a:prstGeom>
        </p:spPr>
      </p:pic>
    </p:spTree>
    <p:extLst>
      <p:ext uri="{BB962C8B-B14F-4D97-AF65-F5344CB8AC3E}">
        <p14:creationId xmlns:p14="http://schemas.microsoft.com/office/powerpoint/2010/main" val="28599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5051-4429-81AC-6D4A-3DBC4D520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75893-4D70-1AA8-7687-6A2F12806D26}"/>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TUMS at the Door</a:t>
            </a:r>
            <a:endParaRPr lang="en-US" dirty="0"/>
          </a:p>
        </p:txBody>
      </p:sp>
      <p:pic>
        <p:nvPicPr>
          <p:cNvPr id="3" name="Online Media 2" title="60-Second Strategy: TUMS at the Door">
            <a:hlinkClick r:id="" action="ppaction://media"/>
            <a:extLst>
              <a:ext uri="{FF2B5EF4-FFF2-40B4-BE49-F238E27FC236}">
                <a16:creationId xmlns:a16="http://schemas.microsoft.com/office/drawing/2014/main" id="{75BA7E33-E2D6-02DC-F19E-028AC5F46155}"/>
              </a:ext>
            </a:extLst>
          </p:cNvPr>
          <p:cNvPicPr>
            <a:picLocks noRot="1" noChangeAspect="1"/>
          </p:cNvPicPr>
          <p:nvPr>
            <a:videoFile r:link="rId1"/>
          </p:nvPr>
        </p:nvPicPr>
        <p:blipFill>
          <a:blip r:embed="rId5"/>
          <a:stretch>
            <a:fillRect/>
          </a:stretch>
        </p:blipFill>
        <p:spPr>
          <a:xfrm>
            <a:off x="854313" y="215584"/>
            <a:ext cx="7435374" cy="4200629"/>
          </a:xfrm>
          <a:prstGeom prst="rect">
            <a:avLst/>
          </a:prstGeom>
        </p:spPr>
      </p:pic>
    </p:spTree>
    <p:extLst>
      <p:ext uri="{BB962C8B-B14F-4D97-AF65-F5344CB8AC3E}">
        <p14:creationId xmlns:p14="http://schemas.microsoft.com/office/powerpoint/2010/main" val="22414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CA1B-19EA-B828-CF91-DCC5B833E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AEC52-C535-EC0A-756B-A4657C14364A}"/>
              </a:ext>
            </a:extLst>
          </p:cNvPr>
          <p:cNvSpPr>
            <a:spLocks noGrp="1"/>
          </p:cNvSpPr>
          <p:nvPr>
            <p:ph type="title"/>
          </p:nvPr>
        </p:nvSpPr>
        <p:spPr/>
        <p:txBody>
          <a:bodyPr rtlCol="0">
            <a:normAutofit/>
          </a:bodyPr>
          <a:lstStyle/>
          <a:p>
            <a:pPr fontAlgn="auto">
              <a:spcAft>
                <a:spcPts val="0"/>
              </a:spcAft>
              <a:defRPr/>
            </a:pPr>
            <a:r>
              <a:rPr lang="en-US" dirty="0"/>
              <a:t>Strategies Reflection: Research Brief</a:t>
            </a:r>
          </a:p>
        </p:txBody>
      </p:sp>
      <p:sp>
        <p:nvSpPr>
          <p:cNvPr id="25602" name="Content Placeholder 2">
            <a:extLst>
              <a:ext uri="{FF2B5EF4-FFF2-40B4-BE49-F238E27FC236}">
                <a16:creationId xmlns:a16="http://schemas.microsoft.com/office/drawing/2014/main" id="{82C6752E-A81F-FE4F-37CC-0B9346D1BE93}"/>
              </a:ext>
            </a:extLst>
          </p:cNvPr>
          <p:cNvSpPr>
            <a:spLocks noGrp="1" noChangeArrowheads="1"/>
          </p:cNvSpPr>
          <p:nvPr>
            <p:ph idx="4294967295"/>
          </p:nvPr>
        </p:nvSpPr>
        <p:spPr/>
        <p:txBody>
          <a:bodyPr/>
          <a:lstStyle/>
          <a:p>
            <a:pPr marL="64008" indent="0">
              <a:buNone/>
            </a:pPr>
            <a:r>
              <a:rPr lang="en-US" altLang="en-US" dirty="0"/>
              <a:t>Which strategies from the research brief might you use to build community in your classroom?</a:t>
            </a:r>
          </a:p>
          <a:p>
            <a:r>
              <a:rPr lang="en-US" altLang="en-US" dirty="0"/>
              <a:t>Greeting students at the door</a:t>
            </a:r>
          </a:p>
          <a:p>
            <a:r>
              <a:rPr lang="en-US" altLang="en-US" dirty="0"/>
              <a:t>Student interest surveys</a:t>
            </a:r>
          </a:p>
          <a:p>
            <a:r>
              <a:rPr lang="en-US" altLang="en-US" dirty="0"/>
              <a:t>Daily (interpersonal) questions</a:t>
            </a:r>
          </a:p>
          <a:p>
            <a:r>
              <a:rPr lang="en-US" altLang="en-US" dirty="0"/>
              <a:t>Knowing students’ names and correct pronunciation</a:t>
            </a:r>
          </a:p>
          <a:p>
            <a:r>
              <a:rPr lang="en-US" altLang="en-US" dirty="0"/>
              <a:t>Two-by-ten strategies</a:t>
            </a:r>
          </a:p>
        </p:txBody>
      </p:sp>
    </p:spTree>
    <p:extLst>
      <p:ext uri="{BB962C8B-B14F-4D97-AF65-F5344CB8AC3E}">
        <p14:creationId xmlns:p14="http://schemas.microsoft.com/office/powerpoint/2010/main" val="94081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1DBA-3016-AC2C-AFF0-8DB1121B9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00560-8783-7896-B229-E15CBCDD8359}"/>
              </a:ext>
            </a:extLst>
          </p:cNvPr>
          <p:cNvSpPr>
            <a:spLocks noGrp="1"/>
          </p:cNvSpPr>
          <p:nvPr>
            <p:ph type="title"/>
          </p:nvPr>
        </p:nvSpPr>
        <p:spPr>
          <a:xfrm>
            <a:off x="628650" y="427038"/>
            <a:ext cx="7886700" cy="993775"/>
          </a:xfrm>
        </p:spPr>
        <p:txBody>
          <a:bodyPr rtlCol="0">
            <a:normAutofit fontScale="90000"/>
          </a:bodyPr>
          <a:lstStyle/>
          <a:p>
            <a:pPr fontAlgn="auto">
              <a:spcAft>
                <a:spcPts val="0"/>
              </a:spcAft>
              <a:defRPr/>
            </a:pPr>
            <a:r>
              <a:rPr lang="en-US" dirty="0"/>
              <a:t>What is the relationship between school and classroom communities? </a:t>
            </a:r>
          </a:p>
        </p:txBody>
      </p:sp>
      <p:pic>
        <p:nvPicPr>
          <p:cNvPr id="3" name="Google Shape;319;p56">
            <a:extLst>
              <a:ext uri="{FF2B5EF4-FFF2-40B4-BE49-F238E27FC236}">
                <a16:creationId xmlns:a16="http://schemas.microsoft.com/office/drawing/2014/main" id="{93C9B586-1970-5460-A878-E78BD001270D}"/>
              </a:ext>
            </a:extLst>
          </p:cNvPr>
          <p:cNvPicPr preferRelativeResize="0"/>
          <p:nvPr/>
        </p:nvPicPr>
        <p:blipFill>
          <a:blip r:embed="rId3">
            <a:alphaModFix/>
          </a:blip>
          <a:stretch>
            <a:fillRect/>
          </a:stretch>
        </p:blipFill>
        <p:spPr>
          <a:xfrm>
            <a:off x="2582264" y="1614594"/>
            <a:ext cx="3443507" cy="2582630"/>
          </a:xfrm>
          <a:prstGeom prst="rect">
            <a:avLst/>
          </a:prstGeom>
          <a:noFill/>
          <a:ln>
            <a:noFill/>
          </a:ln>
        </p:spPr>
      </p:pic>
      <p:sp>
        <p:nvSpPr>
          <p:cNvPr id="4" name="Rectangle 3">
            <a:extLst>
              <a:ext uri="{FF2B5EF4-FFF2-40B4-BE49-F238E27FC236}">
                <a16:creationId xmlns:a16="http://schemas.microsoft.com/office/drawing/2014/main" id="{2B81D43C-BFCB-2F7A-89D6-9777733A10B3}"/>
              </a:ext>
            </a:extLst>
          </p:cNvPr>
          <p:cNvSpPr/>
          <p:nvPr/>
        </p:nvSpPr>
        <p:spPr>
          <a:xfrm>
            <a:off x="2582264" y="4197224"/>
            <a:ext cx="3443508" cy="215444"/>
          </a:xfrm>
          <a:prstGeom prst="rect">
            <a:avLst/>
          </a:prstGeom>
        </p:spPr>
        <p:txBody>
          <a:bodyPr wrap="square">
            <a:spAutoFit/>
          </a:bodyPr>
          <a:lstStyle/>
          <a:p>
            <a:r>
              <a:rPr lang="en-US" sz="800" i="1" dirty="0">
                <a:solidFill>
                  <a:schemeClr val="accent2"/>
                </a:solidFill>
                <a:latin typeface="Calibri" panose="020F0502020204030204" pitchFamily="34" charset="0"/>
                <a:cs typeface="Calibri" panose="020F0502020204030204" pitchFamily="34" charset="0"/>
              </a:rPr>
              <a:t>Image by Truthseeker08 via </a:t>
            </a:r>
            <a:r>
              <a:rPr lang="en-US" sz="800" i="1" dirty="0" err="1">
                <a:solidFill>
                  <a:schemeClr val="accent2"/>
                </a:solidFill>
                <a:latin typeface="Calibri" panose="020F0502020204030204" pitchFamily="34" charset="0"/>
                <a:cs typeface="Calibri" panose="020F0502020204030204" pitchFamily="34" charset="0"/>
              </a:rPr>
              <a:t>Pixabay</a:t>
            </a:r>
            <a:r>
              <a:rPr lang="en-US" sz="800" i="1" dirty="0">
                <a:solidFill>
                  <a:schemeClr val="accent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5035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8753-655D-42E2-E5EF-4921AD0EB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1196B-E567-D4A0-5AFA-4E82A30A08E8}"/>
              </a:ext>
            </a:extLst>
          </p:cNvPr>
          <p:cNvSpPr>
            <a:spLocks noGrp="1"/>
          </p:cNvSpPr>
          <p:nvPr>
            <p:ph type="title"/>
          </p:nvPr>
        </p:nvSpPr>
        <p:spPr/>
        <p:txBody>
          <a:bodyPr rtlCol="0">
            <a:normAutofit/>
          </a:bodyPr>
          <a:lstStyle/>
          <a:p>
            <a:pPr fontAlgn="auto">
              <a:spcAft>
                <a:spcPts val="0"/>
              </a:spcAft>
              <a:defRPr/>
            </a:pPr>
            <a:r>
              <a:rPr lang="en-US" dirty="0"/>
              <a:t>Looks Like, Feels Like, Sounds Like</a:t>
            </a:r>
          </a:p>
        </p:txBody>
      </p:sp>
      <p:sp>
        <p:nvSpPr>
          <p:cNvPr id="25602" name="Content Placeholder 2">
            <a:extLst>
              <a:ext uri="{FF2B5EF4-FFF2-40B4-BE49-F238E27FC236}">
                <a16:creationId xmlns:a16="http://schemas.microsoft.com/office/drawing/2014/main" id="{27306206-2EAC-1037-63F8-8819B2AF5668}"/>
              </a:ext>
            </a:extLst>
          </p:cNvPr>
          <p:cNvSpPr>
            <a:spLocks noGrp="1" noChangeArrowheads="1"/>
          </p:cNvSpPr>
          <p:nvPr>
            <p:ph idx="4294967295"/>
          </p:nvPr>
        </p:nvSpPr>
        <p:spPr/>
        <p:txBody>
          <a:bodyPr/>
          <a:lstStyle/>
          <a:p>
            <a:pPr marL="64008" indent="0">
              <a:buNone/>
            </a:pPr>
            <a:r>
              <a:rPr lang="en-US" altLang="en-US" sz="2400" dirty="0"/>
              <a:t>Reflecting on the reading, today’s discussions, and your own experience, use three sticky notes to describe what you would like your SCHOOL community to look like, feel like, and sound like. </a:t>
            </a:r>
          </a:p>
        </p:txBody>
      </p:sp>
      <p:pic>
        <p:nvPicPr>
          <p:cNvPr id="4" name="Google Shape;326;p57">
            <a:extLst>
              <a:ext uri="{FF2B5EF4-FFF2-40B4-BE49-F238E27FC236}">
                <a16:creationId xmlns:a16="http://schemas.microsoft.com/office/drawing/2014/main" id="{B61B14F6-BE57-54B7-795E-2779D8C7CB35}"/>
              </a:ext>
            </a:extLst>
          </p:cNvPr>
          <p:cNvPicPr preferRelativeResize="0"/>
          <p:nvPr/>
        </p:nvPicPr>
        <p:blipFill rotWithShape="1">
          <a:blip r:embed="rId3">
            <a:alphaModFix/>
          </a:blip>
          <a:srcRect r="32019"/>
          <a:stretch/>
        </p:blipFill>
        <p:spPr>
          <a:xfrm>
            <a:off x="2479447" y="2287140"/>
            <a:ext cx="3636061" cy="2672189"/>
          </a:xfrm>
          <a:prstGeom prst="rect">
            <a:avLst/>
          </a:prstGeom>
          <a:noFill/>
          <a:ln>
            <a:noFill/>
          </a:ln>
        </p:spPr>
      </p:pic>
      <p:sp>
        <p:nvSpPr>
          <p:cNvPr id="5" name="Google Shape;327;p57">
            <a:extLst>
              <a:ext uri="{FF2B5EF4-FFF2-40B4-BE49-F238E27FC236}">
                <a16:creationId xmlns:a16="http://schemas.microsoft.com/office/drawing/2014/main" id="{A28AFF40-5B3F-DEC9-5C2E-B0768DA2367A}"/>
              </a:ext>
            </a:extLst>
          </p:cNvPr>
          <p:cNvSpPr txBox="1"/>
          <p:nvPr/>
        </p:nvSpPr>
        <p:spPr>
          <a:xfrm rot="701663">
            <a:off x="2937690" y="2919418"/>
            <a:ext cx="879853" cy="9914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Looks Like</a:t>
            </a:r>
            <a:endParaRPr sz="2000" dirty="0">
              <a:latin typeface="Caveat"/>
              <a:ea typeface="Caveat"/>
              <a:cs typeface="Caveat"/>
              <a:sym typeface="Caveat"/>
            </a:endParaRPr>
          </a:p>
        </p:txBody>
      </p:sp>
      <p:sp>
        <p:nvSpPr>
          <p:cNvPr id="6" name="Google Shape;328;p57">
            <a:extLst>
              <a:ext uri="{FF2B5EF4-FFF2-40B4-BE49-F238E27FC236}">
                <a16:creationId xmlns:a16="http://schemas.microsoft.com/office/drawing/2014/main" id="{46C50C9D-AF1C-24F4-995E-D7CD3FE20FF8}"/>
              </a:ext>
            </a:extLst>
          </p:cNvPr>
          <p:cNvSpPr txBox="1"/>
          <p:nvPr/>
        </p:nvSpPr>
        <p:spPr>
          <a:xfrm rot="-1035926">
            <a:off x="4115511" y="3471112"/>
            <a:ext cx="879796" cy="9914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Feels Like</a:t>
            </a:r>
            <a:endParaRPr sz="2000" dirty="0">
              <a:latin typeface="Caveat"/>
              <a:ea typeface="Caveat"/>
              <a:cs typeface="Caveat"/>
              <a:sym typeface="Caveat"/>
            </a:endParaRPr>
          </a:p>
        </p:txBody>
      </p:sp>
      <p:sp>
        <p:nvSpPr>
          <p:cNvPr id="7" name="Google Shape;329;p57">
            <a:extLst>
              <a:ext uri="{FF2B5EF4-FFF2-40B4-BE49-F238E27FC236}">
                <a16:creationId xmlns:a16="http://schemas.microsoft.com/office/drawing/2014/main" id="{CF56EFCD-F6DF-9DFF-B46A-63222C28F4DE}"/>
              </a:ext>
            </a:extLst>
          </p:cNvPr>
          <p:cNvSpPr txBox="1"/>
          <p:nvPr/>
        </p:nvSpPr>
        <p:spPr>
          <a:xfrm rot="975234">
            <a:off x="4922492" y="3165795"/>
            <a:ext cx="994855" cy="99131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Sounds Like</a:t>
            </a:r>
            <a:endParaRPr sz="2000" dirty="0">
              <a:latin typeface="Caveat"/>
              <a:ea typeface="Caveat"/>
              <a:cs typeface="Caveat"/>
              <a:sym typeface="Caveat"/>
            </a:endParaRPr>
          </a:p>
        </p:txBody>
      </p:sp>
      <p:sp>
        <p:nvSpPr>
          <p:cNvPr id="8" name="Rectangle 7">
            <a:extLst>
              <a:ext uri="{FF2B5EF4-FFF2-40B4-BE49-F238E27FC236}">
                <a16:creationId xmlns:a16="http://schemas.microsoft.com/office/drawing/2014/main" id="{686B99F5-57F5-1067-70DE-8D588908AFFD}"/>
              </a:ext>
            </a:extLst>
          </p:cNvPr>
          <p:cNvSpPr/>
          <p:nvPr/>
        </p:nvSpPr>
        <p:spPr>
          <a:xfrm>
            <a:off x="2952253" y="4633710"/>
            <a:ext cx="3443508" cy="215444"/>
          </a:xfrm>
          <a:prstGeom prst="rect">
            <a:avLst/>
          </a:prstGeom>
        </p:spPr>
        <p:txBody>
          <a:bodyPr wrap="square">
            <a:spAutoFit/>
          </a:bodyPr>
          <a:lstStyle/>
          <a:p>
            <a:r>
              <a:rPr lang="en-US" sz="800" i="1" dirty="0">
                <a:solidFill>
                  <a:schemeClr val="accent2"/>
                </a:solidFill>
                <a:latin typeface="Calibri" panose="020F0502020204030204" pitchFamily="34" charset="0"/>
                <a:cs typeface="Calibri" panose="020F0502020204030204" pitchFamily="34" charset="0"/>
              </a:rPr>
              <a:t>Image by </a:t>
            </a:r>
            <a:r>
              <a:rPr lang="en-US" sz="800" i="1" dirty="0" err="1">
                <a:solidFill>
                  <a:schemeClr val="accent2"/>
                </a:solidFill>
                <a:latin typeface="Calibri" panose="020F0502020204030204" pitchFamily="34" charset="0"/>
                <a:cs typeface="Calibri" panose="020F0502020204030204" pitchFamily="34" charset="0"/>
              </a:rPr>
              <a:t>Alexandra_Koch</a:t>
            </a:r>
            <a:r>
              <a:rPr lang="en-US" sz="800" i="1" dirty="0">
                <a:solidFill>
                  <a:schemeClr val="accent2"/>
                </a:solidFill>
                <a:latin typeface="Calibri" panose="020F0502020204030204" pitchFamily="34" charset="0"/>
                <a:cs typeface="Calibri" panose="020F0502020204030204" pitchFamily="34" charset="0"/>
              </a:rPr>
              <a:t> via </a:t>
            </a:r>
            <a:r>
              <a:rPr lang="en-US" sz="800" i="1" dirty="0" err="1">
                <a:solidFill>
                  <a:schemeClr val="accent2"/>
                </a:solidFill>
                <a:latin typeface="Calibri" panose="020F0502020204030204" pitchFamily="34" charset="0"/>
                <a:cs typeface="Calibri" panose="020F0502020204030204" pitchFamily="34" charset="0"/>
              </a:rPr>
              <a:t>Pixabay</a:t>
            </a:r>
            <a:r>
              <a:rPr lang="en-US" sz="800" i="1" dirty="0">
                <a:solidFill>
                  <a:schemeClr val="accent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696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CC528-B847-2C92-E607-B6B08DADC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54478-AEDD-AB30-0218-B42A7A5D8536}"/>
              </a:ext>
            </a:extLst>
          </p:cNvPr>
          <p:cNvSpPr>
            <a:spLocks noGrp="1"/>
          </p:cNvSpPr>
          <p:nvPr>
            <p:ph type="title"/>
          </p:nvPr>
        </p:nvSpPr>
        <p:spPr/>
        <p:txBody>
          <a:bodyPr rtlCol="0">
            <a:normAutofit/>
          </a:bodyPr>
          <a:lstStyle/>
          <a:p>
            <a:pPr fontAlgn="auto">
              <a:spcAft>
                <a:spcPts val="0"/>
              </a:spcAft>
              <a:defRPr/>
            </a:pPr>
            <a:r>
              <a:rPr lang="en-US" dirty="0"/>
              <a:t>Group Summary</a:t>
            </a:r>
          </a:p>
        </p:txBody>
      </p:sp>
      <p:sp>
        <p:nvSpPr>
          <p:cNvPr id="25602" name="Content Placeholder 2">
            <a:extLst>
              <a:ext uri="{FF2B5EF4-FFF2-40B4-BE49-F238E27FC236}">
                <a16:creationId xmlns:a16="http://schemas.microsoft.com/office/drawing/2014/main" id="{6E066864-9AF2-7A1F-B048-B2613EA5C960}"/>
              </a:ext>
            </a:extLst>
          </p:cNvPr>
          <p:cNvSpPr>
            <a:spLocks noGrp="1" noChangeArrowheads="1"/>
          </p:cNvSpPr>
          <p:nvPr>
            <p:ph idx="4294967295"/>
          </p:nvPr>
        </p:nvSpPr>
        <p:spPr>
          <a:xfrm>
            <a:off x="628650" y="1370013"/>
            <a:ext cx="7886700" cy="1269792"/>
          </a:xfrm>
        </p:spPr>
        <p:txBody>
          <a:bodyPr/>
          <a:lstStyle/>
          <a:p>
            <a:pPr marL="64008" indent="0">
              <a:buNone/>
            </a:pPr>
            <a:r>
              <a:rPr lang="en-US" altLang="en-US" dirty="0"/>
              <a:t>Create a poster to summarize what your group would like your school community to look like, feel like, and sound like.</a:t>
            </a:r>
          </a:p>
        </p:txBody>
      </p:sp>
      <p:graphicFrame>
        <p:nvGraphicFramePr>
          <p:cNvPr id="4" name="Table 3">
            <a:extLst>
              <a:ext uri="{FF2B5EF4-FFF2-40B4-BE49-F238E27FC236}">
                <a16:creationId xmlns:a16="http://schemas.microsoft.com/office/drawing/2014/main" id="{99FDE092-081B-0FA4-3A17-C1F850ED73E6}"/>
              </a:ext>
            </a:extLst>
          </p:cNvPr>
          <p:cNvGraphicFramePr>
            <a:graphicFrameLocks noGrp="1"/>
          </p:cNvGraphicFramePr>
          <p:nvPr>
            <p:extLst>
              <p:ext uri="{D42A27DB-BD31-4B8C-83A1-F6EECF244321}">
                <p14:modId xmlns:p14="http://schemas.microsoft.com/office/powerpoint/2010/main" val="860145732"/>
              </p:ext>
            </p:extLst>
          </p:nvPr>
        </p:nvGraphicFramePr>
        <p:xfrm>
          <a:off x="811006" y="2798128"/>
          <a:ext cx="7363665" cy="1886977"/>
        </p:xfrm>
        <a:graphic>
          <a:graphicData uri="http://schemas.openxmlformats.org/drawingml/2006/table">
            <a:tbl>
              <a:tblPr firstRow="1" bandRow="1">
                <a:tableStyleId>{BEDF182F-1DE7-4F13-8AA3-002D9E3B458A}</a:tableStyleId>
              </a:tblPr>
              <a:tblGrid>
                <a:gridCol w="2454555">
                  <a:extLst>
                    <a:ext uri="{9D8B030D-6E8A-4147-A177-3AD203B41FA5}">
                      <a16:colId xmlns:a16="http://schemas.microsoft.com/office/drawing/2014/main" val="2297075292"/>
                    </a:ext>
                  </a:extLst>
                </a:gridCol>
                <a:gridCol w="2454555">
                  <a:extLst>
                    <a:ext uri="{9D8B030D-6E8A-4147-A177-3AD203B41FA5}">
                      <a16:colId xmlns:a16="http://schemas.microsoft.com/office/drawing/2014/main" val="700638576"/>
                    </a:ext>
                  </a:extLst>
                </a:gridCol>
                <a:gridCol w="2454555">
                  <a:extLst>
                    <a:ext uri="{9D8B030D-6E8A-4147-A177-3AD203B41FA5}">
                      <a16:colId xmlns:a16="http://schemas.microsoft.com/office/drawing/2014/main" val="3371661523"/>
                    </a:ext>
                  </a:extLst>
                </a:gridCol>
              </a:tblGrid>
              <a:tr h="513734">
                <a:tc>
                  <a:txBody>
                    <a:bodyPr/>
                    <a:lstStyle/>
                    <a:p>
                      <a:pPr algn="ctr"/>
                      <a:r>
                        <a:rPr lang="en-US" b="1" dirty="0">
                          <a:solidFill>
                            <a:schemeClr val="bg1"/>
                          </a:solidFill>
                          <a:latin typeface="Calibri" panose="020F0502020204030204" pitchFamily="34" charset="0"/>
                          <a:cs typeface="Calibri" panose="020F0502020204030204" pitchFamily="34" charset="0"/>
                        </a:rPr>
                        <a:t>Looks Like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en-US" b="1" dirty="0">
                          <a:solidFill>
                            <a:schemeClr val="bg1"/>
                          </a:solidFill>
                          <a:latin typeface="Calibri" panose="020F0502020204030204" pitchFamily="34" charset="0"/>
                          <a:cs typeface="Calibri" panose="020F0502020204030204" pitchFamily="34" charset="0"/>
                        </a:rPr>
                        <a:t>Feels Like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en-US" b="1" dirty="0">
                          <a:solidFill>
                            <a:schemeClr val="bg1"/>
                          </a:solidFill>
                          <a:latin typeface="Calibri" panose="020F0502020204030204" pitchFamily="34" charset="0"/>
                          <a:cs typeface="Calibri" panose="020F0502020204030204" pitchFamily="34" charset="0"/>
                        </a:rPr>
                        <a:t>Sounds Like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extLst>
                  <a:ext uri="{0D108BD9-81ED-4DB2-BD59-A6C34878D82A}">
                    <a16:rowId xmlns:a16="http://schemas.microsoft.com/office/drawing/2014/main" val="3891946377"/>
                  </a:ext>
                </a:extLst>
              </a:tr>
              <a:tr h="1373243">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23603647"/>
                  </a:ext>
                </a:extLst>
              </a:tr>
            </a:tbl>
          </a:graphicData>
        </a:graphic>
      </p:graphicFrame>
    </p:spTree>
    <p:extLst>
      <p:ext uri="{BB962C8B-B14F-4D97-AF65-F5344CB8AC3E}">
        <p14:creationId xmlns:p14="http://schemas.microsoft.com/office/powerpoint/2010/main" val="44074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1290-942E-5FAB-9746-629CDD2E8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23F2C-C747-3181-140E-0A9E77E607A9}"/>
              </a:ext>
            </a:extLst>
          </p:cNvPr>
          <p:cNvSpPr>
            <a:spLocks noGrp="1"/>
          </p:cNvSpPr>
          <p:nvPr>
            <p:ph type="title"/>
          </p:nvPr>
        </p:nvSpPr>
        <p:spPr/>
        <p:txBody>
          <a:bodyPr rtlCol="0">
            <a:normAutofit/>
          </a:bodyPr>
          <a:lstStyle/>
          <a:p>
            <a:pPr fontAlgn="auto">
              <a:spcAft>
                <a:spcPts val="0"/>
              </a:spcAft>
              <a:defRPr/>
            </a:pPr>
            <a:r>
              <a:rPr lang="en-US" dirty="0"/>
              <a:t>Group Share Out</a:t>
            </a:r>
          </a:p>
        </p:txBody>
      </p:sp>
      <p:sp>
        <p:nvSpPr>
          <p:cNvPr id="25602" name="Content Placeholder 2">
            <a:extLst>
              <a:ext uri="{FF2B5EF4-FFF2-40B4-BE49-F238E27FC236}">
                <a16:creationId xmlns:a16="http://schemas.microsoft.com/office/drawing/2014/main" id="{5D8258A8-E597-5F5E-9CCF-17F18B16B7FA}"/>
              </a:ext>
            </a:extLst>
          </p:cNvPr>
          <p:cNvSpPr>
            <a:spLocks noGrp="1" noChangeArrowheads="1"/>
          </p:cNvSpPr>
          <p:nvPr>
            <p:ph idx="4294967295"/>
          </p:nvPr>
        </p:nvSpPr>
        <p:spPr/>
        <p:txBody>
          <a:bodyPr/>
          <a:lstStyle/>
          <a:p>
            <a:r>
              <a:rPr lang="en-US" altLang="en-US" dirty="0"/>
              <a:t>Select one item from each column that you feel is the most important component of the school community.</a:t>
            </a:r>
          </a:p>
          <a:p>
            <a:r>
              <a:rPr lang="en-US" altLang="en-US" dirty="0"/>
              <a:t>You will be asked to share this with the group.</a:t>
            </a:r>
          </a:p>
        </p:txBody>
      </p:sp>
    </p:spTree>
    <p:extLst>
      <p:ext uri="{BB962C8B-B14F-4D97-AF65-F5344CB8AC3E}">
        <p14:creationId xmlns:p14="http://schemas.microsoft.com/office/powerpoint/2010/main" val="66165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B0CF-B8E7-E214-83D3-8EB631AEBE17}"/>
            </a:ext>
          </a:extLst>
        </p:cNvPr>
        <p:cNvGrpSpPr/>
        <p:nvPr/>
      </p:nvGrpSpPr>
      <p:grpSpPr>
        <a:xfrm>
          <a:off x="0" y="0"/>
          <a:ext cx="0" cy="0"/>
          <a:chOff x="0" y="0"/>
          <a:chExt cx="0" cy="0"/>
        </a:xfrm>
      </p:grpSpPr>
      <p:pic>
        <p:nvPicPr>
          <p:cNvPr id="6" name="Picture 5" descr="A person kissing a dog&#10;&#10;Description automatically generated">
            <a:extLst>
              <a:ext uri="{FF2B5EF4-FFF2-40B4-BE49-F238E27FC236}">
                <a16:creationId xmlns:a16="http://schemas.microsoft.com/office/drawing/2014/main" id="{DB2FCC81-C7E9-17AC-DD52-C85DF66FF5EB}"/>
              </a:ext>
            </a:extLst>
          </p:cNvPr>
          <p:cNvPicPr>
            <a:picLocks noChangeAspect="1"/>
          </p:cNvPicPr>
          <p:nvPr/>
        </p:nvPicPr>
        <p:blipFill>
          <a:blip r:embed="rId3"/>
          <a:stretch>
            <a:fillRect/>
          </a:stretch>
        </p:blipFill>
        <p:spPr>
          <a:xfrm>
            <a:off x="5651186" y="1268413"/>
            <a:ext cx="2437267" cy="3246803"/>
          </a:xfrm>
          <a:prstGeom prst="rect">
            <a:avLst/>
          </a:prstGeom>
        </p:spPr>
      </p:pic>
      <p:sp>
        <p:nvSpPr>
          <p:cNvPr id="2" name="Title 1">
            <a:extLst>
              <a:ext uri="{FF2B5EF4-FFF2-40B4-BE49-F238E27FC236}">
                <a16:creationId xmlns:a16="http://schemas.microsoft.com/office/drawing/2014/main" id="{A3C74A0B-2A5B-7F7E-5BF1-9B9621003632}"/>
              </a:ext>
            </a:extLst>
          </p:cNvPr>
          <p:cNvSpPr>
            <a:spLocks noGrp="1"/>
          </p:cNvSpPr>
          <p:nvPr>
            <p:ph type="title"/>
          </p:nvPr>
        </p:nvSpPr>
        <p:spPr/>
        <p:txBody>
          <a:bodyPr rtlCol="0">
            <a:normAutofit/>
          </a:bodyPr>
          <a:lstStyle/>
          <a:p>
            <a:pPr fontAlgn="auto">
              <a:spcAft>
                <a:spcPts val="0"/>
              </a:spcAft>
              <a:defRPr/>
            </a:pPr>
            <a:r>
              <a:rPr lang="en-US" dirty="0"/>
              <a:t>Pick a Pic</a:t>
            </a:r>
          </a:p>
        </p:txBody>
      </p:sp>
      <p:sp>
        <p:nvSpPr>
          <p:cNvPr id="25602" name="Content Placeholder 2">
            <a:extLst>
              <a:ext uri="{FF2B5EF4-FFF2-40B4-BE49-F238E27FC236}">
                <a16:creationId xmlns:a16="http://schemas.microsoft.com/office/drawing/2014/main" id="{C5B915CD-411E-1A7B-B44D-7F0A5E471903}"/>
              </a:ext>
            </a:extLst>
          </p:cNvPr>
          <p:cNvSpPr>
            <a:spLocks noGrp="1" noChangeArrowheads="1"/>
          </p:cNvSpPr>
          <p:nvPr>
            <p:ph idx="4294967295"/>
          </p:nvPr>
        </p:nvSpPr>
        <p:spPr>
          <a:xfrm>
            <a:off x="628650" y="1370013"/>
            <a:ext cx="5022536" cy="3262312"/>
          </a:xfrm>
        </p:spPr>
        <p:txBody>
          <a:bodyPr/>
          <a:lstStyle/>
          <a:p>
            <a:r>
              <a:rPr lang="en-US" altLang="en-US" dirty="0"/>
              <a:t>Find a picture that makes you smile (on your phone, on the web, a GIF, etc.)</a:t>
            </a:r>
          </a:p>
          <a:p>
            <a:r>
              <a:rPr lang="en-US" altLang="en-US" dirty="0"/>
              <a:t>Introduce yourself and share this picture with your group.</a:t>
            </a:r>
          </a:p>
          <a:p>
            <a:r>
              <a:rPr lang="en-US" altLang="en-US" dirty="0"/>
              <a:t>How does this picture reflect your identity?</a:t>
            </a:r>
          </a:p>
        </p:txBody>
      </p:sp>
      <p:sp>
        <p:nvSpPr>
          <p:cNvPr id="7" name="Rectangle 6">
            <a:extLst>
              <a:ext uri="{FF2B5EF4-FFF2-40B4-BE49-F238E27FC236}">
                <a16:creationId xmlns:a16="http://schemas.microsoft.com/office/drawing/2014/main" id="{6C580C5B-F352-C816-513F-13FD3C10371C}"/>
              </a:ext>
            </a:extLst>
          </p:cNvPr>
          <p:cNvSpPr/>
          <p:nvPr/>
        </p:nvSpPr>
        <p:spPr>
          <a:xfrm>
            <a:off x="5651186" y="4515216"/>
            <a:ext cx="2629278" cy="215444"/>
          </a:xfrm>
          <a:prstGeom prst="rect">
            <a:avLst/>
          </a:prstGeom>
        </p:spPr>
        <p:txBody>
          <a:bodyPr wrap="square">
            <a:spAutoFit/>
          </a:bodyPr>
          <a:lstStyle/>
          <a:p>
            <a:r>
              <a:rPr lang="en-US" sz="800" i="1" dirty="0">
                <a:solidFill>
                  <a:schemeClr val="accent2"/>
                </a:solidFill>
                <a:latin typeface="Calibri" panose="020F0502020204030204" pitchFamily="34" charset="0"/>
                <a:cs typeface="Calibri" panose="020F0502020204030204" pitchFamily="34" charset="0"/>
              </a:rPr>
              <a:t>Photo by Viktoria </a:t>
            </a:r>
            <a:r>
              <a:rPr lang="en-US" sz="800" i="1" dirty="0" err="1">
                <a:solidFill>
                  <a:schemeClr val="accent2"/>
                </a:solidFill>
                <a:latin typeface="Calibri" panose="020F0502020204030204" pitchFamily="34" charset="0"/>
                <a:cs typeface="Calibri" panose="020F0502020204030204" pitchFamily="34" charset="0"/>
              </a:rPr>
              <a:t>Shalimova</a:t>
            </a:r>
            <a:r>
              <a:rPr lang="en-US" sz="800" i="1" dirty="0">
                <a:solidFill>
                  <a:schemeClr val="accent2"/>
                </a:solidFill>
                <a:latin typeface="Calibri" panose="020F0502020204030204" pitchFamily="34" charset="0"/>
                <a:cs typeface="Calibri" panose="020F0502020204030204" pitchFamily="34" charset="0"/>
              </a:rPr>
              <a:t> via </a:t>
            </a:r>
            <a:r>
              <a:rPr lang="en-US" sz="800" i="1" dirty="0" err="1">
                <a:solidFill>
                  <a:schemeClr val="accent2"/>
                </a:solidFill>
                <a:latin typeface="Calibri" panose="020F0502020204030204" pitchFamily="34" charset="0"/>
                <a:cs typeface="Calibri" panose="020F0502020204030204" pitchFamily="34" charset="0"/>
              </a:rPr>
              <a:t>Pexels</a:t>
            </a:r>
            <a:r>
              <a:rPr lang="en-US" sz="800" i="1" dirty="0">
                <a:solidFill>
                  <a:schemeClr val="accent2"/>
                </a:solidFill>
                <a:latin typeface="Calibri" panose="020F0502020204030204" pitchFamily="34" charset="0"/>
                <a:cs typeface="Calibri" panose="020F0502020204030204" pitchFamily="34" charset="0"/>
              </a:rPr>
              <a:t>.</a:t>
            </a:r>
            <a:endParaRPr lang="en-US" i="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73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a:xfrm>
            <a:off x="628650" y="274638"/>
            <a:ext cx="8068310" cy="993775"/>
          </a:xfrm>
        </p:spPr>
        <p:txBody>
          <a:bodyPr rtlCol="0">
            <a:normAutofit/>
          </a:bodyPr>
          <a:lstStyle/>
          <a:p>
            <a:pPr fontAlgn="auto">
              <a:spcAft>
                <a:spcPts val="0"/>
              </a:spcAft>
              <a:defRPr/>
            </a:pPr>
            <a:r>
              <a:rPr lang="en-US" sz="2800" dirty="0"/>
              <a:t>Strategy Reflection: Looks Like, Feels Like, Sounds Like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49" y="1370013"/>
            <a:ext cx="7810923" cy="3262312"/>
          </a:xfrm>
        </p:spPr>
        <p:txBody>
          <a:bodyPr/>
          <a:lstStyle/>
          <a:p>
            <a:r>
              <a:rPr lang="en-US" altLang="en-US" dirty="0"/>
              <a:t>Reflect on the strategy used for the poster in this presentation.</a:t>
            </a:r>
          </a:p>
          <a:p>
            <a:r>
              <a:rPr lang="en-US" altLang="en-US" dirty="0"/>
              <a:t>How could you use this strategy with your students?</a:t>
            </a:r>
          </a:p>
          <a:p>
            <a:r>
              <a:rPr lang="en-US" altLang="en-US" dirty="0"/>
              <a:t>From your experience, what </a:t>
            </a:r>
            <a:r>
              <a:rPr lang="en-US" altLang="en-US" b="1" dirty="0"/>
              <a:t>additional strategies </a:t>
            </a:r>
            <a:r>
              <a:rPr lang="en-US" altLang="en-US" dirty="0"/>
              <a:t>might you use to build community? </a:t>
            </a:r>
          </a:p>
        </p:txBody>
      </p:sp>
      <p:pic>
        <p:nvPicPr>
          <p:cNvPr id="4" name="Picture 3">
            <a:extLst>
              <a:ext uri="{FF2B5EF4-FFF2-40B4-BE49-F238E27FC236}">
                <a16:creationId xmlns:a16="http://schemas.microsoft.com/office/drawing/2014/main" id="{BCBDD652-2BE5-B072-496D-ECFBFB0CA17E}"/>
              </a:ext>
            </a:extLst>
          </p:cNvPr>
          <p:cNvPicPr>
            <a:picLocks noChangeAspect="1"/>
          </p:cNvPicPr>
          <p:nvPr/>
        </p:nvPicPr>
        <p:blipFill>
          <a:blip r:embed="rId3"/>
          <a:stretch>
            <a:fillRect/>
          </a:stretch>
        </p:blipFill>
        <p:spPr>
          <a:xfrm>
            <a:off x="6430285" y="203518"/>
            <a:ext cx="2085065" cy="6318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a:xfrm>
            <a:off x="628650" y="274638"/>
            <a:ext cx="8308560" cy="993775"/>
          </a:xfrm>
        </p:spPr>
        <p:txBody>
          <a:bodyPr rtlCol="0">
            <a:noAutofit/>
          </a:bodyPr>
          <a:lstStyle/>
          <a:p>
            <a:pPr fontAlgn="auto">
              <a:spcAft>
                <a:spcPts val="0"/>
              </a:spcAft>
              <a:defRPr/>
            </a:pPr>
            <a:r>
              <a:rPr lang="en-US" sz="2900" dirty="0"/>
              <a:t>Select one strategy you will use to build community.</a:t>
            </a:r>
            <a:br>
              <a:rPr lang="en-US" sz="2900" dirty="0"/>
            </a:br>
            <a:r>
              <a:rPr lang="en-US" sz="2900" dirty="0"/>
              <a:t>Consider the following:</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When will you begin?</a:t>
            </a:r>
          </a:p>
          <a:p>
            <a:r>
              <a:rPr lang="en-US" altLang="en-US" dirty="0"/>
              <a:t>How often will you repeat or revisit?</a:t>
            </a:r>
          </a:p>
          <a:p>
            <a:r>
              <a:rPr lang="en-US" altLang="en-US" dirty="0"/>
              <a:t>What will it look like in your classroom?</a:t>
            </a:r>
          </a:p>
          <a:p>
            <a:r>
              <a:rPr lang="en-US" altLang="en-US" dirty="0"/>
              <a:t>What special considerations do you need to plan for?</a:t>
            </a:r>
          </a:p>
          <a:p>
            <a:pPr marL="64008" indent="0">
              <a:buNone/>
            </a:pPr>
            <a:r>
              <a:rPr lang="en-US" altLang="en-US" dirty="0"/>
              <a:t>What additional strategies might you use throughout the school year?</a:t>
            </a:r>
          </a:p>
          <a:p>
            <a:pPr marL="64008" indent="0">
              <a:buNone/>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BD58-6351-805A-26F8-390B32582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FBC61-DEAA-9D21-15EF-11C9364F0A51}"/>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t>Every Opportunity</a:t>
            </a:r>
          </a:p>
        </p:txBody>
      </p:sp>
      <p:pic>
        <p:nvPicPr>
          <p:cNvPr id="3" name="Online Media 2" title="Every Opportunity">
            <a:hlinkClick r:id="" action="ppaction://media"/>
            <a:extLst>
              <a:ext uri="{FF2B5EF4-FFF2-40B4-BE49-F238E27FC236}">
                <a16:creationId xmlns:a16="http://schemas.microsoft.com/office/drawing/2014/main" id="{B62C0085-0478-C311-F5B3-53C3CB9549CF}"/>
              </a:ext>
            </a:extLst>
          </p:cNvPr>
          <p:cNvPicPr>
            <a:picLocks noRot="1" noChangeAspect="1"/>
          </p:cNvPicPr>
          <p:nvPr>
            <a:videoFile r:link="rId1"/>
          </p:nvPr>
        </p:nvPicPr>
        <p:blipFill>
          <a:blip r:embed="rId4"/>
          <a:stretch>
            <a:fillRect/>
          </a:stretch>
        </p:blipFill>
        <p:spPr>
          <a:xfrm>
            <a:off x="1155246" y="507282"/>
            <a:ext cx="6833508" cy="3860604"/>
          </a:xfrm>
          <a:prstGeom prst="rect">
            <a:avLst/>
          </a:prstGeom>
        </p:spPr>
      </p:pic>
    </p:spTree>
    <p:extLst>
      <p:ext uri="{BB962C8B-B14F-4D97-AF65-F5344CB8AC3E}">
        <p14:creationId xmlns:p14="http://schemas.microsoft.com/office/powerpoint/2010/main" val="41716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Next Steps</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Think back to your school’s “Looks Like, Feels Like, Sounds Like” posters.</a:t>
            </a:r>
          </a:p>
          <a:p>
            <a:r>
              <a:rPr lang="en-US" altLang="en-US" dirty="0"/>
              <a:t>What are your next steps as a school team to help build community throughout the school year?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Thank You!</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3209891" cy="3262312"/>
          </a:xfrm>
        </p:spPr>
        <p:txBody>
          <a:bodyPr/>
          <a:lstStyle/>
          <a:p>
            <a:pPr marL="64008" indent="0">
              <a:buNone/>
            </a:pPr>
            <a:r>
              <a:rPr lang="en-US" altLang="en-US" dirty="0"/>
              <a:t>We appreciate your participation and invite feedback on our presentation.</a:t>
            </a:r>
          </a:p>
        </p:txBody>
      </p:sp>
      <p:pic>
        <p:nvPicPr>
          <p:cNvPr id="3" name="Google Shape;382;p65">
            <a:extLst>
              <a:ext uri="{FF2B5EF4-FFF2-40B4-BE49-F238E27FC236}">
                <a16:creationId xmlns:a16="http://schemas.microsoft.com/office/drawing/2014/main" id="{69EBD95B-7940-986B-0F43-AA2855A46806}"/>
              </a:ext>
            </a:extLst>
          </p:cNvPr>
          <p:cNvPicPr preferRelativeResize="0"/>
          <p:nvPr/>
        </p:nvPicPr>
        <p:blipFill>
          <a:blip r:embed="rId3">
            <a:alphaModFix/>
          </a:blip>
          <a:stretch>
            <a:fillRect/>
          </a:stretch>
        </p:blipFill>
        <p:spPr>
          <a:xfrm>
            <a:off x="3932892" y="1019039"/>
            <a:ext cx="4404950" cy="2421253"/>
          </a:xfrm>
          <a:prstGeom prst="rect">
            <a:avLst/>
          </a:prstGeom>
          <a:noFill/>
          <a:ln>
            <a:noFill/>
          </a:ln>
        </p:spPr>
      </p:pic>
      <p:sp>
        <p:nvSpPr>
          <p:cNvPr id="4" name="TextBox 3">
            <a:extLst>
              <a:ext uri="{FF2B5EF4-FFF2-40B4-BE49-F238E27FC236}">
                <a16:creationId xmlns:a16="http://schemas.microsoft.com/office/drawing/2014/main" id="{E114988D-E44A-78EC-1B55-C1456341A1D6}"/>
              </a:ext>
            </a:extLst>
          </p:cNvPr>
          <p:cNvSpPr txBox="1"/>
          <p:nvPr/>
        </p:nvSpPr>
        <p:spPr>
          <a:xfrm>
            <a:off x="3932891" y="3440292"/>
            <a:ext cx="4404951" cy="215444"/>
          </a:xfrm>
          <a:prstGeom prst="rect">
            <a:avLst/>
          </a:prstGeom>
          <a:noFill/>
        </p:spPr>
        <p:txBody>
          <a:bodyPr wrap="square" rtlCol="0">
            <a:spAutoFit/>
          </a:bodyPr>
          <a:lstStyle/>
          <a:p>
            <a:r>
              <a:rPr lang="en-US" sz="800" dirty="0">
                <a:solidFill>
                  <a:schemeClr val="accent2"/>
                </a:solidFill>
                <a:latin typeface="Calibri" panose="020F0502020204030204" pitchFamily="34" charset="0"/>
                <a:cs typeface="Calibri" panose="020F0502020204030204" pitchFamily="34" charset="0"/>
              </a:rPr>
              <a:t>Image by Erika </a:t>
            </a:r>
            <a:r>
              <a:rPr lang="en-US" sz="800" dirty="0" err="1">
                <a:solidFill>
                  <a:schemeClr val="accent2"/>
                </a:solidFill>
                <a:latin typeface="Calibri" panose="020F0502020204030204" pitchFamily="34" charset="0"/>
                <a:cs typeface="Calibri" panose="020F0502020204030204" pitchFamily="34" charset="0"/>
              </a:rPr>
              <a:t>Siebring</a:t>
            </a:r>
            <a:r>
              <a:rPr lang="en-US" sz="800" dirty="0">
                <a:solidFill>
                  <a:schemeClr val="accent2"/>
                </a:solidFill>
                <a:latin typeface="Calibri" panose="020F0502020204030204" pitchFamily="34" charset="0"/>
                <a:cs typeface="Calibri" panose="020F0502020204030204" pitchFamily="34" charset="0"/>
              </a:rPr>
              <a:t> via KNOP-TV.</a:t>
            </a:r>
            <a:endParaRPr lang="en-US" sz="900"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F4EEC-DEE3-2056-92DB-83909E445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BC9A4-E1AC-EB55-0F96-D6652EEE4591}"/>
              </a:ext>
            </a:extLst>
          </p:cNvPr>
          <p:cNvSpPr>
            <a:spLocks noGrp="1"/>
          </p:cNvSpPr>
          <p:nvPr>
            <p:ph type="title"/>
          </p:nvPr>
        </p:nvSpPr>
        <p:spPr/>
        <p:txBody>
          <a:bodyPr rtlCol="0">
            <a:normAutofit/>
          </a:bodyPr>
          <a:lstStyle/>
          <a:p>
            <a:pPr fontAlgn="auto">
              <a:spcAft>
                <a:spcPts val="0"/>
              </a:spcAft>
              <a:defRPr/>
            </a:pPr>
            <a:r>
              <a:rPr lang="en-US" dirty="0"/>
              <a:t>Community Share via Padlet </a:t>
            </a:r>
          </a:p>
        </p:txBody>
      </p:sp>
      <p:sp>
        <p:nvSpPr>
          <p:cNvPr id="25602" name="Content Placeholder 2">
            <a:extLst>
              <a:ext uri="{FF2B5EF4-FFF2-40B4-BE49-F238E27FC236}">
                <a16:creationId xmlns:a16="http://schemas.microsoft.com/office/drawing/2014/main" id="{4D36016B-7180-5724-7F6E-FBA756722B31}"/>
              </a:ext>
            </a:extLst>
          </p:cNvPr>
          <p:cNvSpPr>
            <a:spLocks noGrp="1" noChangeArrowheads="1"/>
          </p:cNvSpPr>
          <p:nvPr>
            <p:ph idx="4294967295"/>
          </p:nvPr>
        </p:nvSpPr>
        <p:spPr>
          <a:xfrm>
            <a:off x="628650" y="1370013"/>
            <a:ext cx="4854519" cy="3262312"/>
          </a:xfrm>
        </p:spPr>
        <p:txBody>
          <a:bodyPr/>
          <a:lstStyle/>
          <a:p>
            <a:r>
              <a:rPr lang="en-US" altLang="en-US" dirty="0"/>
              <a:t>Post your picture onto a </a:t>
            </a:r>
            <a:br>
              <a:rPr lang="en-US" altLang="en-US" dirty="0"/>
            </a:br>
            <a:r>
              <a:rPr lang="en-US" altLang="en-US" dirty="0"/>
              <a:t>Padlet board.</a:t>
            </a:r>
          </a:p>
          <a:p>
            <a:r>
              <a:rPr lang="en-US" dirty="0">
                <a:ea typeface="Trebuchet MS"/>
                <a:sym typeface="Trebuchet MS"/>
              </a:rPr>
              <a:t>For the title—include your name and a brief caption.</a:t>
            </a:r>
            <a:endParaRPr lang="en-US" altLang="en-US" dirty="0"/>
          </a:p>
        </p:txBody>
      </p:sp>
      <p:sp>
        <p:nvSpPr>
          <p:cNvPr id="3" name="Google Shape;167;p34">
            <a:extLst>
              <a:ext uri="{FF2B5EF4-FFF2-40B4-BE49-F238E27FC236}">
                <a16:creationId xmlns:a16="http://schemas.microsoft.com/office/drawing/2014/main" id="{72175E81-F4D2-FAEB-A1AA-EEDAAAD7AAB4}"/>
              </a:ext>
            </a:extLst>
          </p:cNvPr>
          <p:cNvSpPr txBox="1"/>
          <p:nvPr/>
        </p:nvSpPr>
        <p:spPr>
          <a:xfrm>
            <a:off x="6226102" y="1385466"/>
            <a:ext cx="2290200" cy="179716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en-US" dirty="0">
                <a:latin typeface="Calibri"/>
                <a:ea typeface="Calibri"/>
                <a:cs typeface="Calibri"/>
                <a:sym typeface="Calibri"/>
              </a:rPr>
              <a:t> </a:t>
            </a:r>
            <a:r>
              <a:rPr lang="en-US" sz="1800" dirty="0">
                <a:latin typeface="Calibri"/>
                <a:ea typeface="Calibri"/>
                <a:cs typeface="Calibri"/>
                <a:sym typeface="Calibri"/>
              </a:rPr>
              <a:t>After you create a PADLET, place a QR Code here where participants can upload their </a:t>
            </a:r>
            <a:br>
              <a:rPr lang="en-US" sz="1800" dirty="0">
                <a:latin typeface="Calibri"/>
                <a:ea typeface="Calibri"/>
                <a:cs typeface="Calibri"/>
                <a:sym typeface="Calibri"/>
              </a:rPr>
            </a:br>
            <a:r>
              <a:rPr lang="en-US" sz="1800" dirty="0">
                <a:latin typeface="Calibri"/>
                <a:ea typeface="Calibri"/>
                <a:cs typeface="Calibri"/>
                <a:sym typeface="Calibri"/>
              </a:rPr>
              <a:t>Pick-a-Pic. </a:t>
            </a:r>
            <a:endParaRPr sz="1800" dirty="0">
              <a:latin typeface="Calibri"/>
              <a:ea typeface="Calibri"/>
              <a:cs typeface="Calibri"/>
              <a:sym typeface="Calibri"/>
            </a:endParaRPr>
          </a:p>
        </p:txBody>
      </p:sp>
      <p:sp>
        <p:nvSpPr>
          <p:cNvPr id="4" name="Google Shape;166;p34">
            <a:extLst>
              <a:ext uri="{FF2B5EF4-FFF2-40B4-BE49-F238E27FC236}">
                <a16:creationId xmlns:a16="http://schemas.microsoft.com/office/drawing/2014/main" id="{9A4B2C25-9C86-D2D4-E305-CBC6A35546D7}"/>
              </a:ext>
            </a:extLst>
          </p:cNvPr>
          <p:cNvSpPr txBox="1"/>
          <p:nvPr/>
        </p:nvSpPr>
        <p:spPr>
          <a:xfrm>
            <a:off x="2238085" y="4093800"/>
            <a:ext cx="4667829"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600" i="1" dirty="0">
                <a:solidFill>
                  <a:schemeClr val="accent2"/>
                </a:solidFill>
                <a:latin typeface="Calibri" panose="020F0502020204030204" pitchFamily="34" charset="0"/>
                <a:ea typeface="Trebuchet MS"/>
                <a:cs typeface="Calibri" panose="020F0502020204030204" pitchFamily="34" charset="0"/>
                <a:sym typeface="Trebuchet MS"/>
              </a:rPr>
              <a:t>Insert Padlet board link here.</a:t>
            </a:r>
            <a:endParaRPr i="1"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102089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E905-BCA2-48D1-BFA7-D0727019973A}"/>
            </a:ext>
          </a:extLst>
        </p:cNvPr>
        <p:cNvGrpSpPr/>
        <p:nvPr/>
      </p:nvGrpSpPr>
      <p:grpSpPr>
        <a:xfrm>
          <a:off x="0" y="0"/>
          <a:ext cx="0" cy="0"/>
          <a:chOff x="0" y="0"/>
          <a:chExt cx="0" cy="0"/>
        </a:xfrm>
      </p:grpSpPr>
      <p:sp>
        <p:nvSpPr>
          <p:cNvPr id="4" name="Google Shape;172;p35">
            <a:extLst>
              <a:ext uri="{FF2B5EF4-FFF2-40B4-BE49-F238E27FC236}">
                <a16:creationId xmlns:a16="http://schemas.microsoft.com/office/drawing/2014/main" id="{14D65B32-31B6-F28C-8924-4BC5AB4EAE74}"/>
              </a:ext>
            </a:extLst>
          </p:cNvPr>
          <p:cNvSpPr txBox="1">
            <a:spLocks noGrp="1"/>
          </p:cNvSpPr>
          <p:nvPr>
            <p:ph type="title"/>
          </p:nvPr>
        </p:nvSpPr>
        <p:spPr>
          <a:xfrm>
            <a:off x="859885" y="205975"/>
            <a:ext cx="13719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 1</a:t>
            </a:r>
            <a:endParaRPr/>
          </a:p>
        </p:txBody>
      </p:sp>
      <p:pic>
        <p:nvPicPr>
          <p:cNvPr id="5" name="Google Shape;173;p35">
            <a:extLst>
              <a:ext uri="{FF2B5EF4-FFF2-40B4-BE49-F238E27FC236}">
                <a16:creationId xmlns:a16="http://schemas.microsoft.com/office/drawing/2014/main" id="{04ED02BD-813B-F914-41B4-64DB872F9046}"/>
              </a:ext>
            </a:extLst>
          </p:cNvPr>
          <p:cNvPicPr preferRelativeResize="0"/>
          <p:nvPr/>
        </p:nvPicPr>
        <p:blipFill>
          <a:blip r:embed="rId3">
            <a:alphaModFix/>
          </a:blip>
          <a:stretch>
            <a:fillRect/>
          </a:stretch>
        </p:blipFill>
        <p:spPr>
          <a:xfrm>
            <a:off x="457197" y="984200"/>
            <a:ext cx="2177274" cy="3872649"/>
          </a:xfrm>
          <a:prstGeom prst="rect">
            <a:avLst/>
          </a:prstGeom>
          <a:noFill/>
          <a:ln>
            <a:noFill/>
          </a:ln>
        </p:spPr>
      </p:pic>
      <p:pic>
        <p:nvPicPr>
          <p:cNvPr id="6" name="Google Shape;174;p35">
            <a:extLst>
              <a:ext uri="{FF2B5EF4-FFF2-40B4-BE49-F238E27FC236}">
                <a16:creationId xmlns:a16="http://schemas.microsoft.com/office/drawing/2014/main" id="{D8313BD9-9A71-164D-EA44-DCFAEC93184B}"/>
              </a:ext>
            </a:extLst>
          </p:cNvPr>
          <p:cNvPicPr preferRelativeResize="0"/>
          <p:nvPr/>
        </p:nvPicPr>
        <p:blipFill>
          <a:blip r:embed="rId4">
            <a:alphaModFix/>
          </a:blip>
          <a:stretch>
            <a:fillRect/>
          </a:stretch>
        </p:blipFill>
        <p:spPr>
          <a:xfrm>
            <a:off x="6229000" y="984172"/>
            <a:ext cx="2177274" cy="3872679"/>
          </a:xfrm>
          <a:prstGeom prst="rect">
            <a:avLst/>
          </a:prstGeom>
          <a:noFill/>
          <a:ln>
            <a:noFill/>
          </a:ln>
        </p:spPr>
      </p:pic>
      <p:pic>
        <p:nvPicPr>
          <p:cNvPr id="7" name="Google Shape;175;p35">
            <a:extLst>
              <a:ext uri="{FF2B5EF4-FFF2-40B4-BE49-F238E27FC236}">
                <a16:creationId xmlns:a16="http://schemas.microsoft.com/office/drawing/2014/main" id="{2F1A6E67-1536-1E52-8CD5-1DD39EA515DC}"/>
              </a:ext>
            </a:extLst>
          </p:cNvPr>
          <p:cNvPicPr preferRelativeResize="0"/>
          <p:nvPr/>
        </p:nvPicPr>
        <p:blipFill>
          <a:blip r:embed="rId5">
            <a:alphaModFix/>
          </a:blip>
          <a:stretch>
            <a:fillRect/>
          </a:stretch>
        </p:blipFill>
        <p:spPr>
          <a:xfrm>
            <a:off x="3343101" y="984192"/>
            <a:ext cx="2177274" cy="3872659"/>
          </a:xfrm>
          <a:prstGeom prst="rect">
            <a:avLst/>
          </a:prstGeom>
          <a:noFill/>
          <a:ln>
            <a:noFill/>
          </a:ln>
        </p:spPr>
      </p:pic>
      <p:cxnSp>
        <p:nvCxnSpPr>
          <p:cNvPr id="8" name="Google Shape;176;p35">
            <a:extLst>
              <a:ext uri="{FF2B5EF4-FFF2-40B4-BE49-F238E27FC236}">
                <a16:creationId xmlns:a16="http://schemas.microsoft.com/office/drawing/2014/main" id="{79E51DB0-74C7-5BBA-03AC-237CA70B87D9}"/>
              </a:ext>
            </a:extLst>
          </p:cNvPr>
          <p:cNvCxnSpPr/>
          <p:nvPr/>
        </p:nvCxnSpPr>
        <p:spPr>
          <a:xfrm>
            <a:off x="1636825" y="35127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9" name="Google Shape;177;p35">
            <a:extLst>
              <a:ext uri="{FF2B5EF4-FFF2-40B4-BE49-F238E27FC236}">
                <a16:creationId xmlns:a16="http://schemas.microsoft.com/office/drawing/2014/main" id="{5D6158A3-B13F-52BE-3CFC-5949C2632334}"/>
              </a:ext>
            </a:extLst>
          </p:cNvPr>
          <p:cNvCxnSpPr/>
          <p:nvPr/>
        </p:nvCxnSpPr>
        <p:spPr>
          <a:xfrm>
            <a:off x="2875475" y="14869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10" name="Google Shape;178;p35">
            <a:extLst>
              <a:ext uri="{FF2B5EF4-FFF2-40B4-BE49-F238E27FC236}">
                <a16:creationId xmlns:a16="http://schemas.microsoft.com/office/drawing/2014/main" id="{253496E1-7207-6FFC-475E-0A031DD96164}"/>
              </a:ext>
            </a:extLst>
          </p:cNvPr>
          <p:cNvCxnSpPr/>
          <p:nvPr/>
        </p:nvCxnSpPr>
        <p:spPr>
          <a:xfrm rot="10800000" flipH="1">
            <a:off x="3467975" y="2822225"/>
            <a:ext cx="509700" cy="499500"/>
          </a:xfrm>
          <a:prstGeom prst="straightConnector1">
            <a:avLst/>
          </a:prstGeom>
          <a:noFill/>
          <a:ln w="38100" cap="flat" cmpd="sng">
            <a:solidFill>
              <a:srgbClr val="FFFF00"/>
            </a:solidFill>
            <a:prstDash val="solid"/>
            <a:round/>
            <a:headEnd type="none" w="med" len="med"/>
            <a:tailEnd type="triangle" w="med" len="med"/>
          </a:ln>
        </p:spPr>
      </p:cxnSp>
      <p:sp>
        <p:nvSpPr>
          <p:cNvPr id="11" name="Google Shape;179;p35">
            <a:extLst>
              <a:ext uri="{FF2B5EF4-FFF2-40B4-BE49-F238E27FC236}">
                <a16:creationId xmlns:a16="http://schemas.microsoft.com/office/drawing/2014/main" id="{296A368A-7C49-9C73-ABEA-74C51C1FB6E9}"/>
              </a:ext>
            </a:extLst>
          </p:cNvPr>
          <p:cNvSpPr txBox="1">
            <a:spLocks/>
          </p:cNvSpPr>
          <p:nvPr/>
        </p:nvSpPr>
        <p:spPr bwMode="auto">
          <a:xfrm>
            <a:off x="3268925" y="205975"/>
            <a:ext cx="23241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00" tIns="91400" rIns="91400" bIns="91400" numCol="1" anchor="ctr"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a:spcBef>
                <a:spcPts val="0"/>
              </a:spcBef>
              <a:spcAft>
                <a:spcPts val="0"/>
              </a:spcAft>
            </a:pPr>
            <a:r>
              <a:rPr lang="en-US"/>
              <a:t>Steps 2 &amp; 3</a:t>
            </a:r>
          </a:p>
        </p:txBody>
      </p:sp>
      <p:sp>
        <p:nvSpPr>
          <p:cNvPr id="12" name="Google Shape;180;p35">
            <a:extLst>
              <a:ext uri="{FF2B5EF4-FFF2-40B4-BE49-F238E27FC236}">
                <a16:creationId xmlns:a16="http://schemas.microsoft.com/office/drawing/2014/main" id="{C18197FB-96FB-1AC5-1170-6C5017480BF8}"/>
              </a:ext>
            </a:extLst>
          </p:cNvPr>
          <p:cNvSpPr txBox="1">
            <a:spLocks/>
          </p:cNvSpPr>
          <p:nvPr/>
        </p:nvSpPr>
        <p:spPr bwMode="auto">
          <a:xfrm>
            <a:off x="6568350" y="205975"/>
            <a:ext cx="13497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00" tIns="91400" rIns="91400" bIns="91400" numCol="1" anchor="ctr"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a:spcBef>
                <a:spcPts val="0"/>
              </a:spcBef>
              <a:spcAft>
                <a:spcPts val="0"/>
              </a:spcAft>
            </a:pPr>
            <a:r>
              <a:rPr lang="en-US"/>
              <a:t>Step 4</a:t>
            </a:r>
          </a:p>
        </p:txBody>
      </p:sp>
      <p:cxnSp>
        <p:nvCxnSpPr>
          <p:cNvPr id="13" name="Google Shape;181;p35">
            <a:extLst>
              <a:ext uri="{FF2B5EF4-FFF2-40B4-BE49-F238E27FC236}">
                <a16:creationId xmlns:a16="http://schemas.microsoft.com/office/drawing/2014/main" id="{BC3E6BA9-A99C-D155-7B99-931B2F430AB7}"/>
              </a:ext>
            </a:extLst>
          </p:cNvPr>
          <p:cNvCxnSpPr/>
          <p:nvPr/>
        </p:nvCxnSpPr>
        <p:spPr>
          <a:xfrm flipH="1">
            <a:off x="7004250" y="3461600"/>
            <a:ext cx="477900" cy="561900"/>
          </a:xfrm>
          <a:prstGeom prst="straightConnector1">
            <a:avLst/>
          </a:prstGeom>
          <a:noFill/>
          <a:ln w="38100" cap="flat" cmpd="sng">
            <a:solidFill>
              <a:srgbClr val="FFFF00"/>
            </a:solidFill>
            <a:prstDash val="solid"/>
            <a:round/>
            <a:headEnd type="none" w="med" len="med"/>
            <a:tailEnd type="triangle" w="med" len="med"/>
          </a:ln>
        </p:spPr>
      </p:cxnSp>
    </p:spTree>
    <p:extLst>
      <p:ext uri="{BB962C8B-B14F-4D97-AF65-F5344CB8AC3E}">
        <p14:creationId xmlns:p14="http://schemas.microsoft.com/office/powerpoint/2010/main" val="29074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AF4A3-9682-C7DE-4CA1-9AF585143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CBD89-1087-6FD3-C3DD-EE4F59ABC185}"/>
              </a:ext>
            </a:extLst>
          </p:cNvPr>
          <p:cNvSpPr>
            <a:spLocks noGrp="1"/>
          </p:cNvSpPr>
          <p:nvPr>
            <p:ph type="title"/>
          </p:nvPr>
        </p:nvSpPr>
        <p:spPr/>
        <p:txBody>
          <a:bodyPr rtlCol="0">
            <a:normAutofit/>
          </a:bodyPr>
          <a:lstStyle/>
          <a:p>
            <a:pPr fontAlgn="auto">
              <a:spcAft>
                <a:spcPts val="0"/>
              </a:spcAft>
              <a:defRPr/>
            </a:pPr>
            <a:r>
              <a:rPr lang="en-US" dirty="0"/>
              <a:t>Strategy Reflection: Pick a Pic</a:t>
            </a:r>
          </a:p>
        </p:txBody>
      </p:sp>
      <p:sp>
        <p:nvSpPr>
          <p:cNvPr id="25602" name="Content Placeholder 2">
            <a:extLst>
              <a:ext uri="{FF2B5EF4-FFF2-40B4-BE49-F238E27FC236}">
                <a16:creationId xmlns:a16="http://schemas.microsoft.com/office/drawing/2014/main" id="{225061B1-C3D7-9CDD-0E2D-07F64B7D2194}"/>
              </a:ext>
            </a:extLst>
          </p:cNvPr>
          <p:cNvSpPr>
            <a:spLocks noGrp="1" noChangeArrowheads="1"/>
          </p:cNvSpPr>
          <p:nvPr>
            <p:ph idx="4294967295"/>
          </p:nvPr>
        </p:nvSpPr>
        <p:spPr>
          <a:xfrm>
            <a:off x="628650" y="1370013"/>
            <a:ext cx="5022536" cy="3262312"/>
          </a:xfrm>
        </p:spPr>
        <p:txBody>
          <a:bodyPr/>
          <a:lstStyle/>
          <a:p>
            <a:r>
              <a:rPr lang="en-US" altLang="en-US" dirty="0"/>
              <a:t>How did this activity help build community?</a:t>
            </a:r>
          </a:p>
          <a:p>
            <a:r>
              <a:rPr lang="en-US" altLang="en-US" dirty="0"/>
              <a:t>How could this activity be adapted for students?</a:t>
            </a:r>
          </a:p>
        </p:txBody>
      </p:sp>
      <p:pic>
        <p:nvPicPr>
          <p:cNvPr id="3" name="Picture 2" descr="A person kissing a dog&#10;&#10;Description automatically generated">
            <a:extLst>
              <a:ext uri="{FF2B5EF4-FFF2-40B4-BE49-F238E27FC236}">
                <a16:creationId xmlns:a16="http://schemas.microsoft.com/office/drawing/2014/main" id="{3916B080-0FB6-A003-E62C-E985939BBC9B}"/>
              </a:ext>
            </a:extLst>
          </p:cNvPr>
          <p:cNvPicPr>
            <a:picLocks noChangeAspect="1"/>
          </p:cNvPicPr>
          <p:nvPr/>
        </p:nvPicPr>
        <p:blipFill>
          <a:blip r:embed="rId3"/>
          <a:stretch>
            <a:fillRect/>
          </a:stretch>
        </p:blipFill>
        <p:spPr>
          <a:xfrm>
            <a:off x="5651186" y="1268413"/>
            <a:ext cx="2437267" cy="3246803"/>
          </a:xfrm>
          <a:prstGeom prst="rect">
            <a:avLst/>
          </a:prstGeom>
        </p:spPr>
      </p:pic>
      <p:sp>
        <p:nvSpPr>
          <p:cNvPr id="5" name="Rectangle 4">
            <a:extLst>
              <a:ext uri="{FF2B5EF4-FFF2-40B4-BE49-F238E27FC236}">
                <a16:creationId xmlns:a16="http://schemas.microsoft.com/office/drawing/2014/main" id="{8DA72628-BF3B-17AB-4C87-351DEA6EBC62}"/>
              </a:ext>
            </a:extLst>
          </p:cNvPr>
          <p:cNvSpPr/>
          <p:nvPr/>
        </p:nvSpPr>
        <p:spPr>
          <a:xfrm>
            <a:off x="5651186" y="4515216"/>
            <a:ext cx="2629278" cy="215444"/>
          </a:xfrm>
          <a:prstGeom prst="rect">
            <a:avLst/>
          </a:prstGeom>
        </p:spPr>
        <p:txBody>
          <a:bodyPr wrap="square">
            <a:spAutoFit/>
          </a:bodyPr>
          <a:lstStyle/>
          <a:p>
            <a:r>
              <a:rPr lang="en-US" sz="800" i="1" dirty="0">
                <a:solidFill>
                  <a:schemeClr val="accent2"/>
                </a:solidFill>
                <a:latin typeface="Calibri" panose="020F0502020204030204" pitchFamily="34" charset="0"/>
                <a:cs typeface="Calibri" panose="020F0502020204030204" pitchFamily="34" charset="0"/>
              </a:rPr>
              <a:t>Photo by Viktoria </a:t>
            </a:r>
            <a:r>
              <a:rPr lang="en-US" sz="800" i="1" dirty="0" err="1">
                <a:solidFill>
                  <a:schemeClr val="accent2"/>
                </a:solidFill>
                <a:latin typeface="Calibri" panose="020F0502020204030204" pitchFamily="34" charset="0"/>
                <a:cs typeface="Calibri" panose="020F0502020204030204" pitchFamily="34" charset="0"/>
              </a:rPr>
              <a:t>Shalimova</a:t>
            </a:r>
            <a:r>
              <a:rPr lang="en-US" sz="800" i="1" dirty="0">
                <a:solidFill>
                  <a:schemeClr val="accent2"/>
                </a:solidFill>
                <a:latin typeface="Calibri" panose="020F0502020204030204" pitchFamily="34" charset="0"/>
                <a:cs typeface="Calibri" panose="020F0502020204030204" pitchFamily="34" charset="0"/>
              </a:rPr>
              <a:t> via </a:t>
            </a:r>
            <a:r>
              <a:rPr lang="en-US" sz="800" i="1" dirty="0" err="1">
                <a:solidFill>
                  <a:schemeClr val="accent2"/>
                </a:solidFill>
                <a:latin typeface="Calibri" panose="020F0502020204030204" pitchFamily="34" charset="0"/>
                <a:cs typeface="Calibri" panose="020F0502020204030204" pitchFamily="34" charset="0"/>
              </a:rPr>
              <a:t>Pexels</a:t>
            </a:r>
            <a:r>
              <a:rPr lang="en-US" sz="800" i="1" dirty="0">
                <a:solidFill>
                  <a:schemeClr val="accent2"/>
                </a:solidFill>
                <a:latin typeface="Calibri" panose="020F0502020204030204" pitchFamily="34" charset="0"/>
                <a:cs typeface="Calibri" panose="020F0502020204030204" pitchFamily="34" charset="0"/>
              </a:rPr>
              <a:t>.</a:t>
            </a:r>
            <a:endParaRPr lang="en-US" i="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8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91E8-539C-C3F6-8036-F2142E094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A0A5C-C84D-3543-3D5C-BC28B289E07E}"/>
              </a:ext>
            </a:extLst>
          </p:cNvPr>
          <p:cNvSpPr>
            <a:spLocks noGrp="1"/>
          </p:cNvSpPr>
          <p:nvPr>
            <p:ph type="title"/>
          </p:nvPr>
        </p:nvSpPr>
        <p:spPr/>
        <p:txBody>
          <a:bodyPr rtlCol="0">
            <a:normAutofit/>
          </a:bodyPr>
          <a:lstStyle/>
          <a:p>
            <a:pPr fontAlgn="auto">
              <a:spcAft>
                <a:spcPts val="0"/>
              </a:spcAft>
              <a:defRPr/>
            </a:pPr>
            <a:r>
              <a:rPr lang="en-US" dirty="0"/>
              <a:t>Strategies Reflection: Padlet.com</a:t>
            </a:r>
          </a:p>
        </p:txBody>
      </p:sp>
      <p:sp>
        <p:nvSpPr>
          <p:cNvPr id="25602" name="Content Placeholder 2">
            <a:extLst>
              <a:ext uri="{FF2B5EF4-FFF2-40B4-BE49-F238E27FC236}">
                <a16:creationId xmlns:a16="http://schemas.microsoft.com/office/drawing/2014/main" id="{83F4DFF9-248A-42CC-D893-49C72B06C840}"/>
              </a:ext>
            </a:extLst>
          </p:cNvPr>
          <p:cNvSpPr>
            <a:spLocks noGrp="1" noChangeArrowheads="1"/>
          </p:cNvSpPr>
          <p:nvPr>
            <p:ph idx="4294967295"/>
          </p:nvPr>
        </p:nvSpPr>
        <p:spPr>
          <a:xfrm>
            <a:off x="628650" y="1370013"/>
            <a:ext cx="4324619" cy="3262312"/>
          </a:xfrm>
        </p:spPr>
        <p:txBody>
          <a:bodyPr/>
          <a:lstStyle/>
          <a:p>
            <a:r>
              <a:rPr lang="en-US" altLang="en-US" dirty="0"/>
              <a:t>How could Padlet be used in the classroom?</a:t>
            </a:r>
          </a:p>
        </p:txBody>
      </p:sp>
      <p:pic>
        <p:nvPicPr>
          <p:cNvPr id="4" name="Picture 3">
            <a:extLst>
              <a:ext uri="{FF2B5EF4-FFF2-40B4-BE49-F238E27FC236}">
                <a16:creationId xmlns:a16="http://schemas.microsoft.com/office/drawing/2014/main" id="{F6646C2A-E52A-EFEA-47B8-D8B863BABB49}"/>
              </a:ext>
            </a:extLst>
          </p:cNvPr>
          <p:cNvPicPr>
            <a:picLocks noChangeAspect="1"/>
          </p:cNvPicPr>
          <p:nvPr/>
        </p:nvPicPr>
        <p:blipFill>
          <a:blip r:embed="rId3"/>
          <a:srcRect t="64694"/>
          <a:stretch>
            <a:fillRect/>
          </a:stretch>
        </p:blipFill>
        <p:spPr>
          <a:xfrm>
            <a:off x="5654334" y="2605857"/>
            <a:ext cx="1995253" cy="1460051"/>
          </a:xfrm>
          <a:prstGeom prst="rect">
            <a:avLst/>
          </a:prstGeom>
        </p:spPr>
      </p:pic>
      <p:pic>
        <p:nvPicPr>
          <p:cNvPr id="5" name="Picture 4">
            <a:extLst>
              <a:ext uri="{FF2B5EF4-FFF2-40B4-BE49-F238E27FC236}">
                <a16:creationId xmlns:a16="http://schemas.microsoft.com/office/drawing/2014/main" id="{D693635C-2594-F173-93DB-6845D0C3ABF2}"/>
              </a:ext>
            </a:extLst>
          </p:cNvPr>
          <p:cNvPicPr>
            <a:picLocks noChangeAspect="1"/>
          </p:cNvPicPr>
          <p:nvPr/>
        </p:nvPicPr>
        <p:blipFill>
          <a:blip r:embed="rId3"/>
          <a:srcRect b="43905"/>
          <a:stretch>
            <a:fillRect/>
          </a:stretch>
        </p:blipFill>
        <p:spPr>
          <a:xfrm>
            <a:off x="5654333" y="1303956"/>
            <a:ext cx="1995253" cy="2319727"/>
          </a:xfrm>
          <a:prstGeom prst="rect">
            <a:avLst/>
          </a:prstGeom>
        </p:spPr>
      </p:pic>
    </p:spTree>
    <p:extLst>
      <p:ext uri="{BB962C8B-B14F-4D97-AF65-F5344CB8AC3E}">
        <p14:creationId xmlns:p14="http://schemas.microsoft.com/office/powerpoint/2010/main" val="324673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95524"/>
            <a:ext cx="7886700" cy="2139950"/>
          </a:xfrm>
        </p:spPr>
        <p:txBody>
          <a:bodyPr/>
          <a:lstStyle/>
          <a:p>
            <a:r>
              <a:rPr lang="en-US" altLang="en-US" dirty="0"/>
              <a:t>GEAR UP OKC GOALS: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152376"/>
            <a:ext cx="7885112" cy="1397000"/>
          </a:xfrm>
        </p:spPr>
        <p:txBody>
          <a:bodyPr rtlCol="0">
            <a:noAutofit/>
          </a:bodyPr>
          <a:lstStyle/>
          <a:p>
            <a:pPr marL="0" indent="0" fontAlgn="auto">
              <a:spcAft>
                <a:spcPts val="0"/>
              </a:spcAft>
              <a:buNone/>
              <a:defRPr/>
            </a:pPr>
            <a:r>
              <a:rPr lang="en-US" sz="1800" dirty="0"/>
              <a:t>Goal 1: Increase percent of students who report they are engaged in learning.</a:t>
            </a:r>
          </a:p>
          <a:p>
            <a:pPr marL="0" indent="0" fontAlgn="auto">
              <a:spcAft>
                <a:spcPts val="0"/>
              </a:spcAft>
              <a:buNone/>
              <a:defRPr/>
            </a:pPr>
            <a:r>
              <a:rPr lang="en-US" sz="1800" dirty="0"/>
              <a:t>Goal 2: Increase GEAR UP OKC students’ academic preparation for PSE upon graduation.</a:t>
            </a:r>
          </a:p>
          <a:p>
            <a:pPr marL="0" indent="0" fontAlgn="auto">
              <a:spcAft>
                <a:spcPts val="0"/>
              </a:spcAft>
              <a:buNone/>
              <a:defRPr/>
            </a:pPr>
            <a:r>
              <a:rPr lang="en-US" sz="1800" dirty="0"/>
              <a:t>Goal 3: Increase GEAR UP OKC schools’ high school graduation rates and PSE enrollment.</a:t>
            </a:r>
          </a:p>
          <a:p>
            <a:pPr marL="0" indent="0" fontAlgn="auto">
              <a:spcAft>
                <a:spcPts val="0"/>
              </a:spcAft>
              <a:buNone/>
              <a:defRPr/>
            </a:pPr>
            <a:r>
              <a:rPr lang="en-US" sz="1800" dirty="0"/>
              <a:t>Goal 4: Increase GEAR UP OKC students’ and families of PSE options, preparation, and financing.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356B-BB89-C310-427C-66EACAF5C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7B739-CA79-94F7-81C2-5C883AE21BA0}"/>
              </a:ext>
            </a:extLst>
          </p:cNvPr>
          <p:cNvSpPr>
            <a:spLocks noGrp="1"/>
          </p:cNvSpPr>
          <p:nvPr>
            <p:ph type="title"/>
          </p:nvPr>
        </p:nvSpPr>
        <p:spPr/>
        <p:txBody>
          <a:bodyPr rtlCol="0">
            <a:normAutofit/>
          </a:bodyPr>
          <a:lstStyle/>
          <a:p>
            <a:pPr fontAlgn="auto">
              <a:spcAft>
                <a:spcPts val="0"/>
              </a:spcAft>
              <a:defRPr/>
            </a:pPr>
            <a:r>
              <a:rPr lang="en-US" dirty="0"/>
              <a:t>In this session, we will…</a:t>
            </a:r>
          </a:p>
        </p:txBody>
      </p:sp>
      <p:sp>
        <p:nvSpPr>
          <p:cNvPr id="25602" name="Content Placeholder 2">
            <a:extLst>
              <a:ext uri="{FF2B5EF4-FFF2-40B4-BE49-F238E27FC236}">
                <a16:creationId xmlns:a16="http://schemas.microsoft.com/office/drawing/2014/main" id="{78A9343F-140B-B57C-B435-3B173E4D9AB2}"/>
              </a:ext>
            </a:extLst>
          </p:cNvPr>
          <p:cNvSpPr>
            <a:spLocks noGrp="1" noChangeArrowheads="1"/>
          </p:cNvSpPr>
          <p:nvPr>
            <p:ph idx="4294967295"/>
          </p:nvPr>
        </p:nvSpPr>
        <p:spPr/>
        <p:txBody>
          <a:bodyPr/>
          <a:lstStyle/>
          <a:p>
            <a:r>
              <a:rPr lang="en-US" altLang="en-US" dirty="0"/>
              <a:t>meet new colleagues while identifying strategies that building community;</a:t>
            </a:r>
          </a:p>
          <a:p>
            <a:r>
              <a:rPr lang="en-US" altLang="en-US" dirty="0"/>
              <a:t>envision and define school and class communities; and,</a:t>
            </a:r>
          </a:p>
          <a:p>
            <a:r>
              <a:rPr lang="en-US" altLang="en-US" dirty="0"/>
              <a:t>select research-based strategies that develop a sense of community for school and classroom.</a:t>
            </a:r>
          </a:p>
        </p:txBody>
      </p:sp>
    </p:spTree>
    <p:extLst>
      <p:ext uri="{BB962C8B-B14F-4D97-AF65-F5344CB8AC3E}">
        <p14:creationId xmlns:p14="http://schemas.microsoft.com/office/powerpoint/2010/main" val="715741636"/>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95</TotalTime>
  <Words>2165</Words>
  <Application>Microsoft Office PowerPoint</Application>
  <PresentationFormat>On-screen Show (16:9)</PresentationFormat>
  <Paragraphs>169</Paragraphs>
  <Slides>34</Slides>
  <Notes>30</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Aptos Display</vt:lpstr>
      <vt:lpstr>Arial</vt:lpstr>
      <vt:lpstr>Calibri</vt:lpstr>
      <vt:lpstr>Caveat</vt:lpstr>
      <vt:lpstr>Courier New</vt:lpstr>
      <vt:lpstr>Open Sans</vt:lpstr>
      <vt:lpstr>System Font Regular</vt:lpstr>
      <vt:lpstr>Trebuchet MS</vt:lpstr>
      <vt:lpstr>Wingdings</vt:lpstr>
      <vt:lpstr>Custom Design</vt:lpstr>
      <vt:lpstr>1_Custom Design</vt:lpstr>
      <vt:lpstr>PowerPoint Presentation</vt:lpstr>
      <vt:lpstr>Building School and Classroom Community</vt:lpstr>
      <vt:lpstr>Pick a Pic</vt:lpstr>
      <vt:lpstr>Community Share via Padlet </vt:lpstr>
      <vt:lpstr>Step 1</vt:lpstr>
      <vt:lpstr>Strategy Reflection: Pick a Pic</vt:lpstr>
      <vt:lpstr>Strategies Reflection: Padlet.com</vt:lpstr>
      <vt:lpstr>GEAR UP OKC GOALS:</vt:lpstr>
      <vt:lpstr>In this session, we will…</vt:lpstr>
      <vt:lpstr>A sense of “community” includes:</vt:lpstr>
      <vt:lpstr>It’s OPTIC-al</vt:lpstr>
      <vt:lpstr>It’s OPTIC-al</vt:lpstr>
      <vt:lpstr>PowerPoint Presentation</vt:lpstr>
      <vt:lpstr>PowerPoint Presentation</vt:lpstr>
      <vt:lpstr>PowerPoint Presentation</vt:lpstr>
      <vt:lpstr>PowerPoint Presentation</vt:lpstr>
      <vt:lpstr>Strategy Reflection: It’s OPTIC-al</vt:lpstr>
      <vt:lpstr>Jigsaw: Research Brief</vt:lpstr>
      <vt:lpstr>Categorical Highlighting</vt:lpstr>
      <vt:lpstr>Group Share</vt:lpstr>
      <vt:lpstr>Strategy Reflection: Jigsaw &amp; Categorical Highlighting</vt:lpstr>
      <vt:lpstr>Break</vt:lpstr>
      <vt:lpstr>Teacher Connects to Students with Handshakes</vt:lpstr>
      <vt:lpstr>TUMS at the Door</vt:lpstr>
      <vt:lpstr>Strategies Reflection: Research Brief</vt:lpstr>
      <vt:lpstr>What is the relationship between school and classroom communities? </vt:lpstr>
      <vt:lpstr>Looks Like, Feels Like, Sounds Like</vt:lpstr>
      <vt:lpstr>Group Summary</vt:lpstr>
      <vt:lpstr>Group Share Out</vt:lpstr>
      <vt:lpstr>Strategy Reflection: Looks Like, Feels Like, Sounds Like</vt:lpstr>
      <vt:lpstr>Select one strategy you will use to build community. Consider the following:</vt:lpstr>
      <vt:lpstr>Every Opportunity</vt:lpstr>
      <vt:lpstr>Next Steps</vt:lpstr>
      <vt:lpstr>Thank You!</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2026-04-02T20:24:44Z</dcterms:created>
  <dcterms:modified xsi:type="dcterms:W3CDTF">2026-04-02T22:00:16Z</dcterms:modified>
  <cp:category/>
</cp:coreProperties>
</file>