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80" r:id="rId3"/>
  </p:sldMasterIdLst>
  <p:notesMasterIdLst>
    <p:notesMasterId r:id="rId4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3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90" r:id="rId36"/>
    <p:sldId id="289" r:id="rId37"/>
    <p:sldId id="291" r:id="rId38"/>
    <p:sldId id="292" r:id="rId39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41"/>
      <p:bold r:id="rId42"/>
      <p:italic r:id="rId43"/>
      <p:boldItalic r:id="rId44"/>
    </p:embeddedFont>
    <p:embeddedFont>
      <p:font typeface="Georgia" panose="02040502050405020303" pitchFamily="18" charset="0"/>
      <p:regular r:id="rId45"/>
      <p:bold r:id="rId46"/>
      <p:italic r:id="rId47"/>
      <p:boldItalic r:id="rId48"/>
    </p:embeddedFont>
    <p:embeddedFont>
      <p:font typeface="Lato" panose="020F0502020204030203" pitchFamily="34" charset="0"/>
      <p:regular r:id="rId49"/>
      <p:bold r:id="rId50"/>
      <p:italic r:id="rId51"/>
      <p:boldItalic r:id="rId52"/>
    </p:embeddedFont>
    <p:embeddedFont>
      <p:font typeface="Raleway" pitchFamily="2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1" roundtripDataSignature="AMtx7mjN4qK8UWHFZg5JlzcSOPONLlcU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8" d="100"/>
          <a:sy n="118" d="100"/>
        </p:scale>
        <p:origin x="40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66" Type="http://schemas.microsoft.com/office/2016/11/relationships/changesInfo" Target="changesInfos/changesInfo1.xml"/><Relationship Id="rId5" Type="http://schemas.openxmlformats.org/officeDocument/2006/relationships/slide" Target="slides/slide2.xml"/><Relationship Id="rId61" Type="http://customschemas.google.com/relationships/presentationmetadata" Target="meta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C3AE4703-6621-445E-9432-C7DA112D1512}"/>
    <pc:docChg chg="custSel modSld">
      <pc:chgData name="Bracken, Pam" userId="f3aa402d-8a3c-4841-b939-af5e5b41e404" providerId="ADAL" clId="{C3AE4703-6621-445E-9432-C7DA112D1512}" dt="2024-06-26T19:17:40.327" v="16" actId="1076"/>
      <pc:docMkLst>
        <pc:docMk/>
      </pc:docMkLst>
      <pc:sldChg chg="modSp mod">
        <pc:chgData name="Bracken, Pam" userId="f3aa402d-8a3c-4841-b939-af5e5b41e404" providerId="ADAL" clId="{C3AE4703-6621-445E-9432-C7DA112D1512}" dt="2024-06-26T19:07:54.426" v="1" actId="1076"/>
        <pc:sldMkLst>
          <pc:docMk/>
          <pc:sldMk cId="0" sldId="269"/>
        </pc:sldMkLst>
        <pc:spChg chg="mod">
          <ac:chgData name="Bracken, Pam" userId="f3aa402d-8a3c-4841-b939-af5e5b41e404" providerId="ADAL" clId="{C3AE4703-6621-445E-9432-C7DA112D1512}" dt="2024-06-26T19:07:48.432" v="0" actId="1076"/>
          <ac:spMkLst>
            <pc:docMk/>
            <pc:sldMk cId="0" sldId="269"/>
            <ac:spMk id="301" creationId="{00000000-0000-0000-0000-000000000000}"/>
          </ac:spMkLst>
        </pc:spChg>
        <pc:spChg chg="mod">
          <ac:chgData name="Bracken, Pam" userId="f3aa402d-8a3c-4841-b939-af5e5b41e404" providerId="ADAL" clId="{C3AE4703-6621-445E-9432-C7DA112D1512}" dt="2024-06-26T19:07:54.426" v="1" actId="1076"/>
          <ac:spMkLst>
            <pc:docMk/>
            <pc:sldMk cId="0" sldId="269"/>
            <ac:spMk id="302" creationId="{00000000-0000-0000-0000-000000000000}"/>
          </ac:spMkLst>
        </pc:spChg>
      </pc:sldChg>
      <pc:sldChg chg="modSp mod">
        <pc:chgData name="Bracken, Pam" userId="f3aa402d-8a3c-4841-b939-af5e5b41e404" providerId="ADAL" clId="{C3AE4703-6621-445E-9432-C7DA112D1512}" dt="2024-06-26T19:08:32.522" v="3" actId="1076"/>
        <pc:sldMkLst>
          <pc:docMk/>
          <pc:sldMk cId="0" sldId="272"/>
        </pc:sldMkLst>
        <pc:picChg chg="mod">
          <ac:chgData name="Bracken, Pam" userId="f3aa402d-8a3c-4841-b939-af5e5b41e404" providerId="ADAL" clId="{C3AE4703-6621-445E-9432-C7DA112D1512}" dt="2024-06-26T19:08:32.522" v="3" actId="1076"/>
          <ac:picMkLst>
            <pc:docMk/>
            <pc:sldMk cId="0" sldId="272"/>
            <ac:picMk id="2" creationId="{D3C40908-FE91-4ADF-842B-3235AF41CCEB}"/>
          </ac:picMkLst>
        </pc:picChg>
        <pc:picChg chg="mod">
          <ac:chgData name="Bracken, Pam" userId="f3aa402d-8a3c-4841-b939-af5e5b41e404" providerId="ADAL" clId="{C3AE4703-6621-445E-9432-C7DA112D1512}" dt="2024-06-26T19:08:25.520" v="2" actId="1076"/>
          <ac:picMkLst>
            <pc:docMk/>
            <pc:sldMk cId="0" sldId="272"/>
            <ac:picMk id="6" creationId="{E95A3B70-86CC-F547-8092-611B117446EE}"/>
          </ac:picMkLst>
        </pc:picChg>
      </pc:sldChg>
      <pc:sldChg chg="modSp mod">
        <pc:chgData name="Bracken, Pam" userId="f3aa402d-8a3c-4841-b939-af5e5b41e404" providerId="ADAL" clId="{C3AE4703-6621-445E-9432-C7DA112D1512}" dt="2024-06-26T19:09:40.812" v="7" actId="1076"/>
        <pc:sldMkLst>
          <pc:docMk/>
          <pc:sldMk cId="0" sldId="279"/>
        </pc:sldMkLst>
        <pc:spChg chg="mod">
          <ac:chgData name="Bracken, Pam" userId="f3aa402d-8a3c-4841-b939-af5e5b41e404" providerId="ADAL" clId="{C3AE4703-6621-445E-9432-C7DA112D1512}" dt="2024-06-26T19:09:29.480" v="5" actId="1076"/>
          <ac:spMkLst>
            <pc:docMk/>
            <pc:sldMk cId="0" sldId="279"/>
            <ac:spMk id="366" creationId="{00000000-0000-0000-0000-000000000000}"/>
          </ac:spMkLst>
        </pc:spChg>
        <pc:picChg chg="mod">
          <ac:chgData name="Bracken, Pam" userId="f3aa402d-8a3c-4841-b939-af5e5b41e404" providerId="ADAL" clId="{C3AE4703-6621-445E-9432-C7DA112D1512}" dt="2024-06-26T19:09:40.812" v="7" actId="1076"/>
          <ac:picMkLst>
            <pc:docMk/>
            <pc:sldMk cId="0" sldId="279"/>
            <ac:picMk id="2" creationId="{674CEB50-2784-4BF8-8514-4D20188BC8F8}"/>
          </ac:picMkLst>
        </pc:picChg>
      </pc:sldChg>
      <pc:sldChg chg="addSp delSp modSp mod">
        <pc:chgData name="Bracken, Pam" userId="f3aa402d-8a3c-4841-b939-af5e5b41e404" providerId="ADAL" clId="{C3AE4703-6621-445E-9432-C7DA112D1512}" dt="2024-06-26T19:17:40.327" v="16" actId="1076"/>
        <pc:sldMkLst>
          <pc:docMk/>
          <pc:sldMk cId="0" sldId="290"/>
        </pc:sldMkLst>
        <pc:picChg chg="add mod">
          <ac:chgData name="Bracken, Pam" userId="f3aa402d-8a3c-4841-b939-af5e5b41e404" providerId="ADAL" clId="{C3AE4703-6621-445E-9432-C7DA112D1512}" dt="2024-06-26T19:17:40.327" v="16" actId="1076"/>
          <ac:picMkLst>
            <pc:docMk/>
            <pc:sldMk cId="0" sldId="290"/>
            <ac:picMk id="3" creationId="{C3581F54-248C-FEA3-03E2-9A9B2DB0EA1E}"/>
          </ac:picMkLst>
        </pc:picChg>
        <pc:picChg chg="del">
          <ac:chgData name="Bracken, Pam" userId="f3aa402d-8a3c-4841-b939-af5e5b41e404" providerId="ADAL" clId="{C3AE4703-6621-445E-9432-C7DA112D1512}" dt="2024-06-26T19:13:28.090" v="13" actId="478"/>
          <ac:picMkLst>
            <pc:docMk/>
            <pc:sldMk cId="0" sldId="290"/>
            <ac:picMk id="433" creationId="{00000000-0000-0000-0000-000000000000}"/>
          </ac:picMkLst>
        </pc:picChg>
      </pc:sldChg>
      <pc:sldChg chg="modSp mod">
        <pc:chgData name="Bracken, Pam" userId="f3aa402d-8a3c-4841-b939-af5e5b41e404" providerId="ADAL" clId="{C3AE4703-6621-445E-9432-C7DA112D1512}" dt="2024-06-26T19:10:03.317" v="12" actId="1076"/>
        <pc:sldMkLst>
          <pc:docMk/>
          <pc:sldMk cId="519774892" sldId="293"/>
        </pc:sldMkLst>
        <pc:spChg chg="mod">
          <ac:chgData name="Bracken, Pam" userId="f3aa402d-8a3c-4841-b939-af5e5b41e404" providerId="ADAL" clId="{C3AE4703-6621-445E-9432-C7DA112D1512}" dt="2024-06-26T19:09:50.026" v="8" actId="1076"/>
          <ac:spMkLst>
            <pc:docMk/>
            <pc:sldMk cId="519774892" sldId="293"/>
            <ac:spMk id="366" creationId="{00000000-0000-0000-0000-000000000000}"/>
          </ac:spMkLst>
        </pc:spChg>
        <pc:picChg chg="mod">
          <ac:chgData name="Bracken, Pam" userId="f3aa402d-8a3c-4841-b939-af5e5b41e404" providerId="ADAL" clId="{C3AE4703-6621-445E-9432-C7DA112D1512}" dt="2024-06-26T19:10:03.317" v="12" actId="1076"/>
          <ac:picMkLst>
            <pc:docMk/>
            <pc:sldMk cId="519774892" sldId="293"/>
            <ac:picMk id="3" creationId="{0D062ECF-D285-4054-A400-43E6F7C00E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1afb642ae900364707598392a6000c4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Ktzf5fXn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https://learn.k20center.ou.edu/lesson/1afb642ae900364707598392a6000c49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617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Choose one activity we just did. Indicate the activity.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Rate from 1 to 5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300"/>
              <a:buFont typeface="Calibri"/>
              <a:buNone/>
            </a:pPr>
            <a:r>
              <a:rPr lang="en" sz="1800" b="1">
                <a:solidFill>
                  <a:srgbClr val="2E2E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Omit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2" name="Google Shape;4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Gallery walk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Pick a strategy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Sticky that has a strategy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Star it if you like it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6" name="Google Shape;43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Add gear up (math)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IGN. (2017, July 8). Fortnite official cinematic trailer. [Video].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https://www.youtube.com/watch?v=qpKtzf5fXn4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6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6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6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7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8" name="Google Shape;108;p7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9" name="Google Shape;109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●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433322" cy="234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0" tIns="0" rIns="465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7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0" tIns="0" rIns="465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7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6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Calibri"/>
              <a:buNone/>
              <a:defRPr sz="5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18600" bIns="46550" anchor="t" anchorCtr="0">
            <a:noAutofit/>
          </a:bodyPr>
          <a:lstStyle>
            <a:lvl1pPr marR="38100"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2" name="Google Shape;142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  <a:defRPr sz="51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8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0" tIns="46550" rIns="46550" bIns="465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6" name="Google Shape;14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1800"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8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1800"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1" name="Google Shape;151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 sz="37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180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5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8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93075" rIns="93075" bIns="930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700"/>
              <a:buFont typeface="Georgia"/>
              <a:buNone/>
              <a:defRPr sz="37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6" name="Google Shape;166;p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93075" rIns="93075" bIns="9307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167" name="Google Shape;167;p8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93075" rIns="93075" bIns="9307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168" name="Google Shape;168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7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7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77" name="Google Shape;177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7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81" name="Google Shape;18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2"/>
          <p:cNvSpPr txBox="1">
            <a:spLocks noGrp="1"/>
          </p:cNvSpPr>
          <p:nvPr>
            <p:ph type="ctrTitle"/>
          </p:nvPr>
        </p:nvSpPr>
        <p:spPr>
          <a:xfrm>
            <a:off x="729450" y="941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43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5" name="Google Shape;185;p92"/>
          <p:cNvSpPr txBox="1">
            <a:spLocks noGrp="1"/>
          </p:cNvSpPr>
          <p:nvPr>
            <p:ph type="subTitle" idx="1"/>
          </p:nvPr>
        </p:nvSpPr>
        <p:spPr>
          <a:xfrm>
            <a:off x="729627" y="25633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6" name="Google Shape;186;p92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sp>
        <p:nvSpPr>
          <p:cNvPr id="187" name="Google Shape;187;p92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2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700" y="185050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3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3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2" name="Google Shape;192;p93"/>
          <p:cNvSpPr txBox="1">
            <a:spLocks noGrp="1"/>
          </p:cNvSpPr>
          <p:nvPr>
            <p:ph type="body" idx="1"/>
          </p:nvPr>
        </p:nvSpPr>
        <p:spPr>
          <a:xfrm>
            <a:off x="729450" y="17740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  <a:defRPr sz="2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3" name="Google Shape;193;p93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pic>
        <p:nvPicPr>
          <p:cNvPr id="194" name="Google Shape;194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492375"/>
            <a:ext cx="374100" cy="3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3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93" descr="Untitled-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700" y="185050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4"/>
          <p:cNvSpPr txBox="1">
            <a:spLocks noGrp="1"/>
          </p:cNvSpPr>
          <p:nvPr>
            <p:ph type="title"/>
          </p:nvPr>
        </p:nvSpPr>
        <p:spPr>
          <a:xfrm>
            <a:off x="730000" y="10900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0" name="Google Shape;200;p94"/>
          <p:cNvSpPr txBox="1">
            <a:spLocks noGrp="1"/>
          </p:cNvSpPr>
          <p:nvPr>
            <p:ph type="body" idx="1"/>
          </p:nvPr>
        </p:nvSpPr>
        <p:spPr>
          <a:xfrm>
            <a:off x="721225" y="25531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1" name="Google Shape;201;p94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sp>
        <p:nvSpPr>
          <p:cNvPr id="202" name="Google Shape;202;p94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94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700" y="185050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298AC4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5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Raleway"/>
              <a:buNone/>
              <a:defRPr sz="81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6" name="Google Shape;206;p95"/>
          <p:cNvSpPr txBox="1">
            <a:spLocks noGrp="1"/>
          </p:cNvSpPr>
          <p:nvPr>
            <p:ph type="body" idx="1"/>
          </p:nvPr>
        </p:nvSpPr>
        <p:spPr>
          <a:xfrm>
            <a:off x="729450" y="2272887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7" name="Google Shape;207;p95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>
              <a:solidFill>
                <a:srgbClr val="000000"/>
              </a:solidFill>
            </a:endParaRPr>
          </a:p>
        </p:txBody>
      </p:sp>
      <p:pic>
        <p:nvPicPr>
          <p:cNvPr id="208" name="Google Shape;208;p95" descr="Untitled-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275" y="3505553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solidFill>
          <a:srgbClr val="298AC4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96" descr="Untitled-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275" y="381353"/>
            <a:ext cx="590400" cy="5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6"/>
          <p:cNvSpPr txBox="1">
            <a:spLocks noGrp="1"/>
          </p:cNvSpPr>
          <p:nvPr>
            <p:ph type="title"/>
          </p:nvPr>
        </p:nvSpPr>
        <p:spPr>
          <a:xfrm>
            <a:off x="729450" y="11700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2" name="Google Shape;212;p96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7" name="Google Shape;2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6" name="Google Shape;216;p9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7" name="Google Shape;217;p9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8" name="Google Shape;218;p97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pic>
        <p:nvPicPr>
          <p:cNvPr id="219" name="Google Shape;219;p97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275" y="609941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www.youtube.com/watch?v=qpKtzf5fXn4&amp;sa=D&amp;ust=1568384491552000&amp;usg=AFQjCNGouBJiRYte9N_zvFZUYYGHJCgP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Toys vs. Us Comparison</a:t>
            </a:r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1"/>
          </p:nvPr>
        </p:nvSpPr>
        <p:spPr>
          <a:xfrm>
            <a:off x="254442" y="1455089"/>
            <a:ext cx="6495150" cy="339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2400"/>
              <a:buChar char="•"/>
            </a:pPr>
            <a:r>
              <a:rPr lang="en-US" sz="2000" dirty="0"/>
              <a:t>Take m</a:t>
            </a:r>
            <a:r>
              <a:rPr lang="en" sz="2000" dirty="0"/>
              <a:t>easurements of your </a:t>
            </a:r>
            <a:r>
              <a:rPr lang="en-US" sz="2000" dirty="0"/>
              <a:t>toy and your </a:t>
            </a:r>
            <a:r>
              <a:rPr lang="en" sz="2000" dirty="0"/>
              <a:t>group members </a:t>
            </a:r>
            <a:r>
              <a:rPr lang="en-US" sz="2000" dirty="0"/>
              <a:t>according to the table on your handout</a:t>
            </a:r>
            <a:r>
              <a:rPr lang="en" sz="2000" dirty="0"/>
              <a:t>. Record </a:t>
            </a:r>
            <a:r>
              <a:rPr lang="en-US" sz="2000" dirty="0"/>
              <a:t>these</a:t>
            </a:r>
            <a:r>
              <a:rPr lang="en" sz="2000" dirty="0"/>
              <a:t> measurements.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Char char="•"/>
            </a:pPr>
            <a:r>
              <a:rPr lang="en-US" sz="2000" dirty="0"/>
              <a:t>How can you determine whether your toy is proportional to your group members? </a:t>
            </a:r>
            <a:r>
              <a:rPr lang="en" sz="2000" dirty="0"/>
              <a:t>Develop a plan. Then, use your plan and your measurements to compare </a:t>
            </a:r>
            <a:r>
              <a:rPr lang="en-US" sz="2000" dirty="0"/>
              <a:t>your</a:t>
            </a:r>
            <a:r>
              <a:rPr lang="en" sz="2000" dirty="0"/>
              <a:t> toy </a:t>
            </a:r>
            <a:r>
              <a:rPr lang="en-US" sz="2000" dirty="0"/>
              <a:t>with</a:t>
            </a:r>
            <a:r>
              <a:rPr lang="en" sz="2000" dirty="0"/>
              <a:t> your group.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Char char="•"/>
            </a:pPr>
            <a:r>
              <a:rPr lang="en" sz="2000" dirty="0"/>
              <a:t>Make a claim, backed by evidence, about whether your toy is proportional to your group </a:t>
            </a:r>
            <a:r>
              <a:rPr lang="en-US" sz="2000" dirty="0"/>
              <a:t>members</a:t>
            </a:r>
            <a:r>
              <a:rPr lang="en" sz="2000" dirty="0"/>
              <a:t>. 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719336-78C3-44C2-9801-BDBB3B68F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1743">
            <a:off x="6850787" y="1314274"/>
            <a:ext cx="1671283" cy="2162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“Keep on Moving. It’s About the Climb.”</a:t>
            </a:r>
            <a:endParaRPr dirty="0"/>
          </a:p>
        </p:txBody>
      </p:sp>
      <p:sp>
        <p:nvSpPr>
          <p:cNvPr id="283" name="Google Shape;283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Linear Proportionality and Representation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7.A.1.1, 7.A.1.2, PA.A.1.1, and review for Algebra 1</a:t>
            </a:r>
            <a:br>
              <a:rPr lang="en" dirty="0"/>
            </a:b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Strategies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Engage: I Notice, I Wonder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B02DA9-F37B-4DCC-AFAE-5C68BB7CFA96}"/>
              </a:ext>
            </a:extLst>
          </p:cNvPr>
          <p:cNvSpPr/>
          <p:nvPr/>
        </p:nvSpPr>
        <p:spPr>
          <a:xfrm>
            <a:off x="668215" y="326403"/>
            <a:ext cx="4609258" cy="458496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9E06A-2044-4E41-BE3E-310C4C55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3663">
            <a:off x="5843967" y="1399008"/>
            <a:ext cx="2009528" cy="2605804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BC482F80-0235-4C11-8247-9A024ECE2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4" y="503272"/>
            <a:ext cx="4083173" cy="4136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“Sharing </a:t>
            </a:r>
            <a:r>
              <a:rPr lang="en-US" dirty="0"/>
              <a:t>I</a:t>
            </a:r>
            <a:r>
              <a:rPr lang="en" dirty="0"/>
              <a:t>s Caring”</a:t>
            </a:r>
            <a:endParaRPr dirty="0"/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Distributive Property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7.A.4.1, PA.A.3.2, and a review for Algebra 1, Algebra 2, and beyond</a:t>
            </a:r>
            <a:br>
              <a:rPr lang="en" dirty="0"/>
            </a:b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Strategies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Explore: Elbow Partners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title"/>
          </p:nvPr>
        </p:nvSpPr>
        <p:spPr>
          <a:xfrm>
            <a:off x="457201" y="2621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Dice Exploration </a:t>
            </a:r>
            <a:endParaRPr dirty="0"/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1"/>
          </p:nvPr>
        </p:nvSpPr>
        <p:spPr>
          <a:xfrm>
            <a:off x="457201" y="1224621"/>
            <a:ext cx="5158408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" sz="2400" dirty="0"/>
              <a:t>Roll one random die. </a:t>
            </a:r>
            <a:r>
              <a:rPr lang="en-US" sz="2400" dirty="0"/>
              <a:t>Write the rolled number</a:t>
            </a:r>
            <a:r>
              <a:rPr lang="en" sz="2400" dirty="0"/>
              <a:t> in the first slot.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sz="2400" dirty="0"/>
              <a:t>Repeat with a second die and the second slot, then with the last die and the third slot.</a:t>
            </a:r>
            <a:endParaRPr sz="2400" dirty="0"/>
          </a:p>
          <a:p>
            <a:pPr lvl="1" indent="-393700"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1600" dirty="0"/>
              <a:t>One die is a different color. Count the number rolled with this die as a negative number. </a:t>
            </a:r>
            <a:endParaRPr sz="1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sz="2400" dirty="0"/>
              <a:t>Work with your Elbow Partners to solve the problem.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2CB528-DC14-4A51-86B6-2A9562F5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041">
            <a:off x="6117886" y="1290985"/>
            <a:ext cx="1976254" cy="25615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“</a:t>
            </a:r>
            <a:r>
              <a:rPr lang="en-US" dirty="0"/>
              <a:t>Going Viral</a:t>
            </a:r>
            <a:r>
              <a:rPr lang="en" dirty="0"/>
              <a:t>”</a:t>
            </a:r>
            <a:endParaRPr dirty="0"/>
          </a:p>
        </p:txBody>
      </p:sp>
      <p:sp>
        <p:nvSpPr>
          <p:cNvPr id="315" name="Google Shape;315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Simplifying Expressions and Equations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7.A.4, PA.A.3, A1.A1.1</a:t>
            </a:r>
            <a:br>
              <a:rPr lang="en"/>
            </a:b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Strategies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Engage: Four Corners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Explore: Pass the Problem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40908-FE91-4ADF-842B-3235AF41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5367">
            <a:off x="6341280" y="877221"/>
            <a:ext cx="1994078" cy="2575843"/>
          </a:xfrm>
          <a:prstGeom prst="rect">
            <a:avLst/>
          </a:prstGeom>
        </p:spPr>
      </p:pic>
      <p:sp>
        <p:nvSpPr>
          <p:cNvPr id="320" name="Google Shape;320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Which One Doesn’t Belong?</a:t>
            </a:r>
            <a:endParaRPr/>
          </a:p>
        </p:txBody>
      </p:sp>
      <p:pic>
        <p:nvPicPr>
          <p:cNvPr id="6" name="Picture 5" descr="A picture containing indoor, sitting, open, table&#10;&#10;Description automatically generated">
            <a:extLst>
              <a:ext uri="{FF2B5EF4-FFF2-40B4-BE49-F238E27FC236}">
                <a16:creationId xmlns:a16="http://schemas.microsoft.com/office/drawing/2014/main" id="{E95A3B70-86CC-F547-8092-611B11744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4041" t="8619" r="13098" b="7808"/>
          <a:stretch/>
        </p:blipFill>
        <p:spPr>
          <a:xfrm>
            <a:off x="1054933" y="1547594"/>
            <a:ext cx="3630256" cy="31229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457200" y="28952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Math Social Media Post  </a:t>
            </a:r>
            <a:endParaRPr dirty="0"/>
          </a:p>
        </p:txBody>
      </p:sp>
      <p:sp>
        <p:nvSpPr>
          <p:cNvPr id="328" name="Google Shape;328;p21"/>
          <p:cNvSpPr txBox="1">
            <a:spLocks noGrp="1"/>
          </p:cNvSpPr>
          <p:nvPr>
            <p:ph type="body" idx="1"/>
          </p:nvPr>
        </p:nvSpPr>
        <p:spPr>
          <a:xfrm>
            <a:off x="457200" y="1213060"/>
            <a:ext cx="5218043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" dirty="0"/>
              <a:t>Solve the first line of your viral math post.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530"/>
              <a:buFont typeface="Arial"/>
              <a:buChar char="•"/>
            </a:pPr>
            <a:r>
              <a:rPr lang="en" dirty="0"/>
              <a:t>Show all your work so the next group can follow your thinking. When time is up, pass your problem to the next pair in your group.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" dirty="0"/>
              <a:t>Solve the second line </a:t>
            </a:r>
            <a:r>
              <a:rPr lang="en-US" dirty="0"/>
              <a:t>and </a:t>
            </a:r>
            <a:r>
              <a:rPr lang="en" dirty="0"/>
              <a:t>pass!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" dirty="0"/>
              <a:t>Solve the third line </a:t>
            </a:r>
            <a:r>
              <a:rPr lang="en-US" dirty="0"/>
              <a:t>and </a:t>
            </a:r>
            <a:r>
              <a:rPr lang="en" dirty="0"/>
              <a:t>pass!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" dirty="0"/>
              <a:t>Check your original problem—then solve!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D582-6D26-4C68-918D-0CA17E4C2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95">
            <a:off x="6051172" y="1542196"/>
            <a:ext cx="2052464" cy="26501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“Memes &gt; GIFs” and “Popcorn &gt; Raisinets”</a:t>
            </a:r>
            <a:endParaRPr/>
          </a:p>
        </p:txBody>
      </p:sp>
      <p:sp>
        <p:nvSpPr>
          <p:cNvPr id="335" name="Google Shape;335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Inequalities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7.A.3.2, 7.A.3.3, PA.A.4.2, PA.A.4.3, and A1.A.2.1</a:t>
            </a:r>
            <a:br>
              <a:rPr lang="en" dirty="0"/>
            </a:b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Strategies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Engage: Card Sort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Evaluate: Create Your Problem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Other: Gallery Walk and Muddiest Point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Real-World Scenarios </a:t>
            </a:r>
            <a:endParaRPr/>
          </a:p>
        </p:txBody>
      </p:sp>
      <p:sp>
        <p:nvSpPr>
          <p:cNvPr id="341" name="Google Shape;341;p2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25891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" dirty="0"/>
              <a:t>In pairs, sort the cards to match the scenario to the inequality.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530"/>
              <a:buFont typeface="Arial"/>
              <a:buChar char="•"/>
            </a:pPr>
            <a:r>
              <a:rPr lang="en" dirty="0"/>
              <a:t>Discuss why you matched the cards the way you did.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F3C2E1-C49C-46E6-A038-B71C9801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2202">
            <a:off x="5361166" y="1130575"/>
            <a:ext cx="2229016" cy="28823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"/>
          <p:cNvSpPr txBox="1">
            <a:spLocks noGrp="1"/>
          </p:cNvSpPr>
          <p:nvPr>
            <p:ph type="ctrTitle"/>
          </p:nvPr>
        </p:nvSpPr>
        <p:spPr>
          <a:xfrm>
            <a:off x="533400" y="169661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Authenticity in Math Through LEARN Strategies 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Movie Snacks </a:t>
            </a:r>
            <a:r>
              <a:rPr lang="en-US" dirty="0"/>
              <a:t>A</a:t>
            </a:r>
            <a:r>
              <a:rPr lang="en" dirty="0"/>
              <a:t>re the Best! </a:t>
            </a:r>
            <a:endParaRPr dirty="0"/>
          </a:p>
        </p:txBody>
      </p:sp>
      <p:sp>
        <p:nvSpPr>
          <p:cNvPr id="348" name="Google Shape;348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/>
              <a:t>Scenario #1:</a:t>
            </a:r>
            <a:endParaRPr sz="2200" b="1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/>
              <a:t>Your family goes to the movies. The snack bar is all out of large popcorn containers and drink cups. The only size they have left is small. The family has $20 to spend. How many popcorn containers and drinks can they buy if popcorn costs $3 and a drink costs $2? Your family wants no change.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Movie Snacks Are the Best! </a:t>
            </a:r>
            <a:endParaRPr dirty="0"/>
          </a:p>
        </p:txBody>
      </p:sp>
      <p:sp>
        <p:nvSpPr>
          <p:cNvPr id="354" name="Google Shape;354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/>
              <a:t>Scenario #2:</a:t>
            </a:r>
            <a:endParaRPr sz="2200" b="1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/>
              <a:t>Your family decide</a:t>
            </a:r>
            <a:r>
              <a:rPr lang="en-US" sz="2200" dirty="0"/>
              <a:t>s</a:t>
            </a:r>
            <a:r>
              <a:rPr lang="en" sz="2200" dirty="0"/>
              <a:t> it’</a:t>
            </a:r>
            <a:r>
              <a:rPr lang="en-US" sz="2200" dirty="0"/>
              <a:t>s </a:t>
            </a:r>
            <a:r>
              <a:rPr lang="en" sz="2200" dirty="0"/>
              <a:t>way too hard to figure out how many orders of popcorn and drinks they </a:t>
            </a:r>
            <a:r>
              <a:rPr lang="en-US" sz="2200" dirty="0"/>
              <a:t>would</a:t>
            </a:r>
            <a:r>
              <a:rPr lang="en" sz="2200" dirty="0"/>
              <a:t> need </a:t>
            </a:r>
            <a:r>
              <a:rPr lang="en-US" sz="2200" dirty="0"/>
              <a:t>to buy with no change left over</a:t>
            </a:r>
            <a:r>
              <a:rPr lang="en" sz="2200" dirty="0"/>
              <a:t>. </a:t>
            </a:r>
            <a:r>
              <a:rPr lang="en-US" sz="2200" dirty="0"/>
              <a:t>Now, they don’t </a:t>
            </a:r>
            <a:r>
              <a:rPr lang="en" sz="2200" dirty="0"/>
              <a:t>mind if they get change back. How many different ways can the family buy popcorn and drinks now?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>
            <a:spLocks noGrp="1"/>
          </p:cNvSpPr>
          <p:nvPr>
            <p:ph type="title"/>
          </p:nvPr>
        </p:nvSpPr>
        <p:spPr>
          <a:xfrm>
            <a:off x="457200" y="4200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Two-Variable Movie Scenario</a:t>
            </a:r>
            <a:endParaRPr/>
          </a:p>
        </p:txBody>
      </p:sp>
      <p:sp>
        <p:nvSpPr>
          <p:cNvPr id="360" name="Google Shape;360;p26"/>
          <p:cNvSpPr txBox="1">
            <a:spLocks noGrp="1"/>
          </p:cNvSpPr>
          <p:nvPr>
            <p:ph type="body" idx="1"/>
          </p:nvPr>
        </p:nvSpPr>
        <p:spPr>
          <a:xfrm>
            <a:off x="163817" y="1602902"/>
            <a:ext cx="5213254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-US" dirty="0"/>
              <a:t>It’s </a:t>
            </a:r>
            <a:r>
              <a:rPr lang="en" dirty="0"/>
              <a:t>your turn to create a two-variable movie scenario for others to solve. Include the following: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530"/>
              <a:buFont typeface="Arial"/>
              <a:buChar char="•"/>
            </a:pPr>
            <a:r>
              <a:rPr lang="en" dirty="0"/>
              <a:t>A narrative for your scenario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530"/>
              <a:buFont typeface="Arial"/>
              <a:buChar char="•"/>
            </a:pPr>
            <a:r>
              <a:rPr lang="en-US" dirty="0"/>
              <a:t>Notes on the process required </a:t>
            </a:r>
            <a:r>
              <a:rPr lang="en" dirty="0"/>
              <a:t>to solve the problem </a:t>
            </a:r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530"/>
              <a:buFont typeface="Arial"/>
              <a:buChar char="•"/>
            </a:pPr>
            <a:r>
              <a:rPr lang="en" dirty="0"/>
              <a:t>Potential errors other students may make along the way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CA958F-57BB-4583-B29D-32A735CB3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1045">
            <a:off x="6196917" y="1429991"/>
            <a:ext cx="1987955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>
            <a:spLocks noGrp="1"/>
          </p:cNvSpPr>
          <p:nvPr>
            <p:ph type="title"/>
          </p:nvPr>
        </p:nvSpPr>
        <p:spPr>
          <a:xfrm>
            <a:off x="457199" y="32054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Other Common Strategies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4CEB50-2784-4BF8-8514-4D20188BC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180" y="1441950"/>
            <a:ext cx="2412362" cy="31300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>
            <a:spLocks noGrp="1"/>
          </p:cNvSpPr>
          <p:nvPr>
            <p:ph type="title"/>
          </p:nvPr>
        </p:nvSpPr>
        <p:spPr>
          <a:xfrm>
            <a:off x="457199" y="37890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Other Common Strategies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62ECF-D285-4054-A400-43E6F7C0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356" y="1546183"/>
            <a:ext cx="2389494" cy="30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4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379" name="Google Shape;379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Choose </a:t>
            </a:r>
            <a:r>
              <a:rPr lang="en-US" dirty="0"/>
              <a:t>a strategy to reflect on.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Reflect on Activity</a:t>
            </a:r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ts val="2600"/>
              <a:buNone/>
            </a:pPr>
            <a:r>
              <a:rPr lang="en" b="1" i="1" u="sng" dirty="0"/>
              <a:t>Student Perspective: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Does this activity allow students to learn math on a higher level?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Does this activity allow students to try things out, build autonomy, and experience cognitive struggle?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Does this activity allow students to participate in </a:t>
            </a:r>
            <a:r>
              <a:rPr lang="en-US" dirty="0"/>
              <a:t>a </a:t>
            </a:r>
            <a:r>
              <a:rPr lang="en" dirty="0"/>
              <a:t>discussion?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Reflect on Activity</a:t>
            </a:r>
            <a:endParaRPr/>
          </a:p>
        </p:txBody>
      </p:sp>
      <p:sp>
        <p:nvSpPr>
          <p:cNvPr id="391" name="Google Shape;391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r>
              <a:rPr lang="en" b="1" i="1" u="sng" dirty="0"/>
              <a:t>Teacher Perspective: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are some barriers that might occur within the strategy?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271195" y="330064"/>
            <a:ext cx="4618800" cy="24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700"/>
              <a:buFont typeface="Calibri"/>
              <a:buNone/>
            </a:pPr>
            <a:r>
              <a:rPr lang="en"/>
              <a:t>Authentic Lesson Reflection Tool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F14134-F6B7-4D97-BAF6-DBE0C7C1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01" y="269219"/>
            <a:ext cx="3542355" cy="460506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700" cy="32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Authentic Reflection Tool </a:t>
            </a:r>
            <a:endParaRPr dirty="0"/>
          </a:p>
        </p:txBody>
      </p:sp>
      <p:sp>
        <p:nvSpPr>
          <p:cNvPr id="403" name="Google Shape;403;p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" sz="2400" dirty="0"/>
              <a:t>Use the lesson reflection tool to think about the ways in which this activity lines up with the components of authenticity. </a:t>
            </a:r>
            <a:endParaRPr sz="2400" dirty="0"/>
          </a:p>
          <a:p>
            <a:pPr marL="7239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" sz="2400" dirty="0"/>
              <a:t>How could this activity be modified to make it even more authentic? </a:t>
            </a:r>
            <a:endParaRPr sz="2400" dirty="0"/>
          </a:p>
          <a:p>
            <a:pPr marL="7239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" sz="2400" dirty="0"/>
              <a:t>How could this activity have been </a:t>
            </a:r>
            <a:r>
              <a:rPr lang="en-US" sz="2400" dirty="0"/>
              <a:t>done with </a:t>
            </a:r>
            <a:r>
              <a:rPr lang="en" sz="2400" dirty="0"/>
              <a:t>the use of technology?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3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a Student’s Dream Scenario?</a:t>
            </a:r>
            <a:endParaRPr/>
          </a:p>
        </p:txBody>
      </p:sp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 order for my students to have these skills, teaching and learning </a:t>
            </a:r>
            <a:r>
              <a:rPr lang="en-US" dirty="0"/>
              <a:t>should</a:t>
            </a:r>
            <a:r>
              <a:rPr lang="en" dirty="0"/>
              <a:t> look like...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LEARN</a:t>
            </a:r>
            <a:endParaRPr/>
          </a:p>
        </p:txBody>
      </p:sp>
      <p:sp>
        <p:nvSpPr>
          <p:cNvPr id="432" name="Google Shape;432;p38"/>
          <p:cNvSpPr txBox="1">
            <a:spLocks noGrp="1"/>
          </p:cNvSpPr>
          <p:nvPr>
            <p:ph type="body" idx="1"/>
          </p:nvPr>
        </p:nvSpPr>
        <p:spPr>
          <a:xfrm>
            <a:off x="457200" y="1385466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400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https://learn.k20center.ou.edu/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81F54-248C-FEA3-03E2-9A9B2DB0E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753" y="2031054"/>
            <a:ext cx="5233481" cy="294383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LEARN Strategy Capture</a:t>
            </a:r>
            <a:endParaRPr/>
          </a:p>
        </p:txBody>
      </p:sp>
      <p:sp>
        <p:nvSpPr>
          <p:cNvPr id="426" name="Google Shape;426;p3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Regroup based on what you teach!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Pull two math attributes (soft skills) from the </a:t>
            </a:r>
            <a:r>
              <a:rPr lang="en-US" dirty="0"/>
              <a:t>hat.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Brainstorm some strategies you might use to address the</a:t>
            </a:r>
            <a:r>
              <a:rPr lang="en-US" dirty="0"/>
              <a:t>se</a:t>
            </a:r>
            <a:r>
              <a:rPr lang="en" dirty="0"/>
              <a:t> soft skill</a:t>
            </a:r>
            <a:r>
              <a:rPr lang="en-US" dirty="0"/>
              <a:t>s</a:t>
            </a:r>
            <a:r>
              <a:rPr lang="en" dirty="0"/>
              <a:t>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Use the LEARN website to find strategies you can use.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Share example strategies from the poster nearest</a:t>
            </a:r>
            <a:br>
              <a:rPr lang="en" dirty="0"/>
            </a:br>
            <a:r>
              <a:rPr lang="en" dirty="0"/>
              <a:t>to you.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Commit to a Strategy</a:t>
            </a:r>
            <a:endParaRPr/>
          </a:p>
        </p:txBody>
      </p:sp>
      <p:sp>
        <p:nvSpPr>
          <p:cNvPr id="444" name="Google Shape;444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Which strategy or strategies </a:t>
            </a:r>
            <a:r>
              <a:rPr lang="en-US" dirty="0"/>
              <a:t>can</a:t>
            </a:r>
            <a:r>
              <a:rPr lang="en" dirty="0"/>
              <a:t> you use in your classroom in the next month?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What standards </a:t>
            </a:r>
            <a:r>
              <a:rPr lang="en-US" dirty="0"/>
              <a:t>will you use with them?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How will you use each strategy and standard together?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What </a:t>
            </a:r>
            <a:r>
              <a:rPr lang="en-US" dirty="0"/>
              <a:t>I</a:t>
            </a:r>
            <a:r>
              <a:rPr lang="en" dirty="0"/>
              <a:t>s Your Dream Scenario?</a:t>
            </a:r>
            <a:endParaRPr dirty="0"/>
          </a:p>
        </p:txBody>
      </p:sp>
      <p:sp>
        <p:nvSpPr>
          <p:cNvPr id="240" name="Google Shape;240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" dirty="0"/>
              <a:t>What is the number one characteristic you want your students to exhibit in your classroom?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" dirty="0"/>
              <a:t>What are </a:t>
            </a:r>
            <a:r>
              <a:rPr lang="en-US" dirty="0"/>
              <a:t>the </a:t>
            </a:r>
            <a:r>
              <a:rPr lang="en" dirty="0"/>
              <a:t>attributes of a good mathematician?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" dirty="0"/>
              <a:t>In order to be successful in the future, my students need to be able to...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246" name="Google Shape;246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dirty="0"/>
              <a:t>How can LEARN strategies increase student engagement and academic performance in middle school math </a:t>
            </a:r>
            <a:r>
              <a:rPr lang="en-US" dirty="0"/>
              <a:t>classes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515566" y="26866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252" name="Google Shape;252;p9"/>
          <p:cNvSpPr txBox="1">
            <a:spLocks noGrp="1"/>
          </p:cNvSpPr>
          <p:nvPr>
            <p:ph type="body" idx="1"/>
          </p:nvPr>
        </p:nvSpPr>
        <p:spPr>
          <a:xfrm>
            <a:off x="457200" y="1237601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•"/>
            </a:pPr>
            <a:r>
              <a:rPr lang="en" sz="2400" dirty="0"/>
              <a:t>Participants will be able to identify </a:t>
            </a:r>
            <a:r>
              <a:rPr lang="en-US" sz="2400" dirty="0"/>
              <a:t>modeled </a:t>
            </a:r>
            <a:r>
              <a:rPr lang="en" sz="2400" dirty="0"/>
              <a:t>instructional strategies that support authentic instruction and the Oklahoma Academic Standards for Mathematics.</a:t>
            </a: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•"/>
            </a:pPr>
            <a:r>
              <a:rPr lang="en" sz="2400" dirty="0"/>
              <a:t>Participants will be able to apply the</a:t>
            </a:r>
            <a:r>
              <a:rPr lang="en-US" sz="2400" dirty="0"/>
              <a:t>se</a:t>
            </a:r>
            <a:r>
              <a:rPr lang="en" sz="2400" dirty="0"/>
              <a:t> LEARN strategies and reflect on this experience to determine the relevant components of authenticity. </a:t>
            </a: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2400"/>
              <a:buFont typeface="Calibri"/>
              <a:buChar char="•"/>
            </a:pPr>
            <a:r>
              <a:rPr lang="en" sz="2400" dirty="0"/>
              <a:t>Participants will create a plan for implementing a LEARN strategy in their classroom. </a:t>
            </a:r>
            <a:endParaRPr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“How Big Should I Be?”</a:t>
            </a:r>
            <a:endParaRPr/>
          </a:p>
        </p:txBody>
      </p:sp>
      <p:sp>
        <p:nvSpPr>
          <p:cNvPr id="263" name="Google Shape;263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26"/>
              <a:buFont typeface="Arial"/>
              <a:buChar char="•"/>
            </a:pPr>
            <a:r>
              <a:rPr lang="en"/>
              <a:t>Proportional Reasoning and Ratios 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8"/>
              <a:buFont typeface="Arial"/>
              <a:buChar char="•"/>
            </a:pPr>
            <a:r>
              <a:rPr lang="en"/>
              <a:t>6.N.3.3, 6.N.3.4, 7.A.2.3, and review for Pre-Algebra and Algebra 1</a:t>
            </a:r>
            <a:br>
              <a:rPr lang="en"/>
            </a:br>
            <a:r>
              <a:rPr lang="en"/>
              <a:t>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26"/>
              <a:buFont typeface="Arial"/>
              <a:buChar char="•"/>
            </a:pPr>
            <a:r>
              <a:rPr lang="en"/>
              <a:t>Strategies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8"/>
              <a:buFont typeface="Arial"/>
              <a:buChar char="•"/>
            </a:pPr>
            <a:r>
              <a:rPr lang="en"/>
              <a:t>Engage: Think-Pair-Share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8"/>
              <a:buFont typeface="Arial"/>
              <a:buChar char="•"/>
            </a:pPr>
            <a:r>
              <a:rPr lang="en"/>
              <a:t>Explore: CER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Are You Real?</a:t>
            </a:r>
            <a:endParaRPr dirty="0"/>
          </a:p>
        </p:txBody>
      </p:sp>
      <p:sp>
        <p:nvSpPr>
          <p:cNvPr id="269" name="Google Shape;269;p12"/>
          <p:cNvSpPr txBox="1">
            <a:spLocks noGrp="1"/>
          </p:cNvSpPr>
          <p:nvPr>
            <p:ph type="body" idx="1"/>
          </p:nvPr>
        </p:nvSpPr>
        <p:spPr>
          <a:xfrm>
            <a:off x="349858" y="1451610"/>
            <a:ext cx="4580362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Fortnite Trailer</a:t>
            </a:r>
            <a:r>
              <a:rPr lang="en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(stop </a:t>
            </a:r>
            <a:r>
              <a:rPr lang="en-US" dirty="0"/>
              <a:t>the </a:t>
            </a:r>
            <a:r>
              <a:rPr lang="en" dirty="0"/>
              <a:t>video </a:t>
            </a:r>
            <a:r>
              <a:rPr lang="en-US" dirty="0"/>
              <a:t>at</a:t>
            </a:r>
            <a:r>
              <a:rPr lang="en" dirty="0"/>
              <a:t> 1:20)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Do the characters look real? Why or why not?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88A1FD-75E0-45A2-9E0E-E23D3394D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4793">
            <a:off x="6123440" y="1404653"/>
            <a:ext cx="1800862" cy="23341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1153</Words>
  <Application>Microsoft Office PowerPoint</Application>
  <PresentationFormat>On-screen Show (16:9)</PresentationFormat>
  <Paragraphs>117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Noto Sans Symbols</vt:lpstr>
      <vt:lpstr>Lato</vt:lpstr>
      <vt:lpstr>Calibri</vt:lpstr>
      <vt:lpstr>Raleway</vt:lpstr>
      <vt:lpstr>Arial</vt:lpstr>
      <vt:lpstr>Constantia</vt:lpstr>
      <vt:lpstr>Times New Roman</vt:lpstr>
      <vt:lpstr>Georgia</vt:lpstr>
      <vt:lpstr>LEARN theme</vt:lpstr>
      <vt:lpstr>LEARN theme</vt:lpstr>
      <vt:lpstr>LEARN theme</vt:lpstr>
      <vt:lpstr>PowerPoint Presentation</vt:lpstr>
      <vt:lpstr>Authenticity in Math Through LEARN Strategies  </vt:lpstr>
      <vt:lpstr>PowerPoint Presentation</vt:lpstr>
      <vt:lpstr>What Is Your Dream Scenario?</vt:lpstr>
      <vt:lpstr>Essential Question</vt:lpstr>
      <vt:lpstr>Objectives</vt:lpstr>
      <vt:lpstr>PowerPoint Presentation</vt:lpstr>
      <vt:lpstr>“How Big Should I Be?”</vt:lpstr>
      <vt:lpstr>Are You Real?</vt:lpstr>
      <vt:lpstr>Toys vs. Us Comparison</vt:lpstr>
      <vt:lpstr>“Keep on Moving. It’s About the Climb.”</vt:lpstr>
      <vt:lpstr>PowerPoint Presentation</vt:lpstr>
      <vt:lpstr>“Sharing Is Caring”</vt:lpstr>
      <vt:lpstr>Dice Exploration </vt:lpstr>
      <vt:lpstr>“Going Viral”</vt:lpstr>
      <vt:lpstr>Which One Doesn’t Belong?</vt:lpstr>
      <vt:lpstr>Math Social Media Post  </vt:lpstr>
      <vt:lpstr>“Memes &gt; GIFs” and “Popcorn &gt; Raisinets”</vt:lpstr>
      <vt:lpstr>Real-World Scenarios </vt:lpstr>
      <vt:lpstr>Movie Snacks Are the Best! </vt:lpstr>
      <vt:lpstr>Movie Snacks Are the Best! </vt:lpstr>
      <vt:lpstr>Two-Variable Movie Scenario</vt:lpstr>
      <vt:lpstr>Other Common Strategies </vt:lpstr>
      <vt:lpstr>Other Common Strategies </vt:lpstr>
      <vt:lpstr>PowerPoint Presentation</vt:lpstr>
      <vt:lpstr>Reflection</vt:lpstr>
      <vt:lpstr>Reflect on Activity</vt:lpstr>
      <vt:lpstr>Reflect on Activity</vt:lpstr>
      <vt:lpstr>Authentic Lesson Reflection Tool</vt:lpstr>
      <vt:lpstr>Authentic Reflection Tool </vt:lpstr>
      <vt:lpstr>PowerPoint Presentation</vt:lpstr>
      <vt:lpstr>What is a Student’s Dream Scenario?</vt:lpstr>
      <vt:lpstr>LEARN</vt:lpstr>
      <vt:lpstr>LEARN Strategy Capture</vt:lpstr>
      <vt:lpstr>PowerPoint Presentation</vt:lpstr>
      <vt:lpstr>Commit to a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Thurston</dc:creator>
  <cp:lastModifiedBy>Bracken, Pam</cp:lastModifiedBy>
  <cp:revision>7</cp:revision>
  <dcterms:modified xsi:type="dcterms:W3CDTF">2024-06-26T19:17:43Z</dcterms:modified>
</cp:coreProperties>
</file>