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4"/>
  </p:notesMasterIdLst>
  <p:sldIdLst>
    <p:sldId id="256" r:id="rId3"/>
    <p:sldId id="257" r:id="rId4"/>
    <p:sldId id="276" r:id="rId5"/>
    <p:sldId id="263" r:id="rId6"/>
    <p:sldId id="272" r:id="rId7"/>
    <p:sldId id="260" r:id="rId8"/>
    <p:sldId id="273" r:id="rId9"/>
    <p:sldId id="274" r:id="rId10"/>
    <p:sldId id="275" r:id="rId11"/>
    <p:sldId id="277" r:id="rId12"/>
    <p:sldId id="280" r:id="rId13"/>
    <p:sldId id="281" r:id="rId14"/>
    <p:sldId id="278" r:id="rId15"/>
    <p:sldId id="279" r:id="rId16"/>
    <p:sldId id="282" r:id="rId17"/>
    <p:sldId id="283" r:id="rId18"/>
    <p:sldId id="284" r:id="rId19"/>
    <p:sldId id="285" r:id="rId20"/>
    <p:sldId id="290" r:id="rId21"/>
    <p:sldId id="286" r:id="rId22"/>
    <p:sldId id="287" r:id="rId23"/>
    <p:sldId id="291" r:id="rId24"/>
    <p:sldId id="288" r:id="rId25"/>
    <p:sldId id="289" r:id="rId26"/>
    <p:sldId id="292" r:id="rId27"/>
    <p:sldId id="293" r:id="rId28"/>
    <p:sldId id="297" r:id="rId29"/>
    <p:sldId id="298" r:id="rId30"/>
    <p:sldId id="294" r:id="rId31"/>
    <p:sldId id="299" r:id="rId32"/>
    <p:sldId id="300" r:id="rId33"/>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79" autoAdjust="0"/>
  </p:normalViewPr>
  <p:slideViewPr>
    <p:cSldViewPr snapToGrid="0">
      <p:cViewPr varScale="1">
        <p:scale>
          <a:sx n="183" d="100"/>
          <a:sy n="183" d="100"/>
        </p:scale>
        <p:origin x="1136" y="10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qpKtzf5fXn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255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Card Sort Strategies. </a:t>
            </a:r>
            <a:r>
              <a:rPr lang="en-US" u="sng" dirty="0">
                <a:solidFill>
                  <a:srgbClr val="1155CC"/>
                </a:solidFill>
              </a:rPr>
              <a:t>https://learn.k20center.ou.edu/strategy/147</a:t>
            </a:r>
            <a:endParaRPr lang="en-US" dirty="0"/>
          </a:p>
        </p:txBody>
      </p:sp>
    </p:spTree>
    <p:extLst>
      <p:ext uri="{BB962C8B-B14F-4D97-AF65-F5344CB8AC3E}">
        <p14:creationId xmlns:p14="http://schemas.microsoft.com/office/powerpoint/2010/main" val="63144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073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9A94-F23C-CA36-5D3E-6914C6C62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1A32E-77E5-7FF2-E863-582D145FC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3650C-1563-7907-533B-B3012D130B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27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Create the Problem Strategies. </a:t>
            </a:r>
            <a:r>
              <a:rPr lang="en-US" u="sng" dirty="0">
                <a:solidFill>
                  <a:srgbClr val="1155CC"/>
                </a:solidFill>
              </a:rPr>
              <a:t>https://learn.k20center.ou.edu/strategy/149</a:t>
            </a:r>
            <a:endParaRPr lang="en-US" dirty="0"/>
          </a:p>
        </p:txBody>
      </p:sp>
    </p:spTree>
    <p:extLst>
      <p:ext uri="{BB962C8B-B14F-4D97-AF65-F5344CB8AC3E}">
        <p14:creationId xmlns:p14="http://schemas.microsoft.com/office/powerpoint/2010/main" val="150262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Gallery Walk/Carousel Strategies. </a:t>
            </a:r>
            <a:r>
              <a:rPr lang="en-US" u="sng" dirty="0">
                <a:solidFill>
                  <a:srgbClr val="1155CC"/>
                </a:solidFill>
              </a:rPr>
              <a:t>https://learn.k20center.ou.edu/strategy/118</a:t>
            </a:r>
            <a:endParaRPr lang="en-US" dirty="0"/>
          </a:p>
        </p:txBody>
      </p:sp>
    </p:spTree>
    <p:extLst>
      <p:ext uri="{BB962C8B-B14F-4D97-AF65-F5344CB8AC3E}">
        <p14:creationId xmlns:p14="http://schemas.microsoft.com/office/powerpoint/2010/main" val="2980552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759E-E2CB-39D2-976D-29B74F370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05120-9C0C-3C29-8A1D-36E0BE101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2BAEE-08F9-C13F-8BD3-985CA2D0C973}"/>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Muddiest Point Strategies. </a:t>
            </a:r>
            <a:r>
              <a:rPr lang="en-US" u="sng" dirty="0">
                <a:solidFill>
                  <a:srgbClr val="1155CC"/>
                </a:solidFill>
              </a:rPr>
              <a:t>https://learn.k20center.ou.edu/strategy/109</a:t>
            </a:r>
            <a:endParaRPr lang="en-US" dirty="0"/>
          </a:p>
        </p:txBody>
      </p:sp>
    </p:spTree>
    <p:extLst>
      <p:ext uri="{BB962C8B-B14F-4D97-AF65-F5344CB8AC3E}">
        <p14:creationId xmlns:p14="http://schemas.microsoft.com/office/powerpoint/2010/main" val="385000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Choose one activity we just did. Indicate the activity. </a:t>
            </a:r>
          </a:p>
          <a:p>
            <a:pPr marL="0" lvl="0" indent="0" algn="l" rtl="0">
              <a:lnSpc>
                <a:spcPct val="100000"/>
              </a:lnSpc>
              <a:spcBef>
                <a:spcPts val="0"/>
              </a:spcBef>
              <a:spcAft>
                <a:spcPts val="0"/>
              </a:spcAft>
              <a:buSzPts val="1100"/>
              <a:buNone/>
            </a:pPr>
            <a:r>
              <a:rPr lang="en-US" dirty="0"/>
              <a:t>Rate from 1 to 5 </a:t>
            </a:r>
          </a:p>
        </p:txBody>
      </p:sp>
    </p:spTree>
    <p:extLst>
      <p:ext uri="{BB962C8B-B14F-4D97-AF65-F5344CB8AC3E}">
        <p14:creationId xmlns:p14="http://schemas.microsoft.com/office/powerpoint/2010/main" val="138780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6791-A116-2282-BC3E-70860CDDC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01134-6DE7-B459-2C2D-276E46E01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80C19-4B6B-4FF2-394B-3D3A8F3F878B}"/>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53466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6A8A-0B0F-0789-0FB0-15C5A73B9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CDA1F-279E-0F6C-3330-1E3388E26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EE297-A16A-CE4A-A658-7E9572701BE3}"/>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80351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6345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664D6-56DA-85A5-5F40-15EFAFACA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7802D-BEB3-5586-1AE0-CCFDCBACD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D6478-814B-2300-B00E-D92FF7080154}"/>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12670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8C2A-7868-F111-A386-A2CFE53BB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CF3A9-9935-FCF5-0E3A-01B98F4DD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EA231-993F-9238-40EA-E7A9D558EF05}"/>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415220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A9C0-2059-7F72-3051-D50380D97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7717D-ED40-20E2-3EBF-9A206F56E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87346-D5A5-9A3D-7CD8-62B5A3B57D87}"/>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Gallery walk </a:t>
            </a:r>
          </a:p>
          <a:p>
            <a:pPr marL="0" lvl="0" indent="0" algn="l" rtl="0">
              <a:lnSpc>
                <a:spcPct val="100000"/>
              </a:lnSpc>
              <a:spcBef>
                <a:spcPts val="0"/>
              </a:spcBef>
              <a:spcAft>
                <a:spcPts val="0"/>
              </a:spcAft>
              <a:buSzPts val="1100"/>
              <a:buNone/>
            </a:pPr>
            <a:r>
              <a:rPr lang="en-US" dirty="0"/>
              <a:t>Pick a strategy</a:t>
            </a:r>
          </a:p>
          <a:p>
            <a:pPr marL="0" lvl="0" indent="0" algn="l" rtl="0">
              <a:lnSpc>
                <a:spcPct val="100000"/>
              </a:lnSpc>
              <a:spcBef>
                <a:spcPts val="0"/>
              </a:spcBef>
              <a:spcAft>
                <a:spcPts val="0"/>
              </a:spcAft>
              <a:buSzPts val="1100"/>
              <a:buNone/>
            </a:pPr>
            <a:r>
              <a:rPr lang="en-US" dirty="0"/>
              <a:t>Sticky that has a strategy</a:t>
            </a:r>
          </a:p>
          <a:p>
            <a:pPr marL="0" lvl="0" indent="0" algn="l" rtl="0">
              <a:lnSpc>
                <a:spcPct val="100000"/>
              </a:lnSpc>
              <a:spcBef>
                <a:spcPts val="0"/>
              </a:spcBef>
              <a:spcAft>
                <a:spcPts val="0"/>
              </a:spcAft>
              <a:buSzPts val="1100"/>
              <a:buNone/>
            </a:pPr>
            <a:r>
              <a:rPr lang="en-US" dirty="0"/>
              <a:t>Star it if you like it</a:t>
            </a:r>
          </a:p>
        </p:txBody>
      </p:sp>
    </p:spTree>
    <p:extLst>
      <p:ext uri="{BB962C8B-B14F-4D97-AF65-F5344CB8AC3E}">
        <p14:creationId xmlns:p14="http://schemas.microsoft.com/office/powerpoint/2010/main" val="157806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AFC7-AB8A-E93C-97FA-572DAD03F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A2B76-7AE2-DA1C-866E-BA3971444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E8557-3CB1-BB31-39B0-59D7E5C8D825}"/>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43845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26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IGN. (2017, July 8). Fortnite official cinematic trailer. [Video]. YouTube. </a:t>
            </a:r>
            <a:r>
              <a:rPr lang="en-US" u="sng" dirty="0">
                <a:solidFill>
                  <a:schemeClr val="hlink"/>
                </a:solidFill>
                <a:hlinkClick r:id="rId3"/>
              </a:rPr>
              <a:t>https://www.youtube.com/watch?v=qpKtzf5fXn4</a:t>
            </a:r>
            <a:endParaRPr lang="en-US" dirty="0"/>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Think-Pair-Share Strategies. </a:t>
            </a:r>
            <a:r>
              <a:rPr lang="en-US" u="sng" dirty="0">
                <a:solidFill>
                  <a:srgbClr val="1155CC"/>
                </a:solidFill>
              </a:rPr>
              <a:t>https://learn.k20center.ou.edu/strategy/139</a:t>
            </a:r>
            <a:endParaRPr lang="en-US" dirty="0"/>
          </a:p>
        </p:txBody>
      </p:sp>
    </p:spTree>
    <p:extLst>
      <p:ext uri="{BB962C8B-B14F-4D97-AF65-F5344CB8AC3E}">
        <p14:creationId xmlns:p14="http://schemas.microsoft.com/office/powerpoint/2010/main" val="252288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Claim, Evidence, Reasoning (CER) Strategies. </a:t>
            </a:r>
            <a:r>
              <a:rPr lang="en-US" u="sng" dirty="0">
                <a:solidFill>
                  <a:srgbClr val="1155CC"/>
                </a:solidFill>
              </a:rPr>
              <a:t>https://learn.k20center.ou.edu/strategy/156</a:t>
            </a:r>
            <a:endParaRPr lang="en-US" dirty="0"/>
          </a:p>
        </p:txBody>
      </p:sp>
    </p:spTree>
    <p:extLst>
      <p:ext uri="{BB962C8B-B14F-4D97-AF65-F5344CB8AC3E}">
        <p14:creationId xmlns:p14="http://schemas.microsoft.com/office/powerpoint/2010/main" val="250628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I Notice, I Wonder Strategies. </a:t>
            </a:r>
            <a:r>
              <a:rPr lang="en-US" u="sng" dirty="0">
                <a:solidFill>
                  <a:srgbClr val="1155CC"/>
                </a:solidFill>
              </a:rPr>
              <a:t>https://learn.k20center.ou.edu/strategy/180</a:t>
            </a:r>
            <a:endParaRPr lang="en-US" dirty="0"/>
          </a:p>
        </p:txBody>
      </p:sp>
    </p:spTree>
    <p:extLst>
      <p:ext uri="{BB962C8B-B14F-4D97-AF65-F5344CB8AC3E}">
        <p14:creationId xmlns:p14="http://schemas.microsoft.com/office/powerpoint/2010/main" val="319848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Elbow Partners Strategies. </a:t>
            </a:r>
            <a:r>
              <a:rPr lang="en-US" u="sng" dirty="0">
                <a:solidFill>
                  <a:srgbClr val="1155CC"/>
                </a:solidFill>
              </a:rPr>
              <a:t>https://learn.k20center.ou.edu/strategy/116</a:t>
            </a:r>
            <a:endParaRPr lang="en-US" dirty="0"/>
          </a:p>
        </p:txBody>
      </p:sp>
    </p:spTree>
    <p:extLst>
      <p:ext uri="{BB962C8B-B14F-4D97-AF65-F5344CB8AC3E}">
        <p14:creationId xmlns:p14="http://schemas.microsoft.com/office/powerpoint/2010/main" val="239275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Four Corners Strategies. </a:t>
            </a:r>
            <a:r>
              <a:rPr lang="en-US" u="sng" dirty="0">
                <a:solidFill>
                  <a:srgbClr val="1155CC"/>
                </a:solidFill>
              </a:rPr>
              <a:t>https://learn.k20center.ou.edu/strategy/138</a:t>
            </a:r>
            <a:endParaRPr lang="en-US" dirty="0"/>
          </a:p>
        </p:txBody>
      </p:sp>
    </p:spTree>
    <p:extLst>
      <p:ext uri="{BB962C8B-B14F-4D97-AF65-F5344CB8AC3E}">
        <p14:creationId xmlns:p14="http://schemas.microsoft.com/office/powerpoint/2010/main" val="312561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Pass the Problem Strategies. </a:t>
            </a:r>
            <a:r>
              <a:rPr lang="en-US" u="sng" dirty="0">
                <a:solidFill>
                  <a:srgbClr val="1155CC"/>
                </a:solidFill>
              </a:rPr>
              <a:t>https://learn.k20center.ou.edu/strategy/151</a:t>
            </a:r>
            <a:endParaRPr lang="en-US" dirty="0"/>
          </a:p>
          <a:p>
            <a:endParaRPr lang="en-US" dirty="0"/>
          </a:p>
        </p:txBody>
      </p:sp>
    </p:spTree>
    <p:extLst>
      <p:ext uri="{BB962C8B-B14F-4D97-AF65-F5344CB8AC3E}">
        <p14:creationId xmlns:p14="http://schemas.microsoft.com/office/powerpoint/2010/main" val="3089122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learn.k20center.ou.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qpKtzf5fXn4?feature=oembed" TargetMode="External"/><Relationship Id="rId6" Type="http://schemas.openxmlformats.org/officeDocument/2006/relationships/hyperlink" Target="https://www.youtube.com/watch?v=qpKtzf5fXn4"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70E8-17BB-8DEC-F681-1CE12D417A26}"/>
            </a:ext>
          </a:extLst>
        </p:cNvPr>
        <p:cNvGrpSpPr/>
        <p:nvPr/>
      </p:nvGrpSpPr>
      <p:grpSpPr>
        <a:xfrm>
          <a:off x="0" y="0"/>
          <a:ext cx="0" cy="0"/>
          <a:chOff x="0" y="0"/>
          <a:chExt cx="0" cy="0"/>
        </a:xfrm>
      </p:grpSpPr>
      <p:pic>
        <p:nvPicPr>
          <p:cNvPr id="4" name="Picture 3" descr="A picture containing light&#10;&#10;Description automatically generated">
            <a:extLst>
              <a:ext uri="{FF2B5EF4-FFF2-40B4-BE49-F238E27FC236}">
                <a16:creationId xmlns:a16="http://schemas.microsoft.com/office/drawing/2014/main" id="{FB4CD3FA-F42C-D73B-1C1A-A40BCE4A0604}"/>
              </a:ext>
            </a:extLst>
          </p:cNvPr>
          <p:cNvPicPr>
            <a:picLocks noChangeAspect="1"/>
          </p:cNvPicPr>
          <p:nvPr/>
        </p:nvPicPr>
        <p:blipFill>
          <a:blip r:embed="rId3"/>
          <a:stretch>
            <a:fillRect/>
          </a:stretch>
        </p:blipFill>
        <p:spPr>
          <a:xfrm>
            <a:off x="1034044" y="503272"/>
            <a:ext cx="4083173" cy="4136955"/>
          </a:xfrm>
          <a:prstGeom prst="rect">
            <a:avLst/>
          </a:prstGeom>
        </p:spPr>
      </p:pic>
      <p:pic>
        <p:nvPicPr>
          <p:cNvPr id="6" name="Picture 5">
            <a:extLst>
              <a:ext uri="{FF2B5EF4-FFF2-40B4-BE49-F238E27FC236}">
                <a16:creationId xmlns:a16="http://schemas.microsoft.com/office/drawing/2014/main" id="{76CDD60D-B33B-DADA-C9E3-FA4A09E68B2B}"/>
              </a:ext>
            </a:extLst>
          </p:cNvPr>
          <p:cNvPicPr>
            <a:picLocks noChangeAspect="1"/>
          </p:cNvPicPr>
          <p:nvPr/>
        </p:nvPicPr>
        <p:blipFill>
          <a:blip r:embed="rId4"/>
          <a:stretch>
            <a:fillRect/>
          </a:stretch>
        </p:blipFill>
        <p:spPr>
          <a:xfrm>
            <a:off x="5422180" y="1154853"/>
            <a:ext cx="2872451" cy="2984927"/>
          </a:xfrm>
          <a:prstGeom prst="rect">
            <a:avLst/>
          </a:prstGeom>
        </p:spPr>
      </p:pic>
    </p:spTree>
    <p:extLst>
      <p:ext uri="{BB962C8B-B14F-4D97-AF65-F5344CB8AC3E}">
        <p14:creationId xmlns:p14="http://schemas.microsoft.com/office/powerpoint/2010/main" val="257834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D0AC-3B1D-9756-B2C2-D4A2E3810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BA9C1-6882-BA2F-8C3E-327518C400DA}"/>
              </a:ext>
            </a:extLst>
          </p:cNvPr>
          <p:cNvSpPr>
            <a:spLocks noGrp="1"/>
          </p:cNvSpPr>
          <p:nvPr>
            <p:ph type="title"/>
          </p:nvPr>
        </p:nvSpPr>
        <p:spPr/>
        <p:txBody>
          <a:bodyPr rtlCol="0">
            <a:normAutofit/>
          </a:bodyPr>
          <a:lstStyle/>
          <a:p>
            <a:pPr fontAlgn="auto">
              <a:spcAft>
                <a:spcPts val="0"/>
              </a:spcAft>
              <a:defRPr/>
            </a:pPr>
            <a:r>
              <a:rPr lang="en-US" dirty="0"/>
              <a:t>“Sharing is Caring”</a:t>
            </a:r>
          </a:p>
        </p:txBody>
      </p:sp>
      <p:sp>
        <p:nvSpPr>
          <p:cNvPr id="25602" name="Content Placeholder 2">
            <a:extLst>
              <a:ext uri="{FF2B5EF4-FFF2-40B4-BE49-F238E27FC236}">
                <a16:creationId xmlns:a16="http://schemas.microsoft.com/office/drawing/2014/main" id="{B3751CE0-3E5A-D8D1-9B0E-75CFF3B84857}"/>
              </a:ext>
            </a:extLst>
          </p:cNvPr>
          <p:cNvSpPr>
            <a:spLocks noGrp="1" noChangeArrowheads="1"/>
          </p:cNvSpPr>
          <p:nvPr>
            <p:ph idx="4294967295"/>
          </p:nvPr>
        </p:nvSpPr>
        <p:spPr/>
        <p:txBody>
          <a:bodyPr/>
          <a:lstStyle/>
          <a:p>
            <a:r>
              <a:rPr lang="en-US" altLang="en-US" dirty="0"/>
              <a:t>Distributive Property</a:t>
            </a:r>
          </a:p>
          <a:p>
            <a:pPr lvl="1"/>
            <a:r>
              <a:rPr lang="en-US" altLang="en-US" dirty="0"/>
              <a:t>7.A.4.1, PA.A.3.2, and a review for Algebra 1, Algebra 2, and beyond</a:t>
            </a:r>
          </a:p>
          <a:p>
            <a:r>
              <a:rPr lang="en-US" altLang="en-US" dirty="0"/>
              <a:t>Strategies</a:t>
            </a:r>
          </a:p>
          <a:p>
            <a:pPr lvl="1"/>
            <a:r>
              <a:rPr lang="en-US" altLang="en-US" dirty="0"/>
              <a:t>Explore: Elbow Partners</a:t>
            </a:r>
          </a:p>
        </p:txBody>
      </p:sp>
    </p:spTree>
    <p:extLst>
      <p:ext uri="{BB962C8B-B14F-4D97-AF65-F5344CB8AC3E}">
        <p14:creationId xmlns:p14="http://schemas.microsoft.com/office/powerpoint/2010/main" val="238100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16FC-7C1E-4BF7-207E-3AB47E605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83611-B1D7-1694-424F-1E6F7335D3AC}"/>
              </a:ext>
            </a:extLst>
          </p:cNvPr>
          <p:cNvSpPr>
            <a:spLocks noGrp="1"/>
          </p:cNvSpPr>
          <p:nvPr>
            <p:ph type="title"/>
          </p:nvPr>
        </p:nvSpPr>
        <p:spPr/>
        <p:txBody>
          <a:bodyPr rtlCol="0">
            <a:normAutofit/>
          </a:bodyPr>
          <a:lstStyle/>
          <a:p>
            <a:pPr fontAlgn="auto">
              <a:spcAft>
                <a:spcPts val="0"/>
              </a:spcAft>
              <a:defRPr/>
            </a:pPr>
            <a:r>
              <a:rPr lang="en-US" dirty="0"/>
              <a:t>Dice Exploration</a:t>
            </a:r>
          </a:p>
        </p:txBody>
      </p:sp>
      <p:sp>
        <p:nvSpPr>
          <p:cNvPr id="25602" name="Content Placeholder 2">
            <a:extLst>
              <a:ext uri="{FF2B5EF4-FFF2-40B4-BE49-F238E27FC236}">
                <a16:creationId xmlns:a16="http://schemas.microsoft.com/office/drawing/2014/main" id="{790617B4-1C0F-B9D6-A196-82FB048F10AE}"/>
              </a:ext>
            </a:extLst>
          </p:cNvPr>
          <p:cNvSpPr>
            <a:spLocks noGrp="1" noChangeArrowheads="1"/>
          </p:cNvSpPr>
          <p:nvPr>
            <p:ph idx="4294967295"/>
          </p:nvPr>
        </p:nvSpPr>
        <p:spPr/>
        <p:txBody>
          <a:bodyPr/>
          <a:lstStyle/>
          <a:p>
            <a:r>
              <a:rPr lang="en-US" altLang="en-US" dirty="0"/>
              <a:t>Roll one random die. Write the rolled number in the first slot.</a:t>
            </a:r>
          </a:p>
          <a:p>
            <a:r>
              <a:rPr lang="en-US" altLang="en-US" dirty="0"/>
              <a:t>Repeat with a second die and the second slot, then with the last die and the third slot.</a:t>
            </a:r>
          </a:p>
          <a:p>
            <a:pPr lvl="1"/>
            <a:r>
              <a:rPr lang="en-US" altLang="en-US" dirty="0"/>
              <a:t>One die is a different color. Count the number rolled with this die as a negative number. </a:t>
            </a:r>
          </a:p>
          <a:p>
            <a:r>
              <a:rPr lang="en-US" altLang="en-US" dirty="0"/>
              <a:t>Work with your Elbow Partners to solve the problem.</a:t>
            </a:r>
          </a:p>
        </p:txBody>
      </p:sp>
      <p:pic>
        <p:nvPicPr>
          <p:cNvPr id="4" name="Picture 3">
            <a:extLst>
              <a:ext uri="{FF2B5EF4-FFF2-40B4-BE49-F238E27FC236}">
                <a16:creationId xmlns:a16="http://schemas.microsoft.com/office/drawing/2014/main" id="{25645EC2-3291-6A72-F435-645B05ED4601}"/>
              </a:ext>
            </a:extLst>
          </p:cNvPr>
          <p:cNvPicPr>
            <a:picLocks noChangeAspect="1"/>
          </p:cNvPicPr>
          <p:nvPr/>
        </p:nvPicPr>
        <p:blipFill>
          <a:blip r:embed="rId3"/>
          <a:stretch>
            <a:fillRect/>
          </a:stretch>
        </p:blipFill>
        <p:spPr>
          <a:xfrm>
            <a:off x="6800081" y="242934"/>
            <a:ext cx="1883848" cy="1155759"/>
          </a:xfrm>
          <a:prstGeom prst="rect">
            <a:avLst/>
          </a:prstGeom>
        </p:spPr>
      </p:pic>
    </p:spTree>
    <p:extLst>
      <p:ext uri="{BB962C8B-B14F-4D97-AF65-F5344CB8AC3E}">
        <p14:creationId xmlns:p14="http://schemas.microsoft.com/office/powerpoint/2010/main" val="329992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56C2-B32D-FF76-D261-9649F0433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AF61D-EDD4-0FE2-B906-72D2D775BAA7}"/>
              </a:ext>
            </a:extLst>
          </p:cNvPr>
          <p:cNvSpPr>
            <a:spLocks noGrp="1"/>
          </p:cNvSpPr>
          <p:nvPr>
            <p:ph type="title"/>
          </p:nvPr>
        </p:nvSpPr>
        <p:spPr/>
        <p:txBody>
          <a:bodyPr rtlCol="0">
            <a:normAutofit/>
          </a:bodyPr>
          <a:lstStyle/>
          <a:p>
            <a:pPr fontAlgn="auto">
              <a:spcAft>
                <a:spcPts val="0"/>
              </a:spcAft>
              <a:defRPr/>
            </a:pPr>
            <a:r>
              <a:rPr lang="en-US" dirty="0"/>
              <a:t>“Going Viral”</a:t>
            </a:r>
          </a:p>
        </p:txBody>
      </p:sp>
      <p:sp>
        <p:nvSpPr>
          <p:cNvPr id="25602" name="Content Placeholder 2">
            <a:extLst>
              <a:ext uri="{FF2B5EF4-FFF2-40B4-BE49-F238E27FC236}">
                <a16:creationId xmlns:a16="http://schemas.microsoft.com/office/drawing/2014/main" id="{47EF6AD9-A771-3202-CFD5-221B9DF3A941}"/>
              </a:ext>
            </a:extLst>
          </p:cNvPr>
          <p:cNvSpPr>
            <a:spLocks noGrp="1" noChangeArrowheads="1"/>
          </p:cNvSpPr>
          <p:nvPr>
            <p:ph idx="4294967295"/>
          </p:nvPr>
        </p:nvSpPr>
        <p:spPr/>
        <p:txBody>
          <a:bodyPr/>
          <a:lstStyle/>
          <a:p>
            <a:r>
              <a:rPr lang="en-US" altLang="en-US" dirty="0"/>
              <a:t>Simplifying Expressions and Equations</a:t>
            </a:r>
          </a:p>
          <a:p>
            <a:pPr lvl="1"/>
            <a:r>
              <a:rPr lang="pt-BR" altLang="en-US" dirty="0"/>
              <a:t>7.A.4, PA.A.3, A1.A1.1</a:t>
            </a:r>
            <a:endParaRPr lang="en-US" altLang="en-US" dirty="0"/>
          </a:p>
          <a:p>
            <a:r>
              <a:rPr lang="en-US" altLang="en-US" dirty="0"/>
              <a:t>Strategies</a:t>
            </a:r>
          </a:p>
          <a:p>
            <a:pPr lvl="1"/>
            <a:r>
              <a:rPr lang="en-US" altLang="en-US" dirty="0"/>
              <a:t>Engage: Four Corners</a:t>
            </a:r>
          </a:p>
          <a:p>
            <a:pPr lvl="1"/>
            <a:r>
              <a:rPr lang="en-US" altLang="en-US" dirty="0"/>
              <a:t>Explore: Pass the Problem</a:t>
            </a:r>
          </a:p>
        </p:txBody>
      </p:sp>
    </p:spTree>
    <p:extLst>
      <p:ext uri="{BB962C8B-B14F-4D97-AF65-F5344CB8AC3E}">
        <p14:creationId xmlns:p14="http://schemas.microsoft.com/office/powerpoint/2010/main" val="194569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E6DE0-6F87-0306-716F-2AE885B12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DE852-8EFE-B45D-9E7F-0E1F4E615630}"/>
              </a:ext>
            </a:extLst>
          </p:cNvPr>
          <p:cNvSpPr>
            <a:spLocks noGrp="1"/>
          </p:cNvSpPr>
          <p:nvPr>
            <p:ph type="title"/>
          </p:nvPr>
        </p:nvSpPr>
        <p:spPr/>
        <p:txBody>
          <a:bodyPr rtlCol="0">
            <a:normAutofit/>
          </a:bodyPr>
          <a:lstStyle/>
          <a:p>
            <a:pPr fontAlgn="auto">
              <a:spcAft>
                <a:spcPts val="0"/>
              </a:spcAft>
              <a:defRPr/>
            </a:pPr>
            <a:r>
              <a:rPr lang="en-US" dirty="0"/>
              <a:t>Which One Doesn’t Belong?</a:t>
            </a:r>
          </a:p>
        </p:txBody>
      </p:sp>
      <p:pic>
        <p:nvPicPr>
          <p:cNvPr id="3" name="Picture 2" descr="A picture containing indoor, sitting, open, table&#10;&#10;Description automatically generated">
            <a:extLst>
              <a:ext uri="{FF2B5EF4-FFF2-40B4-BE49-F238E27FC236}">
                <a16:creationId xmlns:a16="http://schemas.microsoft.com/office/drawing/2014/main" id="{D516578A-B6F5-8861-C9A0-4429E793C2E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Lst>
          </a:blip>
          <a:srcRect l="14041" t="8619" r="13098" b="7808"/>
          <a:stretch/>
        </p:blipFill>
        <p:spPr>
          <a:xfrm>
            <a:off x="831987" y="1463585"/>
            <a:ext cx="3630256" cy="3122924"/>
          </a:xfrm>
          <a:prstGeom prst="rect">
            <a:avLst/>
          </a:prstGeom>
        </p:spPr>
      </p:pic>
      <p:pic>
        <p:nvPicPr>
          <p:cNvPr id="5" name="Picture 4">
            <a:extLst>
              <a:ext uri="{FF2B5EF4-FFF2-40B4-BE49-F238E27FC236}">
                <a16:creationId xmlns:a16="http://schemas.microsoft.com/office/drawing/2014/main" id="{BC4AAE3D-1105-C83F-18E5-4181EED59096}"/>
              </a:ext>
            </a:extLst>
          </p:cNvPr>
          <p:cNvPicPr>
            <a:picLocks noChangeAspect="1"/>
          </p:cNvPicPr>
          <p:nvPr/>
        </p:nvPicPr>
        <p:blipFill>
          <a:blip r:embed="rId5"/>
          <a:stretch>
            <a:fillRect/>
          </a:stretch>
        </p:blipFill>
        <p:spPr>
          <a:xfrm>
            <a:off x="4879809" y="1547594"/>
            <a:ext cx="3242173" cy="3016028"/>
          </a:xfrm>
          <a:prstGeom prst="rect">
            <a:avLst/>
          </a:prstGeom>
        </p:spPr>
      </p:pic>
    </p:spTree>
    <p:extLst>
      <p:ext uri="{BB962C8B-B14F-4D97-AF65-F5344CB8AC3E}">
        <p14:creationId xmlns:p14="http://schemas.microsoft.com/office/powerpoint/2010/main" val="23736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B77D9-236C-2822-3E29-E165D8A0F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DEF89-684B-A5E3-9A75-93E3DFCEE1A2}"/>
              </a:ext>
            </a:extLst>
          </p:cNvPr>
          <p:cNvSpPr>
            <a:spLocks noGrp="1"/>
          </p:cNvSpPr>
          <p:nvPr>
            <p:ph type="title"/>
          </p:nvPr>
        </p:nvSpPr>
        <p:spPr/>
        <p:txBody>
          <a:bodyPr rtlCol="0">
            <a:normAutofit/>
          </a:bodyPr>
          <a:lstStyle/>
          <a:p>
            <a:pPr fontAlgn="auto">
              <a:spcAft>
                <a:spcPts val="0"/>
              </a:spcAft>
              <a:defRPr/>
            </a:pPr>
            <a:r>
              <a:rPr lang="en-US" dirty="0"/>
              <a:t>Math Social Media Post </a:t>
            </a:r>
          </a:p>
        </p:txBody>
      </p:sp>
      <p:sp>
        <p:nvSpPr>
          <p:cNvPr id="25602" name="Content Placeholder 2">
            <a:extLst>
              <a:ext uri="{FF2B5EF4-FFF2-40B4-BE49-F238E27FC236}">
                <a16:creationId xmlns:a16="http://schemas.microsoft.com/office/drawing/2014/main" id="{A0FFF240-D298-B425-BFC3-A58A63876E14}"/>
              </a:ext>
            </a:extLst>
          </p:cNvPr>
          <p:cNvSpPr>
            <a:spLocks noGrp="1" noChangeArrowheads="1"/>
          </p:cNvSpPr>
          <p:nvPr>
            <p:ph idx="4294967295"/>
          </p:nvPr>
        </p:nvSpPr>
        <p:spPr>
          <a:xfrm>
            <a:off x="628650" y="1370013"/>
            <a:ext cx="7792174" cy="3262312"/>
          </a:xfrm>
        </p:spPr>
        <p:txBody>
          <a:bodyPr/>
          <a:lstStyle/>
          <a:p>
            <a:r>
              <a:rPr lang="en-US" altLang="en-US" dirty="0"/>
              <a:t>Solve the first line of your viral math post.</a:t>
            </a:r>
          </a:p>
          <a:p>
            <a:pPr lvl="1"/>
            <a:r>
              <a:rPr lang="en-US" altLang="en-US" dirty="0"/>
              <a:t>Show all your work so the next group can follow your thinking. When time is up, pass your problem to the next pair in your group.</a:t>
            </a:r>
          </a:p>
          <a:p>
            <a:r>
              <a:rPr lang="en-US" altLang="en-US" dirty="0"/>
              <a:t>Solve the second line and pass!</a:t>
            </a:r>
          </a:p>
          <a:p>
            <a:r>
              <a:rPr lang="en-US" altLang="en-US" dirty="0"/>
              <a:t>Solve the third line and pass!</a:t>
            </a:r>
          </a:p>
          <a:p>
            <a:r>
              <a:rPr lang="en-US" altLang="en-US" dirty="0"/>
              <a:t>Check your original problem—then solve! </a:t>
            </a:r>
          </a:p>
        </p:txBody>
      </p:sp>
      <p:pic>
        <p:nvPicPr>
          <p:cNvPr id="4" name="Picture 3">
            <a:extLst>
              <a:ext uri="{FF2B5EF4-FFF2-40B4-BE49-F238E27FC236}">
                <a16:creationId xmlns:a16="http://schemas.microsoft.com/office/drawing/2014/main" id="{BA48122A-BFA0-1A55-3317-62D14D0589F4}"/>
              </a:ext>
            </a:extLst>
          </p:cNvPr>
          <p:cNvPicPr>
            <a:picLocks noChangeAspect="1"/>
          </p:cNvPicPr>
          <p:nvPr/>
        </p:nvPicPr>
        <p:blipFill>
          <a:blip r:embed="rId3"/>
          <a:stretch>
            <a:fillRect/>
          </a:stretch>
        </p:blipFill>
        <p:spPr>
          <a:xfrm>
            <a:off x="7151791" y="212085"/>
            <a:ext cx="1641052" cy="1641052"/>
          </a:xfrm>
          <a:prstGeom prst="rect">
            <a:avLst/>
          </a:prstGeom>
        </p:spPr>
      </p:pic>
    </p:spTree>
    <p:extLst>
      <p:ext uri="{BB962C8B-B14F-4D97-AF65-F5344CB8AC3E}">
        <p14:creationId xmlns:p14="http://schemas.microsoft.com/office/powerpoint/2010/main" val="4065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8E097-9282-1EF7-10EA-3CAD00515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02F89-2B4C-D61A-60E8-3753FA7C43C5}"/>
              </a:ext>
            </a:extLst>
          </p:cNvPr>
          <p:cNvSpPr>
            <a:spLocks noGrp="1"/>
          </p:cNvSpPr>
          <p:nvPr>
            <p:ph type="title"/>
          </p:nvPr>
        </p:nvSpPr>
        <p:spPr>
          <a:xfrm>
            <a:off x="628650" y="274638"/>
            <a:ext cx="8240682" cy="993775"/>
          </a:xfrm>
        </p:spPr>
        <p:txBody>
          <a:bodyPr rtlCol="0">
            <a:noAutofit/>
          </a:bodyPr>
          <a:lstStyle/>
          <a:p>
            <a:pPr fontAlgn="auto">
              <a:spcAft>
                <a:spcPts val="0"/>
              </a:spcAft>
              <a:defRPr/>
            </a:pPr>
            <a:r>
              <a:rPr lang="en-US" dirty="0"/>
              <a:t>“Memes &gt; GIFs” and “Popcorn &gt; </a:t>
            </a:r>
            <a:r>
              <a:rPr lang="en-US" dirty="0" err="1"/>
              <a:t>Raisinets</a:t>
            </a:r>
            <a:r>
              <a:rPr lang="en-US" dirty="0"/>
              <a:t>”</a:t>
            </a:r>
          </a:p>
        </p:txBody>
      </p:sp>
      <p:sp>
        <p:nvSpPr>
          <p:cNvPr id="25602" name="Content Placeholder 2">
            <a:extLst>
              <a:ext uri="{FF2B5EF4-FFF2-40B4-BE49-F238E27FC236}">
                <a16:creationId xmlns:a16="http://schemas.microsoft.com/office/drawing/2014/main" id="{848FAAB4-2174-E776-2C91-A862CBE88484}"/>
              </a:ext>
            </a:extLst>
          </p:cNvPr>
          <p:cNvSpPr>
            <a:spLocks noGrp="1" noChangeArrowheads="1"/>
          </p:cNvSpPr>
          <p:nvPr>
            <p:ph idx="4294967295"/>
          </p:nvPr>
        </p:nvSpPr>
        <p:spPr/>
        <p:txBody>
          <a:bodyPr/>
          <a:lstStyle/>
          <a:p>
            <a:r>
              <a:rPr lang="en-US" altLang="en-US" dirty="0"/>
              <a:t>Inequalities</a:t>
            </a:r>
          </a:p>
          <a:p>
            <a:pPr lvl="1"/>
            <a:r>
              <a:rPr lang="en-US" altLang="en-US" dirty="0"/>
              <a:t>7.A.3.2, 7.A.3.3, PA.A.4.2, PA.A.4.3, and A1.A.2.1</a:t>
            </a:r>
          </a:p>
          <a:p>
            <a:r>
              <a:rPr lang="en-US" altLang="en-US" dirty="0"/>
              <a:t>Strategies</a:t>
            </a:r>
          </a:p>
          <a:p>
            <a:pPr lvl="1"/>
            <a:r>
              <a:rPr lang="en-US" altLang="en-US" dirty="0"/>
              <a:t>Engage: Card Sort</a:t>
            </a:r>
          </a:p>
          <a:p>
            <a:pPr lvl="1"/>
            <a:r>
              <a:rPr lang="en-US" altLang="en-US" dirty="0"/>
              <a:t>Evaluate: Create Your Problem</a:t>
            </a:r>
          </a:p>
          <a:p>
            <a:pPr lvl="1"/>
            <a:r>
              <a:rPr lang="en-US" altLang="en-US" dirty="0"/>
              <a:t>Other: Gallery Walk and Muddiest Point</a:t>
            </a:r>
          </a:p>
        </p:txBody>
      </p:sp>
    </p:spTree>
    <p:extLst>
      <p:ext uri="{BB962C8B-B14F-4D97-AF65-F5344CB8AC3E}">
        <p14:creationId xmlns:p14="http://schemas.microsoft.com/office/powerpoint/2010/main" val="220643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FAF2-78E8-D229-6A54-1AA3A8607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98649-0FD6-F1A6-4E64-C059DB943A73}"/>
              </a:ext>
            </a:extLst>
          </p:cNvPr>
          <p:cNvSpPr>
            <a:spLocks noGrp="1"/>
          </p:cNvSpPr>
          <p:nvPr>
            <p:ph type="title"/>
          </p:nvPr>
        </p:nvSpPr>
        <p:spPr/>
        <p:txBody>
          <a:bodyPr rtlCol="0">
            <a:normAutofit/>
          </a:bodyPr>
          <a:lstStyle/>
          <a:p>
            <a:pPr fontAlgn="auto">
              <a:spcAft>
                <a:spcPts val="0"/>
              </a:spcAft>
              <a:defRPr/>
            </a:pPr>
            <a:r>
              <a:rPr lang="en-US" dirty="0"/>
              <a:t>Real-World Scenarios</a:t>
            </a:r>
          </a:p>
        </p:txBody>
      </p:sp>
      <p:sp>
        <p:nvSpPr>
          <p:cNvPr id="25602" name="Content Placeholder 2">
            <a:extLst>
              <a:ext uri="{FF2B5EF4-FFF2-40B4-BE49-F238E27FC236}">
                <a16:creationId xmlns:a16="http://schemas.microsoft.com/office/drawing/2014/main" id="{ECC415D0-CBBD-BF44-F7D3-47EB87384BFE}"/>
              </a:ext>
            </a:extLst>
          </p:cNvPr>
          <p:cNvSpPr>
            <a:spLocks noGrp="1" noChangeArrowheads="1"/>
          </p:cNvSpPr>
          <p:nvPr>
            <p:ph idx="4294967295"/>
          </p:nvPr>
        </p:nvSpPr>
        <p:spPr>
          <a:xfrm>
            <a:off x="628650" y="1370013"/>
            <a:ext cx="4722155" cy="3262312"/>
          </a:xfrm>
        </p:spPr>
        <p:txBody>
          <a:bodyPr/>
          <a:lstStyle/>
          <a:p>
            <a:r>
              <a:rPr lang="en-US" altLang="en-US" dirty="0"/>
              <a:t>In pairs, sort the cards to match the scenario to the inequality.</a:t>
            </a:r>
          </a:p>
          <a:p>
            <a:pPr lvl="1"/>
            <a:r>
              <a:rPr lang="en-US" altLang="en-US" dirty="0"/>
              <a:t>Discuss why you matched the cards the way you did.</a:t>
            </a:r>
          </a:p>
        </p:txBody>
      </p:sp>
      <p:pic>
        <p:nvPicPr>
          <p:cNvPr id="4" name="Picture 3">
            <a:extLst>
              <a:ext uri="{FF2B5EF4-FFF2-40B4-BE49-F238E27FC236}">
                <a16:creationId xmlns:a16="http://schemas.microsoft.com/office/drawing/2014/main" id="{A531A7CE-AB47-4BE8-FFC3-398354508450}"/>
              </a:ext>
            </a:extLst>
          </p:cNvPr>
          <p:cNvPicPr>
            <a:picLocks noChangeAspect="1"/>
          </p:cNvPicPr>
          <p:nvPr/>
        </p:nvPicPr>
        <p:blipFill>
          <a:blip r:embed="rId3"/>
          <a:stretch>
            <a:fillRect/>
          </a:stretch>
        </p:blipFill>
        <p:spPr>
          <a:xfrm>
            <a:off x="5350805" y="1027714"/>
            <a:ext cx="2929861" cy="2929861"/>
          </a:xfrm>
          <a:prstGeom prst="rect">
            <a:avLst/>
          </a:prstGeom>
        </p:spPr>
      </p:pic>
    </p:spTree>
    <p:extLst>
      <p:ext uri="{BB962C8B-B14F-4D97-AF65-F5344CB8AC3E}">
        <p14:creationId xmlns:p14="http://schemas.microsoft.com/office/powerpoint/2010/main" val="224575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88CF-C62E-A5DF-88A1-8035EA7E1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DCEF5-6E46-E4E4-9349-8C2B01EECC0E}"/>
              </a:ext>
            </a:extLst>
          </p:cNvPr>
          <p:cNvSpPr>
            <a:spLocks noGrp="1"/>
          </p:cNvSpPr>
          <p:nvPr>
            <p:ph type="title"/>
          </p:nvPr>
        </p:nvSpPr>
        <p:spPr/>
        <p:txBody>
          <a:bodyPr rtlCol="0">
            <a:normAutofit/>
          </a:bodyPr>
          <a:lstStyle/>
          <a:p>
            <a:pPr fontAlgn="auto">
              <a:spcAft>
                <a:spcPts val="0"/>
              </a:spcAft>
              <a:defRPr/>
            </a:pPr>
            <a:r>
              <a:rPr lang="en-US" dirty="0"/>
              <a:t>Movie Snacks Are the Best! </a:t>
            </a:r>
          </a:p>
        </p:txBody>
      </p:sp>
      <p:sp>
        <p:nvSpPr>
          <p:cNvPr id="25602" name="Content Placeholder 2">
            <a:extLst>
              <a:ext uri="{FF2B5EF4-FFF2-40B4-BE49-F238E27FC236}">
                <a16:creationId xmlns:a16="http://schemas.microsoft.com/office/drawing/2014/main" id="{A5AE2437-7421-F6EC-5EE3-17A0F21CF91D}"/>
              </a:ext>
            </a:extLst>
          </p:cNvPr>
          <p:cNvSpPr>
            <a:spLocks noGrp="1" noChangeArrowheads="1"/>
          </p:cNvSpPr>
          <p:nvPr>
            <p:ph idx="4294967295"/>
          </p:nvPr>
        </p:nvSpPr>
        <p:spPr/>
        <p:txBody>
          <a:bodyPr/>
          <a:lstStyle/>
          <a:p>
            <a:pPr marL="64008" indent="0">
              <a:buNone/>
            </a:pPr>
            <a:r>
              <a:rPr lang="en-US" altLang="en-US" b="1" dirty="0"/>
              <a:t>Scenario #1:</a:t>
            </a:r>
          </a:p>
          <a:p>
            <a:pPr marL="64008" indent="0">
              <a:buNone/>
            </a:pPr>
            <a:r>
              <a:rPr lang="en-US" altLang="en-US" dirty="0"/>
              <a:t>Your family goes to the movies. The snack bar is all out of large popcorn containers and drink cups. The only size they have left is small. The family has $20 to spend. How many popcorn containers and drinks can they buy if popcorn costs $3 and a drink costs $2? Your family wants no change.</a:t>
            </a:r>
          </a:p>
        </p:txBody>
      </p:sp>
    </p:spTree>
    <p:extLst>
      <p:ext uri="{BB962C8B-B14F-4D97-AF65-F5344CB8AC3E}">
        <p14:creationId xmlns:p14="http://schemas.microsoft.com/office/powerpoint/2010/main" val="117726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304A-9EDD-77BD-B9D0-336F64CFA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CC018-1839-25B9-CDF4-2801B67DA11F}"/>
              </a:ext>
            </a:extLst>
          </p:cNvPr>
          <p:cNvSpPr>
            <a:spLocks noGrp="1"/>
          </p:cNvSpPr>
          <p:nvPr>
            <p:ph type="title"/>
          </p:nvPr>
        </p:nvSpPr>
        <p:spPr/>
        <p:txBody>
          <a:bodyPr rtlCol="0">
            <a:normAutofit/>
          </a:bodyPr>
          <a:lstStyle/>
          <a:p>
            <a:pPr fontAlgn="auto">
              <a:spcAft>
                <a:spcPts val="0"/>
              </a:spcAft>
              <a:defRPr/>
            </a:pPr>
            <a:r>
              <a:rPr lang="en-US" dirty="0"/>
              <a:t>Movie Snacks Are the Best! </a:t>
            </a:r>
          </a:p>
        </p:txBody>
      </p:sp>
      <p:sp>
        <p:nvSpPr>
          <p:cNvPr id="25602" name="Content Placeholder 2">
            <a:extLst>
              <a:ext uri="{FF2B5EF4-FFF2-40B4-BE49-F238E27FC236}">
                <a16:creationId xmlns:a16="http://schemas.microsoft.com/office/drawing/2014/main" id="{A850DB9A-8A8F-8BC9-46F5-C23C8A8510EC}"/>
              </a:ext>
            </a:extLst>
          </p:cNvPr>
          <p:cNvSpPr>
            <a:spLocks noGrp="1" noChangeArrowheads="1"/>
          </p:cNvSpPr>
          <p:nvPr>
            <p:ph idx="4294967295"/>
          </p:nvPr>
        </p:nvSpPr>
        <p:spPr/>
        <p:txBody>
          <a:bodyPr/>
          <a:lstStyle/>
          <a:p>
            <a:pPr marL="64008" indent="0">
              <a:buNone/>
            </a:pPr>
            <a:r>
              <a:rPr lang="en-US" altLang="en-US" b="1" dirty="0"/>
              <a:t>Scenario #2:</a:t>
            </a:r>
          </a:p>
          <a:p>
            <a:pPr marL="64008" indent="0">
              <a:buNone/>
            </a:pPr>
            <a:r>
              <a:rPr lang="en-US" altLang="en-US" dirty="0"/>
              <a:t>Your family decides it’s way too hard to figure out how many orders of popcorn and drinks they would need to buy with no change left over. Now, they don’t mind if they get change back. How many different ways can the family buy popcorn and drinks now?</a:t>
            </a:r>
          </a:p>
        </p:txBody>
      </p:sp>
    </p:spTree>
    <p:extLst>
      <p:ext uri="{BB962C8B-B14F-4D97-AF65-F5344CB8AC3E}">
        <p14:creationId xmlns:p14="http://schemas.microsoft.com/office/powerpoint/2010/main" val="78360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36C9FBC-FE84-4288-6D85-2DB30EDB0427}"/>
              </a:ext>
            </a:extLst>
          </p:cNvPr>
          <p:cNvSpPr txBox="1">
            <a:spLocks noChangeArrowheads="1"/>
          </p:cNvSpPr>
          <p:nvPr/>
        </p:nvSpPr>
        <p:spPr bwMode="auto">
          <a:xfrm>
            <a:off x="623888" y="1439584"/>
            <a:ext cx="7886700" cy="194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500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r>
              <a:rPr lang="en-US" altLang="en-US" dirty="0"/>
              <a:t>Authenticity in Math Through</a:t>
            </a:r>
          </a:p>
          <a:p>
            <a:r>
              <a:rPr lang="en-US" altLang="en-US" dirty="0"/>
              <a:t>LEARN Strategies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090E-BDC0-67CF-DAF9-9BF9E16600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E13041-F6D8-9C8E-B02D-DD00C1AFE988}"/>
              </a:ext>
            </a:extLst>
          </p:cNvPr>
          <p:cNvPicPr>
            <a:picLocks noChangeAspect="1"/>
          </p:cNvPicPr>
          <p:nvPr/>
        </p:nvPicPr>
        <p:blipFill>
          <a:blip r:embed="rId3"/>
          <a:stretch>
            <a:fillRect/>
          </a:stretch>
        </p:blipFill>
        <p:spPr>
          <a:xfrm>
            <a:off x="6145475" y="-299007"/>
            <a:ext cx="2595216" cy="2595216"/>
          </a:xfrm>
          <a:prstGeom prst="rect">
            <a:avLst/>
          </a:prstGeom>
        </p:spPr>
      </p:pic>
      <p:sp>
        <p:nvSpPr>
          <p:cNvPr id="2" name="Title 1">
            <a:extLst>
              <a:ext uri="{FF2B5EF4-FFF2-40B4-BE49-F238E27FC236}">
                <a16:creationId xmlns:a16="http://schemas.microsoft.com/office/drawing/2014/main" id="{270E56EB-2688-4682-6A70-FEAFD20CB506}"/>
              </a:ext>
            </a:extLst>
          </p:cNvPr>
          <p:cNvSpPr>
            <a:spLocks noGrp="1"/>
          </p:cNvSpPr>
          <p:nvPr>
            <p:ph type="title"/>
          </p:nvPr>
        </p:nvSpPr>
        <p:spPr/>
        <p:txBody>
          <a:bodyPr rtlCol="0">
            <a:normAutofit/>
          </a:bodyPr>
          <a:lstStyle/>
          <a:p>
            <a:pPr fontAlgn="auto">
              <a:spcAft>
                <a:spcPts val="0"/>
              </a:spcAft>
              <a:defRPr/>
            </a:pPr>
            <a:r>
              <a:rPr lang="en-US" dirty="0"/>
              <a:t>Two-Variable Movie Scenario</a:t>
            </a:r>
          </a:p>
        </p:txBody>
      </p:sp>
      <p:sp>
        <p:nvSpPr>
          <p:cNvPr id="25602" name="Content Placeholder 2">
            <a:extLst>
              <a:ext uri="{FF2B5EF4-FFF2-40B4-BE49-F238E27FC236}">
                <a16:creationId xmlns:a16="http://schemas.microsoft.com/office/drawing/2014/main" id="{F1B00161-CC30-DFA5-DADF-30384222AD24}"/>
              </a:ext>
            </a:extLst>
          </p:cNvPr>
          <p:cNvSpPr>
            <a:spLocks noGrp="1" noChangeArrowheads="1"/>
          </p:cNvSpPr>
          <p:nvPr>
            <p:ph idx="4294967295"/>
          </p:nvPr>
        </p:nvSpPr>
        <p:spPr/>
        <p:txBody>
          <a:bodyPr/>
          <a:lstStyle/>
          <a:p>
            <a:r>
              <a:rPr lang="en-US" altLang="en-US" dirty="0"/>
              <a:t>It’s your turn to create a two-variable movie scenario for others to solve. Include the following:</a:t>
            </a:r>
          </a:p>
          <a:p>
            <a:pPr lvl="1"/>
            <a:r>
              <a:rPr lang="en-US" altLang="en-US" dirty="0"/>
              <a:t>A narrative for your scenario</a:t>
            </a:r>
          </a:p>
          <a:p>
            <a:pPr lvl="1"/>
            <a:r>
              <a:rPr lang="en-US" altLang="en-US" dirty="0"/>
              <a:t>Notes on the process required to solve the problem</a:t>
            </a:r>
          </a:p>
          <a:p>
            <a:pPr lvl="1"/>
            <a:r>
              <a:rPr lang="en-US" altLang="en-US" dirty="0"/>
              <a:t>Potential errors other students may make along the way</a:t>
            </a:r>
          </a:p>
        </p:txBody>
      </p:sp>
    </p:spTree>
    <p:extLst>
      <p:ext uri="{BB962C8B-B14F-4D97-AF65-F5344CB8AC3E}">
        <p14:creationId xmlns:p14="http://schemas.microsoft.com/office/powerpoint/2010/main" val="328524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77FDC-3332-93CF-F277-FCC60B6A5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6A2A8-2A60-F6C2-C3A5-46E6EAF312CC}"/>
              </a:ext>
            </a:extLst>
          </p:cNvPr>
          <p:cNvSpPr>
            <a:spLocks noGrp="1"/>
          </p:cNvSpPr>
          <p:nvPr>
            <p:ph type="title"/>
          </p:nvPr>
        </p:nvSpPr>
        <p:spPr/>
        <p:txBody>
          <a:bodyPr rtlCol="0">
            <a:normAutofit/>
          </a:bodyPr>
          <a:lstStyle/>
          <a:p>
            <a:pPr fontAlgn="auto">
              <a:spcAft>
                <a:spcPts val="0"/>
              </a:spcAft>
              <a:defRPr/>
            </a:pPr>
            <a:r>
              <a:rPr lang="en-US" dirty="0"/>
              <a:t>Other Common Strategies</a:t>
            </a:r>
          </a:p>
        </p:txBody>
      </p:sp>
      <p:sp>
        <p:nvSpPr>
          <p:cNvPr id="25602" name="Content Placeholder 2">
            <a:extLst>
              <a:ext uri="{FF2B5EF4-FFF2-40B4-BE49-F238E27FC236}">
                <a16:creationId xmlns:a16="http://schemas.microsoft.com/office/drawing/2014/main" id="{C5A6EF55-0B26-D603-1BD1-49CC740CBF51}"/>
              </a:ext>
            </a:extLst>
          </p:cNvPr>
          <p:cNvSpPr>
            <a:spLocks noGrp="1" noChangeArrowheads="1"/>
          </p:cNvSpPr>
          <p:nvPr>
            <p:ph idx="4294967295"/>
          </p:nvPr>
        </p:nvSpPr>
        <p:spPr>
          <a:xfrm>
            <a:off x="628650" y="1370013"/>
            <a:ext cx="4878611" cy="3262312"/>
          </a:xfrm>
        </p:spPr>
        <p:txBody>
          <a:bodyPr/>
          <a:lstStyle/>
          <a:p>
            <a:pPr marL="64008" indent="0">
              <a:buNone/>
            </a:pPr>
            <a:r>
              <a:rPr lang="en-US" altLang="en-US" b="1" dirty="0"/>
              <a:t>Gallery Walk/Carousel</a:t>
            </a:r>
          </a:p>
          <a:p>
            <a:pPr marL="64008" indent="0">
              <a:buNone/>
            </a:pPr>
            <a:r>
              <a:rPr lang="en-US" altLang="en-US" dirty="0"/>
              <a:t>This strategy provides a way to show many student presentations at one time by having students walk in a circuit from presentation to presentation, stopping long enough to learn from each one.</a:t>
            </a:r>
          </a:p>
        </p:txBody>
      </p:sp>
      <p:pic>
        <p:nvPicPr>
          <p:cNvPr id="4" name="Picture 3">
            <a:extLst>
              <a:ext uri="{FF2B5EF4-FFF2-40B4-BE49-F238E27FC236}">
                <a16:creationId xmlns:a16="http://schemas.microsoft.com/office/drawing/2014/main" id="{2E656A45-1F46-13BD-DDFC-60E88DD91996}"/>
              </a:ext>
            </a:extLst>
          </p:cNvPr>
          <p:cNvPicPr>
            <a:picLocks noChangeAspect="1"/>
          </p:cNvPicPr>
          <p:nvPr/>
        </p:nvPicPr>
        <p:blipFill>
          <a:blip r:embed="rId3"/>
          <a:stretch>
            <a:fillRect/>
          </a:stretch>
        </p:blipFill>
        <p:spPr>
          <a:xfrm>
            <a:off x="5580273" y="1974405"/>
            <a:ext cx="2777602" cy="1405050"/>
          </a:xfrm>
          <a:prstGeom prst="rect">
            <a:avLst/>
          </a:prstGeom>
        </p:spPr>
      </p:pic>
    </p:spTree>
    <p:extLst>
      <p:ext uri="{BB962C8B-B14F-4D97-AF65-F5344CB8AC3E}">
        <p14:creationId xmlns:p14="http://schemas.microsoft.com/office/powerpoint/2010/main" val="19117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4CAC-D958-828B-9DA2-030523A03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7E0F5-63FE-755F-22E8-D3D695BF40AE}"/>
              </a:ext>
            </a:extLst>
          </p:cNvPr>
          <p:cNvSpPr>
            <a:spLocks noGrp="1"/>
          </p:cNvSpPr>
          <p:nvPr>
            <p:ph type="title"/>
          </p:nvPr>
        </p:nvSpPr>
        <p:spPr/>
        <p:txBody>
          <a:bodyPr rtlCol="0">
            <a:normAutofit/>
          </a:bodyPr>
          <a:lstStyle/>
          <a:p>
            <a:pPr fontAlgn="auto">
              <a:spcAft>
                <a:spcPts val="0"/>
              </a:spcAft>
              <a:defRPr/>
            </a:pPr>
            <a:r>
              <a:rPr lang="en-US" dirty="0"/>
              <a:t>Other Common Strategies</a:t>
            </a:r>
          </a:p>
        </p:txBody>
      </p:sp>
      <p:sp>
        <p:nvSpPr>
          <p:cNvPr id="25602" name="Content Placeholder 2">
            <a:extLst>
              <a:ext uri="{FF2B5EF4-FFF2-40B4-BE49-F238E27FC236}">
                <a16:creationId xmlns:a16="http://schemas.microsoft.com/office/drawing/2014/main" id="{FED8B5DF-9A23-C7A0-C2BD-E9311B96BB61}"/>
              </a:ext>
            </a:extLst>
          </p:cNvPr>
          <p:cNvSpPr>
            <a:spLocks noGrp="1" noChangeArrowheads="1"/>
          </p:cNvSpPr>
          <p:nvPr>
            <p:ph idx="4294967295"/>
          </p:nvPr>
        </p:nvSpPr>
        <p:spPr>
          <a:xfrm>
            <a:off x="628650" y="1370013"/>
            <a:ext cx="4878611" cy="3262312"/>
          </a:xfrm>
        </p:spPr>
        <p:txBody>
          <a:bodyPr/>
          <a:lstStyle/>
          <a:p>
            <a:pPr marL="64008" indent="0">
              <a:buNone/>
            </a:pPr>
            <a:r>
              <a:rPr lang="en-US" altLang="en-US" b="1" dirty="0"/>
              <a:t>Muddiest Point</a:t>
            </a:r>
          </a:p>
          <a:p>
            <a:pPr marL="64008" indent="0">
              <a:buNone/>
            </a:pPr>
            <a:r>
              <a:rPr lang="en-US" altLang="en-US" dirty="0"/>
              <a:t>This strategy is a quick monitoring technique where students jot down the most difficult or confusing part of a lesson.</a:t>
            </a:r>
          </a:p>
        </p:txBody>
      </p:sp>
      <p:pic>
        <p:nvPicPr>
          <p:cNvPr id="5" name="Picture 4">
            <a:extLst>
              <a:ext uri="{FF2B5EF4-FFF2-40B4-BE49-F238E27FC236}">
                <a16:creationId xmlns:a16="http://schemas.microsoft.com/office/drawing/2014/main" id="{94C79757-13D8-664D-9E57-29CE9D28CABC}"/>
              </a:ext>
            </a:extLst>
          </p:cNvPr>
          <p:cNvPicPr>
            <a:picLocks noChangeAspect="1"/>
          </p:cNvPicPr>
          <p:nvPr/>
        </p:nvPicPr>
        <p:blipFill>
          <a:blip r:embed="rId3"/>
          <a:stretch>
            <a:fillRect/>
          </a:stretch>
        </p:blipFill>
        <p:spPr>
          <a:xfrm>
            <a:off x="5292689" y="1028675"/>
            <a:ext cx="3262312" cy="3262312"/>
          </a:xfrm>
          <a:prstGeom prst="rect">
            <a:avLst/>
          </a:prstGeom>
        </p:spPr>
      </p:pic>
    </p:spTree>
    <p:extLst>
      <p:ext uri="{BB962C8B-B14F-4D97-AF65-F5344CB8AC3E}">
        <p14:creationId xmlns:p14="http://schemas.microsoft.com/office/powerpoint/2010/main" val="353285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3898-17AD-3CA0-2961-4C5F934D3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9723E-1544-0B70-EC3F-1ACDF2BA8198}"/>
              </a:ext>
            </a:extLst>
          </p:cNvPr>
          <p:cNvSpPr>
            <a:spLocks noGrp="1"/>
          </p:cNvSpPr>
          <p:nvPr>
            <p:ph type="title"/>
          </p:nvPr>
        </p:nvSpPr>
        <p:spPr/>
        <p:txBody>
          <a:bodyPr rtlCol="0">
            <a:normAutofit/>
          </a:bodyPr>
          <a:lstStyle/>
          <a:p>
            <a:pPr fontAlgn="auto">
              <a:spcAft>
                <a:spcPts val="0"/>
              </a:spcAft>
              <a:defRPr/>
            </a:pPr>
            <a:r>
              <a:rPr lang="en-US" dirty="0"/>
              <a:t>Reflection</a:t>
            </a:r>
          </a:p>
        </p:txBody>
      </p:sp>
      <p:sp>
        <p:nvSpPr>
          <p:cNvPr id="25602" name="Content Placeholder 2">
            <a:extLst>
              <a:ext uri="{FF2B5EF4-FFF2-40B4-BE49-F238E27FC236}">
                <a16:creationId xmlns:a16="http://schemas.microsoft.com/office/drawing/2014/main" id="{DB12198A-21E2-8263-FA00-E3C27F9A9A4F}"/>
              </a:ext>
            </a:extLst>
          </p:cNvPr>
          <p:cNvSpPr>
            <a:spLocks noGrp="1" noChangeArrowheads="1"/>
          </p:cNvSpPr>
          <p:nvPr>
            <p:ph idx="4294967295"/>
          </p:nvPr>
        </p:nvSpPr>
        <p:spPr/>
        <p:txBody>
          <a:bodyPr/>
          <a:lstStyle/>
          <a:p>
            <a:pPr marL="64008" indent="0">
              <a:buNone/>
            </a:pPr>
            <a:r>
              <a:rPr lang="en-US" altLang="en-US" dirty="0"/>
              <a:t>Choose a strategy to reflect on.</a:t>
            </a:r>
          </a:p>
        </p:txBody>
      </p:sp>
    </p:spTree>
    <p:extLst>
      <p:ext uri="{BB962C8B-B14F-4D97-AF65-F5344CB8AC3E}">
        <p14:creationId xmlns:p14="http://schemas.microsoft.com/office/powerpoint/2010/main" val="350198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F7D1-6A55-EEB4-F4C6-FB05D7146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34BE6-EF71-C1C0-33A7-F34045A865BC}"/>
              </a:ext>
            </a:extLst>
          </p:cNvPr>
          <p:cNvSpPr>
            <a:spLocks noGrp="1"/>
          </p:cNvSpPr>
          <p:nvPr>
            <p:ph type="title"/>
          </p:nvPr>
        </p:nvSpPr>
        <p:spPr/>
        <p:txBody>
          <a:bodyPr rtlCol="0">
            <a:normAutofit/>
          </a:bodyPr>
          <a:lstStyle/>
          <a:p>
            <a:pPr fontAlgn="auto">
              <a:spcAft>
                <a:spcPts val="0"/>
              </a:spcAft>
              <a:defRPr/>
            </a:pPr>
            <a:r>
              <a:rPr lang="en-US" dirty="0"/>
              <a:t>Reflect on Activity</a:t>
            </a:r>
          </a:p>
        </p:txBody>
      </p:sp>
      <p:sp>
        <p:nvSpPr>
          <p:cNvPr id="25602" name="Content Placeholder 2">
            <a:extLst>
              <a:ext uri="{FF2B5EF4-FFF2-40B4-BE49-F238E27FC236}">
                <a16:creationId xmlns:a16="http://schemas.microsoft.com/office/drawing/2014/main" id="{03F15240-1DFF-8046-7C38-99C1B1BCBC3B}"/>
              </a:ext>
            </a:extLst>
          </p:cNvPr>
          <p:cNvSpPr>
            <a:spLocks noGrp="1" noChangeArrowheads="1"/>
          </p:cNvSpPr>
          <p:nvPr>
            <p:ph idx="4294967295"/>
          </p:nvPr>
        </p:nvSpPr>
        <p:spPr/>
        <p:txBody>
          <a:bodyPr/>
          <a:lstStyle/>
          <a:p>
            <a:pPr marL="64008" indent="0">
              <a:buNone/>
            </a:pPr>
            <a:r>
              <a:rPr lang="en-US" altLang="en-US" b="1" i="1" u="sng" dirty="0"/>
              <a:t>Student Perspective:</a:t>
            </a:r>
          </a:p>
          <a:p>
            <a:r>
              <a:rPr lang="en-US" altLang="en-US" dirty="0"/>
              <a:t>Does this activity allow students to learn math on a higher level?</a:t>
            </a:r>
          </a:p>
          <a:p>
            <a:r>
              <a:rPr lang="en-US" altLang="en-US" dirty="0"/>
              <a:t>Does this activity allow students to try things out, build autonomy, and experience cognitive struggle?</a:t>
            </a:r>
          </a:p>
          <a:p>
            <a:r>
              <a:rPr lang="en-US" altLang="en-US" dirty="0"/>
              <a:t>Does this activity allow students to participate in a discussion?</a:t>
            </a:r>
          </a:p>
        </p:txBody>
      </p:sp>
    </p:spTree>
    <p:extLst>
      <p:ext uri="{BB962C8B-B14F-4D97-AF65-F5344CB8AC3E}">
        <p14:creationId xmlns:p14="http://schemas.microsoft.com/office/powerpoint/2010/main" val="39018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2F1E-F103-FEE1-4765-B2D397FED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C5395-4E9B-919C-1840-4EAF1AEFA167}"/>
              </a:ext>
            </a:extLst>
          </p:cNvPr>
          <p:cNvSpPr>
            <a:spLocks noGrp="1"/>
          </p:cNvSpPr>
          <p:nvPr>
            <p:ph type="title"/>
          </p:nvPr>
        </p:nvSpPr>
        <p:spPr/>
        <p:txBody>
          <a:bodyPr rtlCol="0">
            <a:normAutofit/>
          </a:bodyPr>
          <a:lstStyle/>
          <a:p>
            <a:pPr fontAlgn="auto">
              <a:spcAft>
                <a:spcPts val="0"/>
              </a:spcAft>
              <a:defRPr/>
            </a:pPr>
            <a:r>
              <a:rPr lang="en-US" dirty="0"/>
              <a:t>Reflect on Activity</a:t>
            </a:r>
          </a:p>
        </p:txBody>
      </p:sp>
      <p:sp>
        <p:nvSpPr>
          <p:cNvPr id="25602" name="Content Placeholder 2">
            <a:extLst>
              <a:ext uri="{FF2B5EF4-FFF2-40B4-BE49-F238E27FC236}">
                <a16:creationId xmlns:a16="http://schemas.microsoft.com/office/drawing/2014/main" id="{53BFEC99-5C6C-952B-DFB9-94DC42830419}"/>
              </a:ext>
            </a:extLst>
          </p:cNvPr>
          <p:cNvSpPr>
            <a:spLocks noGrp="1" noChangeArrowheads="1"/>
          </p:cNvSpPr>
          <p:nvPr>
            <p:ph idx="4294967295"/>
          </p:nvPr>
        </p:nvSpPr>
        <p:spPr/>
        <p:txBody>
          <a:bodyPr/>
          <a:lstStyle/>
          <a:p>
            <a:pPr marL="64008" indent="0">
              <a:buNone/>
            </a:pPr>
            <a:r>
              <a:rPr lang="en-US" altLang="en-US" b="1" i="1" u="sng" dirty="0"/>
              <a:t>Teacher Perspective:</a:t>
            </a:r>
          </a:p>
          <a:p>
            <a:r>
              <a:rPr lang="en-US" altLang="en-US" dirty="0"/>
              <a:t>What are some barriers that might occur within the strategy?</a:t>
            </a:r>
          </a:p>
        </p:txBody>
      </p:sp>
    </p:spTree>
    <p:extLst>
      <p:ext uri="{BB962C8B-B14F-4D97-AF65-F5344CB8AC3E}">
        <p14:creationId xmlns:p14="http://schemas.microsoft.com/office/powerpoint/2010/main" val="80429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2D55-EDBE-E727-0472-8EE5A3C4B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80525-2026-2FAF-FFE5-3C3DE9303D45}"/>
              </a:ext>
            </a:extLst>
          </p:cNvPr>
          <p:cNvSpPr>
            <a:spLocks noGrp="1"/>
          </p:cNvSpPr>
          <p:nvPr>
            <p:ph type="title"/>
          </p:nvPr>
        </p:nvSpPr>
        <p:spPr>
          <a:xfrm>
            <a:off x="628650" y="1950459"/>
            <a:ext cx="4370997" cy="993775"/>
          </a:xfrm>
        </p:spPr>
        <p:txBody>
          <a:bodyPr rtlCol="0">
            <a:noAutofit/>
          </a:bodyPr>
          <a:lstStyle/>
          <a:p>
            <a:pPr fontAlgn="auto">
              <a:spcAft>
                <a:spcPts val="0"/>
              </a:spcAft>
              <a:defRPr/>
            </a:pPr>
            <a:r>
              <a:rPr lang="en-US" dirty="0"/>
              <a:t>Authentic Lesson Reflection Tool</a:t>
            </a:r>
          </a:p>
        </p:txBody>
      </p:sp>
      <p:pic>
        <p:nvPicPr>
          <p:cNvPr id="3" name="Picture 2">
            <a:extLst>
              <a:ext uri="{FF2B5EF4-FFF2-40B4-BE49-F238E27FC236}">
                <a16:creationId xmlns:a16="http://schemas.microsoft.com/office/drawing/2014/main" id="{96EE7D86-491B-2A9B-0E12-769B43822E63}"/>
              </a:ext>
            </a:extLst>
          </p:cNvPr>
          <p:cNvPicPr>
            <a:picLocks noChangeAspect="1"/>
          </p:cNvPicPr>
          <p:nvPr/>
        </p:nvPicPr>
        <p:blipFill>
          <a:blip r:embed="rId3"/>
          <a:stretch>
            <a:fillRect/>
          </a:stretch>
        </p:blipFill>
        <p:spPr>
          <a:xfrm>
            <a:off x="4500615" y="269219"/>
            <a:ext cx="3542355" cy="4605062"/>
          </a:xfrm>
          <a:prstGeom prst="rect">
            <a:avLst/>
          </a:prstGeom>
          <a:ln w="12700">
            <a:solidFill>
              <a:schemeClr val="bg1">
                <a:lumMod val="65000"/>
              </a:schemeClr>
            </a:solidFill>
          </a:ln>
        </p:spPr>
      </p:pic>
    </p:spTree>
    <p:extLst>
      <p:ext uri="{BB962C8B-B14F-4D97-AF65-F5344CB8AC3E}">
        <p14:creationId xmlns:p14="http://schemas.microsoft.com/office/powerpoint/2010/main" val="98168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86593-5A14-C8AF-12DA-460A43CE8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8F593-33AC-5E1B-2D84-2CBF1BEA5A3E}"/>
              </a:ext>
            </a:extLst>
          </p:cNvPr>
          <p:cNvSpPr>
            <a:spLocks noGrp="1"/>
          </p:cNvSpPr>
          <p:nvPr>
            <p:ph type="title"/>
          </p:nvPr>
        </p:nvSpPr>
        <p:spPr/>
        <p:txBody>
          <a:bodyPr rtlCol="0">
            <a:normAutofit/>
          </a:bodyPr>
          <a:lstStyle/>
          <a:p>
            <a:pPr fontAlgn="auto">
              <a:spcAft>
                <a:spcPts val="0"/>
              </a:spcAft>
              <a:defRPr/>
            </a:pPr>
            <a:r>
              <a:rPr lang="en-US" dirty="0"/>
              <a:t>Authentic Reflection Tool</a:t>
            </a:r>
          </a:p>
        </p:txBody>
      </p:sp>
      <p:sp>
        <p:nvSpPr>
          <p:cNvPr id="25602" name="Content Placeholder 2">
            <a:extLst>
              <a:ext uri="{FF2B5EF4-FFF2-40B4-BE49-F238E27FC236}">
                <a16:creationId xmlns:a16="http://schemas.microsoft.com/office/drawing/2014/main" id="{AF0AEDB5-9F93-1619-A3A5-9D67DEF1C2EF}"/>
              </a:ext>
            </a:extLst>
          </p:cNvPr>
          <p:cNvSpPr>
            <a:spLocks noGrp="1" noChangeArrowheads="1"/>
          </p:cNvSpPr>
          <p:nvPr>
            <p:ph idx="4294967295"/>
          </p:nvPr>
        </p:nvSpPr>
        <p:spPr/>
        <p:txBody>
          <a:bodyPr/>
          <a:lstStyle/>
          <a:p>
            <a:pPr marL="578358" indent="-514350">
              <a:buFont typeface="+mj-lt"/>
              <a:buAutoNum type="arabicPeriod"/>
            </a:pPr>
            <a:r>
              <a:rPr lang="en-US" altLang="en-US" dirty="0"/>
              <a:t>Use the lesson reflection tool to think about the ways in which this activity lines up with the components of authenticity.</a:t>
            </a:r>
          </a:p>
          <a:p>
            <a:pPr marL="578358" indent="-514350">
              <a:buFont typeface="+mj-lt"/>
              <a:buAutoNum type="arabicPeriod"/>
            </a:pPr>
            <a:r>
              <a:rPr lang="en-US" altLang="en-US" dirty="0"/>
              <a:t>How could this activity be modified to make it even more authentic?</a:t>
            </a:r>
          </a:p>
          <a:p>
            <a:pPr marL="578358" indent="-514350">
              <a:buFont typeface="+mj-lt"/>
              <a:buAutoNum type="arabicPeriod"/>
            </a:pPr>
            <a:r>
              <a:rPr lang="en-US" altLang="en-US" dirty="0"/>
              <a:t>How could this activity have been done with the use of technology?</a:t>
            </a:r>
          </a:p>
        </p:txBody>
      </p:sp>
    </p:spTree>
    <p:extLst>
      <p:ext uri="{BB962C8B-B14F-4D97-AF65-F5344CB8AC3E}">
        <p14:creationId xmlns:p14="http://schemas.microsoft.com/office/powerpoint/2010/main" val="261184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0415A-24EA-7483-EDBA-9CDBB7816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1026D-58E9-5049-A490-E55DFA61E2FC}"/>
              </a:ext>
            </a:extLst>
          </p:cNvPr>
          <p:cNvSpPr>
            <a:spLocks noGrp="1"/>
          </p:cNvSpPr>
          <p:nvPr>
            <p:ph type="title"/>
          </p:nvPr>
        </p:nvSpPr>
        <p:spPr/>
        <p:txBody>
          <a:bodyPr rtlCol="0">
            <a:normAutofit/>
          </a:bodyPr>
          <a:lstStyle/>
          <a:p>
            <a:pPr fontAlgn="auto">
              <a:spcAft>
                <a:spcPts val="0"/>
              </a:spcAft>
              <a:defRPr/>
            </a:pPr>
            <a:r>
              <a:rPr lang="en-US" dirty="0"/>
              <a:t>What is a Student’s Dream Scenario?</a:t>
            </a:r>
          </a:p>
        </p:txBody>
      </p:sp>
      <p:sp>
        <p:nvSpPr>
          <p:cNvPr id="25602" name="Content Placeholder 2">
            <a:extLst>
              <a:ext uri="{FF2B5EF4-FFF2-40B4-BE49-F238E27FC236}">
                <a16:creationId xmlns:a16="http://schemas.microsoft.com/office/drawing/2014/main" id="{822F785F-FF9D-6E82-E059-608E3181E231}"/>
              </a:ext>
            </a:extLst>
          </p:cNvPr>
          <p:cNvSpPr>
            <a:spLocks noGrp="1" noChangeArrowheads="1"/>
          </p:cNvSpPr>
          <p:nvPr>
            <p:ph idx="4294967295"/>
          </p:nvPr>
        </p:nvSpPr>
        <p:spPr/>
        <p:txBody>
          <a:bodyPr/>
          <a:lstStyle/>
          <a:p>
            <a:r>
              <a:rPr lang="en-US" altLang="en-US" dirty="0"/>
              <a:t>In order for my students to have these skills, teaching and learning should look like…</a:t>
            </a:r>
          </a:p>
        </p:txBody>
      </p:sp>
    </p:spTree>
    <p:extLst>
      <p:ext uri="{BB962C8B-B14F-4D97-AF65-F5344CB8AC3E}">
        <p14:creationId xmlns:p14="http://schemas.microsoft.com/office/powerpoint/2010/main" val="227486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1918-F644-C851-685F-469ACAB82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6D988-2C51-AC97-1240-2BC2437B05CA}"/>
              </a:ext>
            </a:extLst>
          </p:cNvPr>
          <p:cNvSpPr>
            <a:spLocks noGrp="1"/>
          </p:cNvSpPr>
          <p:nvPr>
            <p:ph type="title"/>
          </p:nvPr>
        </p:nvSpPr>
        <p:spPr/>
        <p:txBody>
          <a:bodyPr rtlCol="0">
            <a:normAutofit/>
          </a:bodyPr>
          <a:lstStyle/>
          <a:p>
            <a:pPr fontAlgn="auto">
              <a:spcAft>
                <a:spcPts val="0"/>
              </a:spcAft>
              <a:defRPr/>
            </a:pPr>
            <a:r>
              <a:rPr lang="en-US" dirty="0"/>
              <a:t>LEARN</a:t>
            </a:r>
          </a:p>
        </p:txBody>
      </p:sp>
      <p:sp>
        <p:nvSpPr>
          <p:cNvPr id="26626" name="Content Placeholder 2">
            <a:extLst>
              <a:ext uri="{FF2B5EF4-FFF2-40B4-BE49-F238E27FC236}">
                <a16:creationId xmlns:a16="http://schemas.microsoft.com/office/drawing/2014/main" id="{7E14C6FD-2F6E-31FC-F72F-C63EF95EFC3D}"/>
              </a:ext>
            </a:extLst>
          </p:cNvPr>
          <p:cNvSpPr>
            <a:spLocks noGrp="1" noChangeArrowheads="1"/>
          </p:cNvSpPr>
          <p:nvPr>
            <p:ph sz="half" idx="2"/>
          </p:nvPr>
        </p:nvSpPr>
        <p:spPr>
          <a:xfrm>
            <a:off x="628650" y="1370013"/>
            <a:ext cx="4614374" cy="615243"/>
          </a:xfrm>
        </p:spPr>
        <p:txBody>
          <a:bodyPr/>
          <a:lstStyle/>
          <a:p>
            <a:pPr marL="0" indent="0">
              <a:buNone/>
            </a:pPr>
            <a:r>
              <a:rPr lang="en-US" altLang="en-US" dirty="0">
                <a:solidFill>
                  <a:schemeClr val="accent2"/>
                </a:solidFill>
                <a:hlinkClick r:id="rId2"/>
              </a:rPr>
              <a:t>https://learn.k20center.ou.edu/</a:t>
            </a:r>
            <a:endParaRPr lang="en-US" altLang="en-US" dirty="0">
              <a:solidFill>
                <a:schemeClr val="accent2"/>
              </a:solidFill>
            </a:endParaRPr>
          </a:p>
        </p:txBody>
      </p:sp>
      <p:pic>
        <p:nvPicPr>
          <p:cNvPr id="3" name="Picture 2">
            <a:extLst>
              <a:ext uri="{FF2B5EF4-FFF2-40B4-BE49-F238E27FC236}">
                <a16:creationId xmlns:a16="http://schemas.microsoft.com/office/drawing/2014/main" id="{8353F4F0-2931-D778-30B3-AD5C0BDDC8ED}"/>
              </a:ext>
            </a:extLst>
          </p:cNvPr>
          <p:cNvPicPr>
            <a:picLocks noChangeAspect="1"/>
          </p:cNvPicPr>
          <p:nvPr/>
        </p:nvPicPr>
        <p:blipFill>
          <a:blip r:embed="rId3"/>
          <a:stretch>
            <a:fillRect/>
          </a:stretch>
        </p:blipFill>
        <p:spPr>
          <a:xfrm>
            <a:off x="721869" y="1874598"/>
            <a:ext cx="5233481" cy="2943833"/>
          </a:xfrm>
          <a:prstGeom prst="rect">
            <a:avLst/>
          </a:prstGeom>
        </p:spPr>
      </p:pic>
    </p:spTree>
    <p:extLst>
      <p:ext uri="{BB962C8B-B14F-4D97-AF65-F5344CB8AC3E}">
        <p14:creationId xmlns:p14="http://schemas.microsoft.com/office/powerpoint/2010/main" val="2742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9BB3-2B48-CF1A-4E9A-4E3DEFCF2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7832-9E72-76DE-703E-2AE028DD5CC6}"/>
              </a:ext>
            </a:extLst>
          </p:cNvPr>
          <p:cNvSpPr>
            <a:spLocks noGrp="1"/>
          </p:cNvSpPr>
          <p:nvPr>
            <p:ph type="title"/>
          </p:nvPr>
        </p:nvSpPr>
        <p:spPr/>
        <p:txBody>
          <a:bodyPr rtlCol="0">
            <a:normAutofit/>
          </a:bodyPr>
          <a:lstStyle/>
          <a:p>
            <a:pPr fontAlgn="auto">
              <a:spcAft>
                <a:spcPts val="0"/>
              </a:spcAft>
              <a:defRPr/>
            </a:pPr>
            <a:r>
              <a:rPr lang="en-US" dirty="0"/>
              <a:t>What is Your Dream Scenario?</a:t>
            </a:r>
          </a:p>
        </p:txBody>
      </p:sp>
      <p:sp>
        <p:nvSpPr>
          <p:cNvPr id="25602" name="Content Placeholder 2">
            <a:extLst>
              <a:ext uri="{FF2B5EF4-FFF2-40B4-BE49-F238E27FC236}">
                <a16:creationId xmlns:a16="http://schemas.microsoft.com/office/drawing/2014/main" id="{3375B10C-15B1-DE7D-E5CD-45297EF107F9}"/>
              </a:ext>
            </a:extLst>
          </p:cNvPr>
          <p:cNvSpPr>
            <a:spLocks noGrp="1" noChangeArrowheads="1"/>
          </p:cNvSpPr>
          <p:nvPr>
            <p:ph idx="4294967295"/>
          </p:nvPr>
        </p:nvSpPr>
        <p:spPr/>
        <p:txBody>
          <a:bodyPr/>
          <a:lstStyle/>
          <a:p>
            <a:r>
              <a:rPr lang="en-US" altLang="en-US" dirty="0"/>
              <a:t>What is the number one characteristic you want your students to exhibit in your classroom?</a:t>
            </a:r>
          </a:p>
          <a:p>
            <a:r>
              <a:rPr lang="en-US" altLang="en-US" dirty="0"/>
              <a:t>What are the attributes of a good mathematician?</a:t>
            </a:r>
          </a:p>
          <a:p>
            <a:r>
              <a:rPr lang="en-US" altLang="en-US" dirty="0"/>
              <a:t>In order to be successful in the future, my students need to be able to…</a:t>
            </a:r>
          </a:p>
        </p:txBody>
      </p:sp>
    </p:spTree>
    <p:extLst>
      <p:ext uri="{BB962C8B-B14F-4D97-AF65-F5344CB8AC3E}">
        <p14:creationId xmlns:p14="http://schemas.microsoft.com/office/powerpoint/2010/main" val="198718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5879-B871-00D0-7348-3B541F3F0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619B8-07CE-CBB4-17A9-3B8AD0A728DD}"/>
              </a:ext>
            </a:extLst>
          </p:cNvPr>
          <p:cNvSpPr>
            <a:spLocks noGrp="1"/>
          </p:cNvSpPr>
          <p:nvPr>
            <p:ph type="title"/>
          </p:nvPr>
        </p:nvSpPr>
        <p:spPr/>
        <p:txBody>
          <a:bodyPr rtlCol="0">
            <a:normAutofit/>
          </a:bodyPr>
          <a:lstStyle/>
          <a:p>
            <a:pPr fontAlgn="auto">
              <a:spcAft>
                <a:spcPts val="0"/>
              </a:spcAft>
              <a:defRPr/>
            </a:pPr>
            <a:r>
              <a:rPr lang="en-US" dirty="0"/>
              <a:t>LEARN Strategy Capture</a:t>
            </a:r>
          </a:p>
        </p:txBody>
      </p:sp>
      <p:sp>
        <p:nvSpPr>
          <p:cNvPr id="25602" name="Content Placeholder 2">
            <a:extLst>
              <a:ext uri="{FF2B5EF4-FFF2-40B4-BE49-F238E27FC236}">
                <a16:creationId xmlns:a16="http://schemas.microsoft.com/office/drawing/2014/main" id="{4E69E137-798D-6A17-299E-3EF4E86A5D32}"/>
              </a:ext>
            </a:extLst>
          </p:cNvPr>
          <p:cNvSpPr>
            <a:spLocks noGrp="1" noChangeArrowheads="1"/>
          </p:cNvSpPr>
          <p:nvPr>
            <p:ph idx="4294967295"/>
          </p:nvPr>
        </p:nvSpPr>
        <p:spPr/>
        <p:txBody>
          <a:bodyPr/>
          <a:lstStyle/>
          <a:p>
            <a:r>
              <a:rPr lang="en-US" altLang="en-US" dirty="0"/>
              <a:t>Regroup based on what you teach!</a:t>
            </a:r>
          </a:p>
          <a:p>
            <a:r>
              <a:rPr lang="en-US" altLang="en-US" dirty="0"/>
              <a:t>Pull two math attributes (soft skills) from the hat.</a:t>
            </a:r>
          </a:p>
          <a:p>
            <a:r>
              <a:rPr lang="en-US" altLang="en-US" dirty="0"/>
              <a:t>Brainstorm some strategies you might use to address these soft skills.</a:t>
            </a:r>
          </a:p>
          <a:p>
            <a:r>
              <a:rPr lang="en-US" altLang="en-US" dirty="0"/>
              <a:t>Use the LEARN website to find strategies you can use.</a:t>
            </a:r>
          </a:p>
          <a:p>
            <a:r>
              <a:rPr lang="en-US" altLang="en-US" dirty="0"/>
              <a:t>Share example strategies from the poster nearest to you.</a:t>
            </a:r>
          </a:p>
        </p:txBody>
      </p:sp>
    </p:spTree>
    <p:extLst>
      <p:ext uri="{BB962C8B-B14F-4D97-AF65-F5344CB8AC3E}">
        <p14:creationId xmlns:p14="http://schemas.microsoft.com/office/powerpoint/2010/main" val="205313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4D1D-E89E-23C3-09B9-3601ACA75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28482-55C8-B0DA-5768-2B42ABC1FB29}"/>
              </a:ext>
            </a:extLst>
          </p:cNvPr>
          <p:cNvSpPr>
            <a:spLocks noGrp="1"/>
          </p:cNvSpPr>
          <p:nvPr>
            <p:ph type="title"/>
          </p:nvPr>
        </p:nvSpPr>
        <p:spPr/>
        <p:txBody>
          <a:bodyPr rtlCol="0">
            <a:normAutofit/>
          </a:bodyPr>
          <a:lstStyle/>
          <a:p>
            <a:pPr fontAlgn="auto">
              <a:spcAft>
                <a:spcPts val="0"/>
              </a:spcAft>
              <a:defRPr/>
            </a:pPr>
            <a:r>
              <a:rPr lang="en-US" dirty="0"/>
              <a:t>Commit to a Strategy</a:t>
            </a:r>
          </a:p>
        </p:txBody>
      </p:sp>
      <p:sp>
        <p:nvSpPr>
          <p:cNvPr id="25602" name="Content Placeholder 2">
            <a:extLst>
              <a:ext uri="{FF2B5EF4-FFF2-40B4-BE49-F238E27FC236}">
                <a16:creationId xmlns:a16="http://schemas.microsoft.com/office/drawing/2014/main" id="{E45C419D-AA76-8303-777F-B8F2AA52591D}"/>
              </a:ext>
            </a:extLst>
          </p:cNvPr>
          <p:cNvSpPr>
            <a:spLocks noGrp="1" noChangeArrowheads="1"/>
          </p:cNvSpPr>
          <p:nvPr>
            <p:ph idx="4294967295"/>
          </p:nvPr>
        </p:nvSpPr>
        <p:spPr/>
        <p:txBody>
          <a:bodyPr/>
          <a:lstStyle/>
          <a:p>
            <a:r>
              <a:rPr lang="en-US" altLang="en-US" dirty="0"/>
              <a:t>Which strategy or strategies can you use in your classroom in the next month?</a:t>
            </a:r>
          </a:p>
          <a:p>
            <a:r>
              <a:rPr lang="en-US" altLang="en-US" dirty="0"/>
              <a:t>What standards will you use with them?</a:t>
            </a:r>
          </a:p>
          <a:p>
            <a:r>
              <a:rPr lang="en-US" altLang="en-US" dirty="0"/>
              <a:t>How will you use each strategy and standard together?</a:t>
            </a:r>
          </a:p>
        </p:txBody>
      </p:sp>
    </p:spTree>
    <p:extLst>
      <p:ext uri="{BB962C8B-B14F-4D97-AF65-F5344CB8AC3E}">
        <p14:creationId xmlns:p14="http://schemas.microsoft.com/office/powerpoint/2010/main" val="154990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237693"/>
            <a:ext cx="7886700" cy="2139950"/>
          </a:xfrm>
        </p:spPr>
        <p:txBody>
          <a:bodyPr/>
          <a:lstStyle/>
          <a:p>
            <a:r>
              <a:rPr lang="en-US" altLang="en-US" dirty="0"/>
              <a:t>Essential Question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7" y="2010207"/>
            <a:ext cx="7993443" cy="1397000"/>
          </a:xfrm>
        </p:spPr>
        <p:txBody>
          <a:bodyPr rtlCol="0">
            <a:noAutofit/>
          </a:bodyPr>
          <a:lstStyle/>
          <a:p>
            <a:pPr marL="0" indent="0" fontAlgn="auto">
              <a:spcAft>
                <a:spcPts val="0"/>
              </a:spcAft>
              <a:buNone/>
              <a:defRPr/>
            </a:pPr>
            <a:r>
              <a:rPr lang="en-US" altLang="en-US" dirty="0"/>
              <a:t>How can LEARN strategies increase student engagement and academic performance in middle school math classes?</a:t>
            </a:r>
          </a:p>
          <a:p>
            <a:pPr marL="0" indent="0" fontAlgn="auto">
              <a:spcAft>
                <a:spcPts val="0"/>
              </a:spcAft>
              <a:buNone/>
              <a:defRPr/>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A517-40B1-B750-03FA-CDFC5948472C}"/>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D7A933C7-7CB2-C939-67E1-EF6AE697DAFF}"/>
              </a:ext>
            </a:extLst>
          </p:cNvPr>
          <p:cNvSpPr>
            <a:spLocks noGrp="1" noChangeArrowheads="1"/>
          </p:cNvSpPr>
          <p:nvPr>
            <p:ph type="title"/>
          </p:nvPr>
        </p:nvSpPr>
        <p:spPr>
          <a:xfrm>
            <a:off x="623888" y="-237693"/>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75F315D4-E47F-90C4-B2F1-F796905FA539}"/>
              </a:ext>
            </a:extLst>
          </p:cNvPr>
          <p:cNvSpPr>
            <a:spLocks noGrp="1"/>
          </p:cNvSpPr>
          <p:nvPr>
            <p:ph type="body" sz="quarter" idx="10"/>
          </p:nvPr>
        </p:nvSpPr>
        <p:spPr>
          <a:xfrm>
            <a:off x="623888" y="2010207"/>
            <a:ext cx="7885112" cy="1397000"/>
          </a:xfrm>
        </p:spPr>
        <p:txBody>
          <a:bodyPr rtlCol="0">
            <a:noAutofit/>
          </a:bodyPr>
          <a:lstStyle/>
          <a:p>
            <a:pPr fontAlgn="auto">
              <a:spcAft>
                <a:spcPts val="0"/>
              </a:spcAft>
              <a:defRPr/>
            </a:pPr>
            <a:r>
              <a:rPr lang="en-US" sz="2000" dirty="0"/>
              <a:t>Participants will be able to identify modeled instructional strategies that support authentic instruction and the Oklahoma Academic Standards for Mathematics.</a:t>
            </a:r>
          </a:p>
          <a:p>
            <a:pPr fontAlgn="auto">
              <a:spcAft>
                <a:spcPts val="0"/>
              </a:spcAft>
              <a:defRPr/>
            </a:pPr>
            <a:r>
              <a:rPr lang="en-US" sz="2000" dirty="0"/>
              <a:t>Participants will be able to apply these LEARN strategies and reflect on this experience to determine the relevant components of authenticity.</a:t>
            </a:r>
          </a:p>
          <a:p>
            <a:pPr fontAlgn="auto">
              <a:spcAft>
                <a:spcPts val="0"/>
              </a:spcAft>
              <a:defRPr/>
            </a:pPr>
            <a:r>
              <a:rPr lang="en-US" sz="2000" dirty="0"/>
              <a:t>Participants will create a plan for implementing a LEARN strategy in their classroom.</a:t>
            </a:r>
          </a:p>
          <a:p>
            <a:pPr marL="457200" indent="-457200" fontAlgn="auto">
              <a:spcAft>
                <a:spcPts val="0"/>
              </a:spcAft>
              <a:defRPr/>
            </a:pPr>
            <a:endParaRPr lang="en-US" sz="2000" dirty="0"/>
          </a:p>
        </p:txBody>
      </p:sp>
    </p:spTree>
    <p:extLst>
      <p:ext uri="{BB962C8B-B14F-4D97-AF65-F5344CB8AC3E}">
        <p14:creationId xmlns:p14="http://schemas.microsoft.com/office/powerpoint/2010/main" val="393023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“How Big Should I Be?”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Proportional Reasoning and Ratios</a:t>
            </a:r>
          </a:p>
          <a:p>
            <a:pPr lvl="1"/>
            <a:r>
              <a:rPr lang="en-US" altLang="en-US" dirty="0"/>
              <a:t>6.N.3.3, 6.N.3.4, 7.A.2.3, and review for </a:t>
            </a:r>
            <a:br>
              <a:rPr lang="en-US" altLang="en-US" dirty="0"/>
            </a:br>
            <a:r>
              <a:rPr lang="en-US" altLang="en-US" dirty="0"/>
              <a:t>Pre-Algebra and Algebra 1</a:t>
            </a:r>
          </a:p>
          <a:p>
            <a:r>
              <a:rPr lang="en-US" altLang="en-US" dirty="0"/>
              <a:t>Strategies</a:t>
            </a:r>
          </a:p>
          <a:p>
            <a:pPr lvl="1"/>
            <a:r>
              <a:rPr lang="en-US" altLang="en-US" dirty="0"/>
              <a:t>Engage: Think-Pair-Share</a:t>
            </a:r>
          </a:p>
          <a:p>
            <a:pPr lvl="1"/>
            <a:r>
              <a:rPr lang="en-US" altLang="en-US" dirty="0"/>
              <a:t>Explore: CER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2520-3F4C-98C6-925C-7979AF715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435B2-9F92-6330-D5A1-41BB2453750A}"/>
              </a:ext>
            </a:extLst>
          </p:cNvPr>
          <p:cNvSpPr>
            <a:spLocks noGrp="1"/>
          </p:cNvSpPr>
          <p:nvPr>
            <p:ph type="title"/>
          </p:nvPr>
        </p:nvSpPr>
        <p:spPr/>
        <p:txBody>
          <a:bodyPr rtlCol="0">
            <a:normAutofit/>
          </a:bodyPr>
          <a:lstStyle/>
          <a:p>
            <a:pPr fontAlgn="auto">
              <a:spcAft>
                <a:spcPts val="0"/>
              </a:spcAft>
              <a:defRPr/>
            </a:pPr>
            <a:r>
              <a:rPr lang="en-US" dirty="0"/>
              <a:t>Are You Real?</a:t>
            </a:r>
          </a:p>
        </p:txBody>
      </p:sp>
      <p:sp>
        <p:nvSpPr>
          <p:cNvPr id="25602" name="Content Placeholder 2">
            <a:extLst>
              <a:ext uri="{FF2B5EF4-FFF2-40B4-BE49-F238E27FC236}">
                <a16:creationId xmlns:a16="http://schemas.microsoft.com/office/drawing/2014/main" id="{6B8BECF8-39F3-01DD-AFE3-CCEFA80EBDDE}"/>
              </a:ext>
            </a:extLst>
          </p:cNvPr>
          <p:cNvSpPr>
            <a:spLocks noGrp="1" noChangeArrowheads="1"/>
          </p:cNvSpPr>
          <p:nvPr>
            <p:ph idx="4294967295"/>
          </p:nvPr>
        </p:nvSpPr>
        <p:spPr>
          <a:xfrm>
            <a:off x="628649" y="1370012"/>
            <a:ext cx="3352061" cy="2116339"/>
          </a:xfrm>
        </p:spPr>
        <p:txBody>
          <a:bodyPr/>
          <a:lstStyle/>
          <a:p>
            <a:r>
              <a:rPr lang="en-US" altLang="en-US" dirty="0"/>
              <a:t>Do the characters look real? </a:t>
            </a:r>
          </a:p>
          <a:p>
            <a:r>
              <a:rPr lang="en-US" altLang="en-US" dirty="0"/>
              <a:t>Why or why not?</a:t>
            </a:r>
          </a:p>
        </p:txBody>
      </p:sp>
      <p:pic>
        <p:nvPicPr>
          <p:cNvPr id="4" name="Picture 3">
            <a:extLst>
              <a:ext uri="{FF2B5EF4-FFF2-40B4-BE49-F238E27FC236}">
                <a16:creationId xmlns:a16="http://schemas.microsoft.com/office/drawing/2014/main" id="{412547F8-44DB-036E-2A28-43B1B59B8C54}"/>
              </a:ext>
            </a:extLst>
          </p:cNvPr>
          <p:cNvPicPr>
            <a:picLocks noChangeAspect="1"/>
          </p:cNvPicPr>
          <p:nvPr/>
        </p:nvPicPr>
        <p:blipFill>
          <a:blip r:embed="rId4"/>
          <a:stretch>
            <a:fillRect/>
          </a:stretch>
        </p:blipFill>
        <p:spPr>
          <a:xfrm>
            <a:off x="6708207" y="285635"/>
            <a:ext cx="1830730" cy="855785"/>
          </a:xfrm>
          <a:prstGeom prst="rect">
            <a:avLst/>
          </a:prstGeom>
        </p:spPr>
      </p:pic>
      <p:pic>
        <p:nvPicPr>
          <p:cNvPr id="5" name="Online Media 4" title="Fortnite Official Cinematic Trailer">
            <a:hlinkClick r:id="" action="ppaction://media"/>
            <a:extLst>
              <a:ext uri="{FF2B5EF4-FFF2-40B4-BE49-F238E27FC236}">
                <a16:creationId xmlns:a16="http://schemas.microsoft.com/office/drawing/2014/main" id="{2BB63D64-F765-7A26-A4B0-0A9F06C025BB}"/>
              </a:ext>
            </a:extLst>
          </p:cNvPr>
          <p:cNvPicPr>
            <a:picLocks noRot="1" noChangeAspect="1"/>
          </p:cNvPicPr>
          <p:nvPr>
            <a:videoFile r:link="rId1"/>
          </p:nvPr>
        </p:nvPicPr>
        <p:blipFill>
          <a:blip r:embed="rId5"/>
          <a:stretch>
            <a:fillRect/>
          </a:stretch>
        </p:blipFill>
        <p:spPr>
          <a:xfrm>
            <a:off x="4180434" y="1395833"/>
            <a:ext cx="4271567" cy="2413230"/>
          </a:xfrm>
          <a:prstGeom prst="rect">
            <a:avLst/>
          </a:prstGeom>
        </p:spPr>
      </p:pic>
      <p:sp>
        <p:nvSpPr>
          <p:cNvPr id="6" name="Content Placeholder 2">
            <a:extLst>
              <a:ext uri="{FF2B5EF4-FFF2-40B4-BE49-F238E27FC236}">
                <a16:creationId xmlns:a16="http://schemas.microsoft.com/office/drawing/2014/main" id="{67926DD5-0DD0-57EA-A848-49E5D85840DC}"/>
              </a:ext>
            </a:extLst>
          </p:cNvPr>
          <p:cNvSpPr txBox="1">
            <a:spLocks noChangeArrowheads="1"/>
          </p:cNvSpPr>
          <p:nvPr/>
        </p:nvSpPr>
        <p:spPr bwMode="auto">
          <a:xfrm>
            <a:off x="5495081" y="3809063"/>
            <a:ext cx="1642271" cy="32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buFont typeface="System Font Regular"/>
              <a:buNone/>
            </a:pPr>
            <a:r>
              <a:rPr lang="en-US" altLang="en-US" sz="1800" dirty="0">
                <a:hlinkClick r:id="rId6"/>
              </a:rPr>
              <a:t>Fortnite Trailer</a:t>
            </a:r>
            <a:endParaRPr lang="en-US" altLang="en-US" sz="1800" dirty="0"/>
          </a:p>
        </p:txBody>
      </p:sp>
      <p:sp>
        <p:nvSpPr>
          <p:cNvPr id="7" name="Content Placeholder 2">
            <a:extLst>
              <a:ext uri="{FF2B5EF4-FFF2-40B4-BE49-F238E27FC236}">
                <a16:creationId xmlns:a16="http://schemas.microsoft.com/office/drawing/2014/main" id="{793F5897-F2BF-5E64-1D19-6678D62B202D}"/>
              </a:ext>
            </a:extLst>
          </p:cNvPr>
          <p:cNvSpPr txBox="1">
            <a:spLocks noChangeArrowheads="1"/>
          </p:cNvSpPr>
          <p:nvPr/>
        </p:nvSpPr>
        <p:spPr bwMode="auto">
          <a:xfrm>
            <a:off x="5142822" y="4103631"/>
            <a:ext cx="2450184" cy="32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buFont typeface="System Font Regular"/>
              <a:buNone/>
            </a:pPr>
            <a:r>
              <a:rPr lang="en-US" altLang="en-US" sz="1800" dirty="0"/>
              <a:t>(stop the video at 1:20)</a:t>
            </a:r>
          </a:p>
        </p:txBody>
      </p:sp>
    </p:spTree>
    <p:extLst>
      <p:ext uri="{BB962C8B-B14F-4D97-AF65-F5344CB8AC3E}">
        <p14:creationId xmlns:p14="http://schemas.microsoft.com/office/powerpoint/2010/main" val="9375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AC4C-0582-9E33-D73E-702A15652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04B7B-46BE-976E-2A1F-A4C2586A86E8}"/>
              </a:ext>
            </a:extLst>
          </p:cNvPr>
          <p:cNvSpPr>
            <a:spLocks noGrp="1"/>
          </p:cNvSpPr>
          <p:nvPr>
            <p:ph type="title"/>
          </p:nvPr>
        </p:nvSpPr>
        <p:spPr/>
        <p:txBody>
          <a:bodyPr rtlCol="0">
            <a:normAutofit/>
          </a:bodyPr>
          <a:lstStyle/>
          <a:p>
            <a:pPr fontAlgn="auto">
              <a:spcAft>
                <a:spcPts val="0"/>
              </a:spcAft>
              <a:defRPr/>
            </a:pPr>
            <a:r>
              <a:rPr lang="en-US" dirty="0"/>
              <a:t>Toys vs. Us Comparison</a:t>
            </a:r>
          </a:p>
        </p:txBody>
      </p:sp>
      <p:sp>
        <p:nvSpPr>
          <p:cNvPr id="25602" name="Content Placeholder 2">
            <a:extLst>
              <a:ext uri="{FF2B5EF4-FFF2-40B4-BE49-F238E27FC236}">
                <a16:creationId xmlns:a16="http://schemas.microsoft.com/office/drawing/2014/main" id="{EB5A660F-CDAE-A11F-24E0-85FC3F4055D8}"/>
              </a:ext>
            </a:extLst>
          </p:cNvPr>
          <p:cNvSpPr>
            <a:spLocks noGrp="1" noChangeArrowheads="1"/>
          </p:cNvSpPr>
          <p:nvPr>
            <p:ph idx="4294967295"/>
          </p:nvPr>
        </p:nvSpPr>
        <p:spPr>
          <a:xfrm>
            <a:off x="628650" y="1370013"/>
            <a:ext cx="7730194" cy="3262312"/>
          </a:xfrm>
        </p:spPr>
        <p:txBody>
          <a:bodyPr/>
          <a:lstStyle/>
          <a:p>
            <a:r>
              <a:rPr lang="en-US" altLang="en-US" sz="2200" dirty="0"/>
              <a:t>Take measurements of your toy and your group members according to the table on your handout. Record these measurements.</a:t>
            </a:r>
          </a:p>
          <a:p>
            <a:r>
              <a:rPr lang="en-US" altLang="en-US" sz="2200" dirty="0"/>
              <a:t>How can you determine whether your toy is proportional to your group members? Develop a plan. Then, use your plan and your measurements to compare your toy with your group.</a:t>
            </a:r>
          </a:p>
          <a:p>
            <a:r>
              <a:rPr lang="en-US" altLang="en-US" sz="2200" dirty="0"/>
              <a:t>Make a claim, backed by evidence, about whether your toy is proportional to your group members.</a:t>
            </a:r>
          </a:p>
        </p:txBody>
      </p:sp>
      <p:pic>
        <p:nvPicPr>
          <p:cNvPr id="4" name="Picture 3">
            <a:extLst>
              <a:ext uri="{FF2B5EF4-FFF2-40B4-BE49-F238E27FC236}">
                <a16:creationId xmlns:a16="http://schemas.microsoft.com/office/drawing/2014/main" id="{CDFCD9DB-8356-85D5-6074-54360CD8F838}"/>
              </a:ext>
            </a:extLst>
          </p:cNvPr>
          <p:cNvPicPr>
            <a:picLocks noChangeAspect="1"/>
          </p:cNvPicPr>
          <p:nvPr/>
        </p:nvPicPr>
        <p:blipFill>
          <a:blip r:embed="rId3"/>
          <a:stretch>
            <a:fillRect/>
          </a:stretch>
        </p:blipFill>
        <p:spPr>
          <a:xfrm>
            <a:off x="7277946" y="274638"/>
            <a:ext cx="1395625" cy="1395625"/>
          </a:xfrm>
          <a:prstGeom prst="rect">
            <a:avLst/>
          </a:prstGeom>
        </p:spPr>
      </p:pic>
    </p:spTree>
    <p:extLst>
      <p:ext uri="{BB962C8B-B14F-4D97-AF65-F5344CB8AC3E}">
        <p14:creationId xmlns:p14="http://schemas.microsoft.com/office/powerpoint/2010/main" val="104078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56E1B-29DD-3869-3180-417861BE0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4739A-53FD-02DE-CF58-D45C6023E7D7}"/>
              </a:ext>
            </a:extLst>
          </p:cNvPr>
          <p:cNvSpPr>
            <a:spLocks noGrp="1"/>
          </p:cNvSpPr>
          <p:nvPr>
            <p:ph type="title"/>
          </p:nvPr>
        </p:nvSpPr>
        <p:spPr/>
        <p:txBody>
          <a:bodyPr rtlCol="0">
            <a:normAutofit/>
          </a:bodyPr>
          <a:lstStyle/>
          <a:p>
            <a:pPr fontAlgn="auto">
              <a:spcAft>
                <a:spcPts val="0"/>
              </a:spcAft>
              <a:defRPr/>
            </a:pPr>
            <a:r>
              <a:rPr lang="en-US" dirty="0"/>
              <a:t>“Keep on Moving. It’s About the Climb.”</a:t>
            </a:r>
          </a:p>
        </p:txBody>
      </p:sp>
      <p:sp>
        <p:nvSpPr>
          <p:cNvPr id="25602" name="Content Placeholder 2">
            <a:extLst>
              <a:ext uri="{FF2B5EF4-FFF2-40B4-BE49-F238E27FC236}">
                <a16:creationId xmlns:a16="http://schemas.microsoft.com/office/drawing/2014/main" id="{673B04B8-F4F7-14E1-6D0C-FE1D43FB5C65}"/>
              </a:ext>
            </a:extLst>
          </p:cNvPr>
          <p:cNvSpPr>
            <a:spLocks noGrp="1" noChangeArrowheads="1"/>
          </p:cNvSpPr>
          <p:nvPr>
            <p:ph idx="4294967295"/>
          </p:nvPr>
        </p:nvSpPr>
        <p:spPr/>
        <p:txBody>
          <a:bodyPr/>
          <a:lstStyle/>
          <a:p>
            <a:r>
              <a:rPr lang="en-US" altLang="en-US" dirty="0"/>
              <a:t>Linear Proportionality and Representation</a:t>
            </a:r>
          </a:p>
          <a:p>
            <a:pPr lvl="1"/>
            <a:r>
              <a:rPr lang="en-US" altLang="en-US" dirty="0"/>
              <a:t>7.A.1.1, 7.A.1.2, PA.A.1.1, and review for Algebra 1</a:t>
            </a:r>
          </a:p>
          <a:p>
            <a:r>
              <a:rPr lang="en-US" altLang="en-US" dirty="0"/>
              <a:t>Strategies</a:t>
            </a:r>
          </a:p>
          <a:p>
            <a:pPr lvl="1"/>
            <a:r>
              <a:rPr lang="en-US" altLang="en-US" dirty="0"/>
              <a:t>Engage: I Notice, I Wonder</a:t>
            </a:r>
          </a:p>
        </p:txBody>
      </p:sp>
    </p:spTree>
    <p:extLst>
      <p:ext uri="{BB962C8B-B14F-4D97-AF65-F5344CB8AC3E}">
        <p14:creationId xmlns:p14="http://schemas.microsoft.com/office/powerpoint/2010/main" val="1854914584"/>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57</TotalTime>
  <Words>1441</Words>
  <Application>Microsoft Office PowerPoint</Application>
  <PresentationFormat>On-screen Show (16:9)</PresentationFormat>
  <Paragraphs>128</Paragraphs>
  <Slides>31</Slides>
  <Notes>23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 Display</vt:lpstr>
      <vt:lpstr>Arial</vt:lpstr>
      <vt:lpstr>Calibri</vt:lpstr>
      <vt:lpstr>Courier New</vt:lpstr>
      <vt:lpstr>System Font Regular</vt:lpstr>
      <vt:lpstr>Wingdings</vt:lpstr>
      <vt:lpstr>Custom Design</vt:lpstr>
      <vt:lpstr>1_Custom Design</vt:lpstr>
      <vt:lpstr>PowerPoint Presentation</vt:lpstr>
      <vt:lpstr>PowerPoint Presentation</vt:lpstr>
      <vt:lpstr>What is Your Dream Scenario?</vt:lpstr>
      <vt:lpstr>Essential Question</vt:lpstr>
      <vt:lpstr>Learning Objectives</vt:lpstr>
      <vt:lpstr>“How Big Should I Be?”</vt:lpstr>
      <vt:lpstr>Are You Real?</vt:lpstr>
      <vt:lpstr>Toys vs. Us Comparison</vt:lpstr>
      <vt:lpstr>“Keep on Moving. It’s About the Climb.”</vt:lpstr>
      <vt:lpstr>PowerPoint Presentation</vt:lpstr>
      <vt:lpstr>“Sharing is Caring”</vt:lpstr>
      <vt:lpstr>Dice Exploration</vt:lpstr>
      <vt:lpstr>“Going Viral”</vt:lpstr>
      <vt:lpstr>Which One Doesn’t Belong?</vt:lpstr>
      <vt:lpstr>Math Social Media Post </vt:lpstr>
      <vt:lpstr>“Memes &gt; GIFs” and “Popcorn &gt; Raisinets”</vt:lpstr>
      <vt:lpstr>Real-World Scenarios</vt:lpstr>
      <vt:lpstr>Movie Snacks Are the Best! </vt:lpstr>
      <vt:lpstr>Movie Snacks Are the Best! </vt:lpstr>
      <vt:lpstr>Two-Variable Movie Scenario</vt:lpstr>
      <vt:lpstr>Other Common Strategies</vt:lpstr>
      <vt:lpstr>Other Common Strategies</vt:lpstr>
      <vt:lpstr>Reflection</vt:lpstr>
      <vt:lpstr>Reflect on Activity</vt:lpstr>
      <vt:lpstr>Reflect on Activity</vt:lpstr>
      <vt:lpstr>Authentic Lesson Reflection Tool</vt:lpstr>
      <vt:lpstr>Authentic Reflection Tool</vt:lpstr>
      <vt:lpstr>What is a Student’s Dream Scenario?</vt:lpstr>
      <vt:lpstr>LEARN</vt:lpstr>
      <vt:lpstr>LEARN Strategy Capture</vt:lpstr>
      <vt:lpstr>Commit to a Strategy</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2026-03-26T20:04:01Z</dcterms:created>
  <dcterms:modified xsi:type="dcterms:W3CDTF">2026-03-26T21:01:59Z</dcterms:modified>
  <cp:category/>
</cp:coreProperties>
</file>