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1" r:id="rId1"/>
    <p:sldMasterId id="2147483681" r:id="rId2"/>
  </p:sldMasterIdLst>
  <p:notesMasterIdLst>
    <p:notesMasterId r:id="rId34"/>
  </p:notesMasterIdLst>
  <p:sldIdLst>
    <p:sldId id="256" r:id="rId3"/>
    <p:sldId id="257" r:id="rId4"/>
    <p:sldId id="276" r:id="rId5"/>
    <p:sldId id="263" r:id="rId6"/>
    <p:sldId id="272" r:id="rId7"/>
    <p:sldId id="260" r:id="rId8"/>
    <p:sldId id="273" r:id="rId9"/>
    <p:sldId id="274" r:id="rId10"/>
    <p:sldId id="275" r:id="rId11"/>
    <p:sldId id="277" r:id="rId12"/>
    <p:sldId id="280" r:id="rId13"/>
    <p:sldId id="281" r:id="rId14"/>
    <p:sldId id="278" r:id="rId15"/>
    <p:sldId id="279" r:id="rId16"/>
    <p:sldId id="282" r:id="rId17"/>
    <p:sldId id="283" r:id="rId18"/>
    <p:sldId id="284" r:id="rId19"/>
    <p:sldId id="285" r:id="rId20"/>
    <p:sldId id="290" r:id="rId21"/>
    <p:sldId id="286" r:id="rId22"/>
    <p:sldId id="287" r:id="rId23"/>
    <p:sldId id="291" r:id="rId24"/>
    <p:sldId id="288" r:id="rId25"/>
    <p:sldId id="289" r:id="rId26"/>
    <p:sldId id="292" r:id="rId27"/>
    <p:sldId id="293" r:id="rId28"/>
    <p:sldId id="297" r:id="rId29"/>
    <p:sldId id="298" r:id="rId30"/>
    <p:sldId id="294" r:id="rId31"/>
    <p:sldId id="299" r:id="rId32"/>
    <p:sldId id="300" r:id="rId33"/>
  </p:sldIdLst>
  <p:sldSz cx="9144000" cy="5143500" type="screen16x9"/>
  <p:notesSz cx="6858000" cy="9144000"/>
  <p:defaultTextStyle>
    <a:defPPr>
      <a:defRPr lang="en-US"/>
    </a:defPPr>
    <a:lvl1pPr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1pPr>
    <a:lvl2pPr marL="4572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2pPr>
    <a:lvl3pPr marL="9144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3pPr>
    <a:lvl4pPr marL="13716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4pPr>
    <a:lvl5pPr marL="18288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5pPr>
    <a:lvl6pPr marL="22860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6pPr>
    <a:lvl7pPr marL="27432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7pPr>
    <a:lvl8pPr marL="32004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8pPr>
    <a:lvl9pPr marL="36576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EDF182F-1DE7-4F13-8AA3-002D9E3B458A}">
  <a:tblStyle styleId="{BEDF182F-1DE7-4F13-8AA3-002D9E3B458A}"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7879" autoAdjust="0"/>
  </p:normalViewPr>
  <p:slideViewPr>
    <p:cSldViewPr snapToGrid="0">
      <p:cViewPr varScale="1">
        <p:scale>
          <a:sx n="183" d="100"/>
          <a:sy n="183" d="100"/>
        </p:scale>
        <p:origin x="1136" y="104"/>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Google Shape;3;n">
            <a:extLst>
              <a:ext uri="{FF2B5EF4-FFF2-40B4-BE49-F238E27FC236}">
                <a16:creationId xmlns:a16="http://schemas.microsoft.com/office/drawing/2014/main" id="{8624FC82-B5A2-5FA3-CBF3-BCBFA34F9D96}"/>
              </a:ext>
            </a:extLst>
          </p:cNvPr>
          <p:cNvSpPr>
            <a:spLocks noGrp="1" noRot="1" noChangeAspect="1"/>
          </p:cNvSpPr>
          <p:nvPr>
            <p:ph type="sldImg" idx="2"/>
          </p:nvPr>
        </p:nvSpPr>
        <p:spPr bwMode="auto">
          <a:xfrm>
            <a:off x="381000" y="685800"/>
            <a:ext cx="6096000" cy="3429000"/>
          </a:xfrm>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Lst>
            <a:ahLst/>
            <a:cxnLst>
              <a:cxn ang="0">
                <a:pos x="T0" y="T1"/>
              </a:cxn>
              <a:cxn ang="0">
                <a:pos x="T2" y="T3"/>
              </a:cxn>
              <a:cxn ang="0">
                <a:pos x="T4" y="T5"/>
              </a:cxn>
              <a:cxn ang="0">
                <a:pos x="T6" y="T7"/>
              </a:cxn>
              <a:cxn ang="0">
                <a:pos x="T8" y="T9"/>
              </a:cxn>
            </a:cxnLst>
            <a:rect l="0" t="0" r="r" b="b"/>
            <a:pathLst>
              <a:path w="120000" h="120000" extrusionOk="0">
                <a:moveTo>
                  <a:pt x="0" y="0"/>
                </a:moveTo>
                <a:lnTo>
                  <a:pt x="120000" y="0"/>
                </a:lnTo>
                <a:lnTo>
                  <a:pt x="120000" y="120000"/>
                </a:lnTo>
                <a:lnTo>
                  <a:pt x="0" y="120000"/>
                </a:lnTo>
                <a:lnTo>
                  <a:pt x="0" y="0"/>
                </a:lnTo>
                <a:close/>
              </a:path>
            </a:pathLst>
          </a:custGeom>
          <a:noFill/>
          <a:ln w="9525" cap="flat" cmpd="sng">
            <a:solidFill>
              <a:srgbClr val="000000"/>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sp>
      <p:sp>
        <p:nvSpPr>
          <p:cNvPr id="19459" name="Google Shape;4;n">
            <a:extLst>
              <a:ext uri="{FF2B5EF4-FFF2-40B4-BE49-F238E27FC236}">
                <a16:creationId xmlns:a16="http://schemas.microsoft.com/office/drawing/2014/main" id="{8976970C-9707-70A8-F003-735290520F14}"/>
              </a:ext>
            </a:extLst>
          </p:cNvPr>
          <p:cNvSpPr txBox="1">
            <a:spLocks noGrp="1" noChangeArrowheads="1"/>
          </p:cNvSpPr>
          <p:nvPr>
            <p:ph type="body" idx="1"/>
          </p:nvPr>
        </p:nvSpPr>
        <p:spPr bwMode="auto">
          <a:xfrm>
            <a:off x="685800" y="4343400"/>
            <a:ext cx="5486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p>
            <a:pPr lvl="0"/>
            <a:endParaRPr lang="en-US" altLang="en-US">
              <a:sym typeface="Arial" panose="020B0604020202020204" pitchFamily="34" charset="0"/>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L="457200" indent="-29845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1pPr>
    <a:lvl2pPr marL="914400" lvl="1" indent="-29845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2pPr>
    <a:lvl3pPr marL="1371600" lvl="2" indent="-29845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3pPr>
    <a:lvl4pPr marL="1828800" lvl="3" indent="-29845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4pPr>
    <a:lvl5pPr marL="2286000" lvl="4" indent="-29845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youtube.com/watch?v=qpKtzf5fXn4"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1505" name="Google Shape;38;p:notes">
            <a:extLst>
              <a:ext uri="{FF2B5EF4-FFF2-40B4-BE49-F238E27FC236}">
                <a16:creationId xmlns:a16="http://schemas.microsoft.com/office/drawing/2014/main" id="{9366B4A2-DBA3-CFE8-53CE-BFEE9562E40A}"/>
              </a:ext>
            </a:extLst>
          </p:cNvPr>
          <p:cNvSpPr>
            <a:spLocks noGrp="1" noRot="1" noChangeAspect="1" noTextEdit="1"/>
          </p:cNvSpPr>
          <p:nvPr>
            <p:ph type="sldImg" idx="2"/>
          </p:nvPr>
        </p:nvSpPr>
        <p:spPr>
          <a:noFill/>
          <a:ln>
            <a:headEnd/>
            <a:tailEnd/>
          </a:ln>
        </p:spPr>
      </p:sp>
      <p:sp>
        <p:nvSpPr>
          <p:cNvPr id="21506" name="Google Shape;39;p:notes">
            <a:extLst>
              <a:ext uri="{FF2B5EF4-FFF2-40B4-BE49-F238E27FC236}">
                <a16:creationId xmlns:a16="http://schemas.microsoft.com/office/drawing/2014/main" id="{3F2534ED-FEAD-412D-0543-27B7B303B0D9}"/>
              </a:ext>
            </a:extLst>
          </p:cNvPr>
          <p:cNvSpPr txBox="1">
            <a:spLocks noGrp="1" noChangeArrowheads="1"/>
          </p:cNvSpPr>
          <p:nvPr>
            <p:ph type="body" idx="1"/>
          </p:nvPr>
        </p:nvSpPr>
        <p:spPr/>
        <p:txBody>
          <a:bodyPr/>
          <a:lstStyle/>
          <a:p>
            <a:pPr marL="0" indent="0" eaLnBrk="1" hangingPunct="1">
              <a:buSzPts val="1100"/>
            </a:pPr>
            <a:endParaRPr lang="en-US" altLang="en-US" sz="1100">
              <a:latin typeface="Arial" panose="020B0604020202020204" pitchFamily="34" charset="0"/>
              <a:cs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363452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2482696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9845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tabLst/>
              <a:defRPr/>
            </a:pPr>
            <a:r>
              <a:rPr lang="en-US" dirty="0"/>
              <a:t>IGN. (2017, July 8). Fortnite official cinematic trailer. [Video]. YouTube. </a:t>
            </a:r>
            <a:r>
              <a:rPr lang="en-US" u="sng" dirty="0">
                <a:solidFill>
                  <a:schemeClr val="hlink"/>
                </a:solidFill>
                <a:hlinkClick r:id="rId3"/>
              </a:rPr>
              <a:t>https://www.youtube.com/watch?v=qpKtzf5fXn4</a:t>
            </a:r>
            <a:endParaRPr lang="en-US" dirty="0"/>
          </a:p>
          <a:p>
            <a:pPr marL="457200" marR="0" lvl="0" indent="-29845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tabLst/>
              <a:defRPr/>
            </a:pPr>
            <a:r>
              <a:rPr lang="en-US" dirty="0"/>
              <a:t>K20 Center. (n.d.). Think-Pair-Share Strategies. </a:t>
            </a:r>
            <a:r>
              <a:rPr lang="en-US" u="sng" dirty="0">
                <a:solidFill>
                  <a:srgbClr val="1155CC"/>
                </a:solidFill>
              </a:rPr>
              <a:t>https://learn.k20center.ou.edu/strategy/139</a:t>
            </a:r>
            <a:endParaRPr lang="en-US" dirty="0"/>
          </a:p>
        </p:txBody>
      </p:sp>
    </p:spTree>
    <p:extLst>
      <p:ext uri="{BB962C8B-B14F-4D97-AF65-F5344CB8AC3E}">
        <p14:creationId xmlns:p14="http://schemas.microsoft.com/office/powerpoint/2010/main" val="25228823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9845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tabLst/>
              <a:defRPr/>
            </a:pPr>
            <a:r>
              <a:rPr lang="en-US" dirty="0"/>
              <a:t>K20 Center. (n.d.). Claim, Evidence, Reasoning (CER) Strategies. </a:t>
            </a:r>
            <a:r>
              <a:rPr lang="en-US" u="sng" dirty="0">
                <a:solidFill>
                  <a:srgbClr val="1155CC"/>
                </a:solidFill>
              </a:rPr>
              <a:t>https://learn.k20center.ou.edu/strategy/156</a:t>
            </a:r>
            <a:endParaRPr lang="en-US" dirty="0"/>
          </a:p>
        </p:txBody>
      </p:sp>
    </p:spTree>
    <p:extLst>
      <p:ext uri="{BB962C8B-B14F-4D97-AF65-F5344CB8AC3E}">
        <p14:creationId xmlns:p14="http://schemas.microsoft.com/office/powerpoint/2010/main" val="25062843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9845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tabLst/>
              <a:defRPr/>
            </a:pPr>
            <a:r>
              <a:rPr lang="en-US" dirty="0"/>
              <a:t>K20 Center. (n.d.). I Notice, I Wonder Strategies. </a:t>
            </a:r>
            <a:r>
              <a:rPr lang="en-US" u="sng" dirty="0">
                <a:solidFill>
                  <a:srgbClr val="1155CC"/>
                </a:solidFill>
              </a:rPr>
              <a:t>https://learn.k20center.ou.edu/strategy/180</a:t>
            </a:r>
            <a:endParaRPr lang="en-US" dirty="0"/>
          </a:p>
        </p:txBody>
      </p:sp>
    </p:spTree>
    <p:extLst>
      <p:ext uri="{BB962C8B-B14F-4D97-AF65-F5344CB8AC3E}">
        <p14:creationId xmlns:p14="http://schemas.microsoft.com/office/powerpoint/2010/main" val="31984841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9845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tabLst/>
              <a:defRPr/>
            </a:pPr>
            <a:r>
              <a:rPr lang="en-US" dirty="0"/>
              <a:t>K20 Center. (n.d.). Elbow Partners Strategies. </a:t>
            </a:r>
            <a:r>
              <a:rPr lang="en-US" u="sng" dirty="0">
                <a:solidFill>
                  <a:srgbClr val="1155CC"/>
                </a:solidFill>
              </a:rPr>
              <a:t>https://learn.k20center.ou.edu/strategy/116</a:t>
            </a:r>
            <a:endParaRPr lang="en-US" dirty="0"/>
          </a:p>
        </p:txBody>
      </p:sp>
    </p:spTree>
    <p:extLst>
      <p:ext uri="{BB962C8B-B14F-4D97-AF65-F5344CB8AC3E}">
        <p14:creationId xmlns:p14="http://schemas.microsoft.com/office/powerpoint/2010/main" val="23927584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9845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tabLst/>
              <a:defRPr/>
            </a:pPr>
            <a:r>
              <a:rPr lang="en-US" dirty="0"/>
              <a:t>K20 Center. (n.d.). Four Corners Strategies. </a:t>
            </a:r>
            <a:r>
              <a:rPr lang="en-US" u="sng" dirty="0">
                <a:solidFill>
                  <a:srgbClr val="1155CC"/>
                </a:solidFill>
              </a:rPr>
              <a:t>https://learn.k20center.ou.edu/strategy/138</a:t>
            </a:r>
            <a:endParaRPr lang="en-US" dirty="0"/>
          </a:p>
        </p:txBody>
      </p:sp>
    </p:spTree>
    <p:extLst>
      <p:ext uri="{BB962C8B-B14F-4D97-AF65-F5344CB8AC3E}">
        <p14:creationId xmlns:p14="http://schemas.microsoft.com/office/powerpoint/2010/main" val="31256146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9845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tabLst/>
              <a:defRPr/>
            </a:pPr>
            <a:r>
              <a:rPr lang="en-US" dirty="0"/>
              <a:t>K20 Center. (n.d.). Pass the Problem Strategies. </a:t>
            </a:r>
            <a:r>
              <a:rPr lang="en-US" u="sng" dirty="0">
                <a:solidFill>
                  <a:srgbClr val="1155CC"/>
                </a:solidFill>
              </a:rPr>
              <a:t>https://learn.k20center.ou.edu/strategy/151</a:t>
            </a:r>
            <a:endParaRPr lang="en-US" dirty="0"/>
          </a:p>
          <a:p>
            <a:endParaRPr lang="en-US" dirty="0"/>
          </a:p>
        </p:txBody>
      </p:sp>
    </p:spTree>
    <p:extLst>
      <p:ext uri="{BB962C8B-B14F-4D97-AF65-F5344CB8AC3E}">
        <p14:creationId xmlns:p14="http://schemas.microsoft.com/office/powerpoint/2010/main" val="30891224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625543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9845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tabLst/>
              <a:defRPr/>
            </a:pPr>
            <a:r>
              <a:rPr lang="en-US" dirty="0"/>
              <a:t>K20 Center. (n.d.). Card Sort Strategies. </a:t>
            </a:r>
            <a:r>
              <a:rPr lang="en-US" u="sng" dirty="0">
                <a:solidFill>
                  <a:srgbClr val="1155CC"/>
                </a:solidFill>
              </a:rPr>
              <a:t>https://learn.k20center.ou.edu/strategy/147</a:t>
            </a:r>
            <a:endParaRPr lang="en-US" dirty="0"/>
          </a:p>
        </p:txBody>
      </p:sp>
    </p:spTree>
    <p:extLst>
      <p:ext uri="{BB962C8B-B14F-4D97-AF65-F5344CB8AC3E}">
        <p14:creationId xmlns:p14="http://schemas.microsoft.com/office/powerpoint/2010/main" val="6314497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307330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1A9A94-F23C-CA36-5D3E-6914C6C62E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71A32E-77E5-7FF2-E863-582D145FC8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53650C-1563-7907-533B-B3012D130B8D}"/>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102781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9845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tabLst/>
              <a:defRPr/>
            </a:pPr>
            <a:r>
              <a:rPr lang="en-US" dirty="0"/>
              <a:t>K20 Center. (n.d.). Create the Problem Strategies. </a:t>
            </a:r>
            <a:r>
              <a:rPr lang="en-US" u="sng" dirty="0">
                <a:solidFill>
                  <a:srgbClr val="1155CC"/>
                </a:solidFill>
              </a:rPr>
              <a:t>https://learn.k20center.ou.edu/strategy/149</a:t>
            </a:r>
            <a:endParaRPr lang="en-US" dirty="0"/>
          </a:p>
        </p:txBody>
      </p:sp>
    </p:spTree>
    <p:extLst>
      <p:ext uri="{BB962C8B-B14F-4D97-AF65-F5344CB8AC3E}">
        <p14:creationId xmlns:p14="http://schemas.microsoft.com/office/powerpoint/2010/main" val="15026231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9845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tabLst/>
              <a:defRPr/>
            </a:pPr>
            <a:r>
              <a:rPr lang="en-US" dirty="0"/>
              <a:t>K20 Center. (n.d.). Gallery Walk/Carousel Strategies. </a:t>
            </a:r>
            <a:r>
              <a:rPr lang="en-US" u="sng" dirty="0">
                <a:solidFill>
                  <a:srgbClr val="1155CC"/>
                </a:solidFill>
              </a:rPr>
              <a:t>https://learn.k20center.ou.edu/strategy/118</a:t>
            </a:r>
            <a:endParaRPr lang="en-US" dirty="0"/>
          </a:p>
        </p:txBody>
      </p:sp>
    </p:spTree>
    <p:extLst>
      <p:ext uri="{BB962C8B-B14F-4D97-AF65-F5344CB8AC3E}">
        <p14:creationId xmlns:p14="http://schemas.microsoft.com/office/powerpoint/2010/main" val="29805525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63759E-E2CB-39D2-976D-29B74F370A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005120-9C0C-3C29-8A1D-36E0BE1019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62BAEE-08F9-C13F-8BD3-985CA2D0C973}"/>
              </a:ext>
            </a:extLst>
          </p:cNvPr>
          <p:cNvSpPr>
            <a:spLocks noGrp="1"/>
          </p:cNvSpPr>
          <p:nvPr>
            <p:ph type="body" idx="1"/>
          </p:nvPr>
        </p:nvSpPr>
        <p:spPr/>
        <p:txBody>
          <a:bodyPr/>
          <a:lstStyle/>
          <a:p>
            <a:pPr marL="457200" marR="0" lvl="0" indent="-29845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tabLst/>
              <a:defRPr/>
            </a:pPr>
            <a:r>
              <a:rPr lang="en-US" dirty="0"/>
              <a:t>K20 Center. (n.d.). Muddiest Point Strategies. </a:t>
            </a:r>
            <a:r>
              <a:rPr lang="en-US" u="sng" dirty="0">
                <a:solidFill>
                  <a:srgbClr val="1155CC"/>
                </a:solidFill>
              </a:rPr>
              <a:t>https://learn.k20center.ou.edu/strategy/109</a:t>
            </a:r>
            <a:endParaRPr lang="en-US" dirty="0"/>
          </a:p>
        </p:txBody>
      </p:sp>
    </p:spTree>
    <p:extLst>
      <p:ext uri="{BB962C8B-B14F-4D97-AF65-F5344CB8AC3E}">
        <p14:creationId xmlns:p14="http://schemas.microsoft.com/office/powerpoint/2010/main" val="38500057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100"/>
              <a:buNone/>
            </a:pPr>
            <a:r>
              <a:rPr lang="en-US" dirty="0"/>
              <a:t>Choose one activity we just did. Indicate the activity. </a:t>
            </a:r>
          </a:p>
          <a:p>
            <a:pPr marL="0" lvl="0" indent="0" algn="l" rtl="0">
              <a:lnSpc>
                <a:spcPct val="100000"/>
              </a:lnSpc>
              <a:spcBef>
                <a:spcPts val="0"/>
              </a:spcBef>
              <a:spcAft>
                <a:spcPts val="0"/>
              </a:spcAft>
              <a:buSzPts val="1100"/>
              <a:buNone/>
            </a:pPr>
            <a:r>
              <a:rPr lang="en-US" dirty="0"/>
              <a:t>Rate from 1 to 5 </a:t>
            </a:r>
          </a:p>
        </p:txBody>
      </p:sp>
    </p:spTree>
    <p:extLst>
      <p:ext uri="{BB962C8B-B14F-4D97-AF65-F5344CB8AC3E}">
        <p14:creationId xmlns:p14="http://schemas.microsoft.com/office/powerpoint/2010/main" val="13878095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D16791-A116-2282-BC3E-70860CDDC6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801134-6DE7-B459-2C2D-276E46E01F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380C19-4B6B-4FF2-394B-3D3A8F3F878B}"/>
              </a:ext>
            </a:extLst>
          </p:cNvPr>
          <p:cNvSpPr>
            <a:spLocks noGrp="1"/>
          </p:cNvSpPr>
          <p:nvPr>
            <p:ph type="body" idx="1"/>
          </p:nvPr>
        </p:nvSpPr>
        <p:spPr/>
        <p:txBody>
          <a:bodyPr/>
          <a:lstStyle/>
          <a:p>
            <a:pPr marL="0" lvl="0" indent="0" algn="l" rtl="0">
              <a:lnSpc>
                <a:spcPct val="100000"/>
              </a:lnSpc>
              <a:spcBef>
                <a:spcPts val="0"/>
              </a:spcBef>
              <a:spcAft>
                <a:spcPts val="0"/>
              </a:spcAft>
              <a:buSzPts val="1100"/>
              <a:buNone/>
            </a:pPr>
            <a:endParaRPr lang="en-US" dirty="0"/>
          </a:p>
        </p:txBody>
      </p:sp>
    </p:spTree>
    <p:extLst>
      <p:ext uri="{BB962C8B-B14F-4D97-AF65-F5344CB8AC3E}">
        <p14:creationId xmlns:p14="http://schemas.microsoft.com/office/powerpoint/2010/main" val="35346654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16A8A-0B0F-0789-0FB0-15C5A73B95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7CDA1F-279E-0F6C-3330-1E3388E26D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9EE297-A16A-CE4A-A658-7E9572701BE3}"/>
              </a:ext>
            </a:extLst>
          </p:cNvPr>
          <p:cNvSpPr>
            <a:spLocks noGrp="1"/>
          </p:cNvSpPr>
          <p:nvPr>
            <p:ph type="body" idx="1"/>
          </p:nvPr>
        </p:nvSpPr>
        <p:spPr/>
        <p:txBody>
          <a:bodyPr/>
          <a:lstStyle/>
          <a:p>
            <a:pPr marL="0" lvl="0" indent="0" algn="l" rtl="0">
              <a:lnSpc>
                <a:spcPct val="100000"/>
              </a:lnSpc>
              <a:spcBef>
                <a:spcPts val="0"/>
              </a:spcBef>
              <a:spcAft>
                <a:spcPts val="0"/>
              </a:spcAft>
              <a:buSzPts val="1100"/>
              <a:buNone/>
            </a:pPr>
            <a:endParaRPr lang="en-US" dirty="0"/>
          </a:p>
        </p:txBody>
      </p:sp>
    </p:spTree>
    <p:extLst>
      <p:ext uri="{BB962C8B-B14F-4D97-AF65-F5344CB8AC3E}">
        <p14:creationId xmlns:p14="http://schemas.microsoft.com/office/powerpoint/2010/main" val="28035118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5664D6-56DA-85A5-5F40-15EFAFACA5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E7802D-BEB3-5586-1AE0-CCFDCBACD6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BD6478-814B-2300-B00E-D92FF7080154}"/>
              </a:ext>
            </a:extLst>
          </p:cNvPr>
          <p:cNvSpPr>
            <a:spLocks noGrp="1"/>
          </p:cNvSpPr>
          <p:nvPr>
            <p:ph type="body" idx="1"/>
          </p:nvPr>
        </p:nvSpPr>
        <p:spPr/>
        <p:txBody>
          <a:bodyPr/>
          <a:lstStyle/>
          <a:p>
            <a:pPr marL="0" lvl="0" indent="0" algn="l" rtl="0">
              <a:lnSpc>
                <a:spcPct val="100000"/>
              </a:lnSpc>
              <a:spcBef>
                <a:spcPts val="0"/>
              </a:spcBef>
              <a:spcAft>
                <a:spcPts val="0"/>
              </a:spcAft>
              <a:buSzPts val="1100"/>
              <a:buNone/>
            </a:pPr>
            <a:endParaRPr lang="en-US" dirty="0"/>
          </a:p>
        </p:txBody>
      </p:sp>
    </p:spTree>
    <p:extLst>
      <p:ext uri="{BB962C8B-B14F-4D97-AF65-F5344CB8AC3E}">
        <p14:creationId xmlns:p14="http://schemas.microsoft.com/office/powerpoint/2010/main" val="1267012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CD8C2A-7868-F111-A386-A2CFE53BB4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2CF3A9-9935-FCF5-0E3A-01B98F4DDF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1EA231-993F-9238-40EA-E7A9D558EF05}"/>
              </a:ext>
            </a:extLst>
          </p:cNvPr>
          <p:cNvSpPr>
            <a:spLocks noGrp="1"/>
          </p:cNvSpPr>
          <p:nvPr>
            <p:ph type="body" idx="1"/>
          </p:nvPr>
        </p:nvSpPr>
        <p:spPr/>
        <p:txBody>
          <a:bodyPr/>
          <a:lstStyle/>
          <a:p>
            <a:pPr marL="0" lvl="0" indent="0" algn="l" rtl="0">
              <a:lnSpc>
                <a:spcPct val="100000"/>
              </a:lnSpc>
              <a:spcBef>
                <a:spcPts val="0"/>
              </a:spcBef>
              <a:spcAft>
                <a:spcPts val="0"/>
              </a:spcAft>
              <a:buSzPts val="1100"/>
              <a:buNone/>
            </a:pPr>
            <a:endParaRPr lang="en-US" dirty="0"/>
          </a:p>
        </p:txBody>
      </p:sp>
    </p:spTree>
    <p:extLst>
      <p:ext uri="{BB962C8B-B14F-4D97-AF65-F5344CB8AC3E}">
        <p14:creationId xmlns:p14="http://schemas.microsoft.com/office/powerpoint/2010/main" val="41522051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ACA9C0-2059-7F72-3051-D50380D972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27717D-ED40-20E2-3EBF-9A206F56E6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587346-D5A5-9A3D-7CD8-62B5A3B57D87}"/>
              </a:ext>
            </a:extLst>
          </p:cNvPr>
          <p:cNvSpPr>
            <a:spLocks noGrp="1"/>
          </p:cNvSpPr>
          <p:nvPr>
            <p:ph type="body" idx="1"/>
          </p:nvPr>
        </p:nvSpPr>
        <p:spPr/>
        <p:txBody>
          <a:bodyPr/>
          <a:lstStyle/>
          <a:p>
            <a:pPr marL="0" lvl="0" indent="0" algn="l" rtl="0">
              <a:lnSpc>
                <a:spcPct val="100000"/>
              </a:lnSpc>
              <a:spcBef>
                <a:spcPts val="0"/>
              </a:spcBef>
              <a:spcAft>
                <a:spcPts val="0"/>
              </a:spcAft>
              <a:buSzPts val="1100"/>
              <a:buNone/>
            </a:pPr>
            <a:r>
              <a:rPr lang="en-US" dirty="0"/>
              <a:t>Gallery walk </a:t>
            </a:r>
          </a:p>
          <a:p>
            <a:pPr marL="0" lvl="0" indent="0" algn="l" rtl="0">
              <a:lnSpc>
                <a:spcPct val="100000"/>
              </a:lnSpc>
              <a:spcBef>
                <a:spcPts val="0"/>
              </a:spcBef>
              <a:spcAft>
                <a:spcPts val="0"/>
              </a:spcAft>
              <a:buSzPts val="1100"/>
              <a:buNone/>
            </a:pPr>
            <a:r>
              <a:rPr lang="en-US" dirty="0"/>
              <a:t>Pick a strategy</a:t>
            </a:r>
          </a:p>
          <a:p>
            <a:pPr marL="0" lvl="0" indent="0" algn="l" rtl="0">
              <a:lnSpc>
                <a:spcPct val="100000"/>
              </a:lnSpc>
              <a:spcBef>
                <a:spcPts val="0"/>
              </a:spcBef>
              <a:spcAft>
                <a:spcPts val="0"/>
              </a:spcAft>
              <a:buSzPts val="1100"/>
              <a:buNone/>
            </a:pPr>
            <a:r>
              <a:rPr lang="en-US" dirty="0"/>
              <a:t>Sticky that has a strategy</a:t>
            </a:r>
          </a:p>
          <a:p>
            <a:pPr marL="0" lvl="0" indent="0" algn="l" rtl="0">
              <a:lnSpc>
                <a:spcPct val="100000"/>
              </a:lnSpc>
              <a:spcBef>
                <a:spcPts val="0"/>
              </a:spcBef>
              <a:spcAft>
                <a:spcPts val="0"/>
              </a:spcAft>
              <a:buSzPts val="1100"/>
              <a:buNone/>
            </a:pPr>
            <a:r>
              <a:rPr lang="en-US" dirty="0"/>
              <a:t>Star it if you like it</a:t>
            </a:r>
          </a:p>
        </p:txBody>
      </p:sp>
    </p:spTree>
    <p:extLst>
      <p:ext uri="{BB962C8B-B14F-4D97-AF65-F5344CB8AC3E}">
        <p14:creationId xmlns:p14="http://schemas.microsoft.com/office/powerpoint/2010/main" val="15780611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43AFC7-AB8A-E93C-97FA-572DAD03F7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5A2B76-7AE2-DA1C-866E-BA39714445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DE8557-3CB1-BB31-39B0-59D7E5C8D825}"/>
              </a:ext>
            </a:extLst>
          </p:cNvPr>
          <p:cNvSpPr>
            <a:spLocks noGrp="1"/>
          </p:cNvSpPr>
          <p:nvPr>
            <p:ph type="body" idx="1"/>
          </p:nvPr>
        </p:nvSpPr>
        <p:spPr/>
        <p:txBody>
          <a:bodyPr/>
          <a:lstStyle/>
          <a:p>
            <a:pPr marL="0" lvl="0" indent="0" algn="l" rtl="0">
              <a:lnSpc>
                <a:spcPct val="100000"/>
              </a:lnSpc>
              <a:spcBef>
                <a:spcPts val="0"/>
              </a:spcBef>
              <a:spcAft>
                <a:spcPts val="0"/>
              </a:spcAft>
              <a:buSzPts val="1100"/>
              <a:buNone/>
            </a:pPr>
            <a:endParaRPr lang="en-US" dirty="0"/>
          </a:p>
        </p:txBody>
      </p:sp>
    </p:spTree>
    <p:extLst>
      <p:ext uri="{BB962C8B-B14F-4D97-AF65-F5344CB8AC3E}">
        <p14:creationId xmlns:p14="http://schemas.microsoft.com/office/powerpoint/2010/main" val="343845433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7103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 name="Google Shape;13;p3" title="k20center-logo-variations_K20 Bug - White.png">
            <a:extLst>
              <a:ext uri="{FF2B5EF4-FFF2-40B4-BE49-F238E27FC236}">
                <a16:creationId xmlns:a16="http://schemas.microsoft.com/office/drawing/2014/main" id="{07A283A7-4BAE-5607-F552-FF9DE8E501F0}"/>
              </a:ext>
            </a:extLst>
          </p:cNvPr>
          <p:cNvPicPr preferRelativeResize="0"/>
          <p:nvPr/>
        </p:nvPicPr>
        <p:blipFill>
          <a:blip r:embed="rId3">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a:xfrm>
            <a:off x="623888" y="559689"/>
            <a:ext cx="7886700" cy="2139950"/>
          </a:xfrm>
        </p:spPr>
        <p:txBody>
          <a:bodyPr anchor="b">
            <a:normAutofit/>
          </a:bodyPr>
          <a:lstStyle>
            <a:lvl1pPr>
              <a:defRPr sz="50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0"/>
          </p:nvPr>
        </p:nvSpPr>
        <p:spPr>
          <a:xfrm>
            <a:off x="623888" y="2807732"/>
            <a:ext cx="7885113" cy="1397000"/>
          </a:xfrm>
          <a:prstGeom prst="rect">
            <a:avLst/>
          </a:prstGeom>
        </p:spPr>
        <p:txBody>
          <a:bodyPr/>
          <a:lstStyle>
            <a:lvl1pPr marL="0" indent="0">
              <a:buClr>
                <a:schemeClr val="bg1"/>
              </a:buClr>
              <a:buNone/>
              <a:defRPr>
                <a:solidFill>
                  <a:schemeClr val="bg1"/>
                </a:solidFill>
              </a:defRPr>
            </a:lvl1pPr>
            <a:lvl2pPr marL="365760" indent="0">
              <a:buClr>
                <a:schemeClr val="bg1"/>
              </a:buClr>
              <a:buNone/>
              <a:defRPr>
                <a:solidFill>
                  <a:schemeClr val="bg1"/>
                </a:solidFill>
              </a:defRPr>
            </a:lvl2pPr>
            <a:lvl3pPr marL="822960" indent="0">
              <a:buClr>
                <a:schemeClr val="bg1"/>
              </a:buClr>
              <a:buNone/>
              <a:defRPr>
                <a:solidFill>
                  <a:schemeClr val="bg1"/>
                </a:solidFill>
              </a:defRPr>
            </a:lvl3pPr>
            <a:lvl4pPr marL="1371600" indent="0">
              <a:buClr>
                <a:schemeClr val="bg1"/>
              </a:buClr>
              <a:buNone/>
              <a:defRPr>
                <a:solidFill>
                  <a:schemeClr val="bg1"/>
                </a:solidFill>
              </a:defRPr>
            </a:lvl4pPr>
            <a:lvl5pPr marL="1828800" indent="0">
              <a:buClr>
                <a:schemeClr val="bg1"/>
              </a:buClr>
              <a:buNone/>
              <a:defRPr>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24324593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With Cover Image">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 name="Google Shape;13;p3" title="k20center-logo-variations_K20 Bug - White.png">
            <a:extLst>
              <a:ext uri="{FF2B5EF4-FFF2-40B4-BE49-F238E27FC236}">
                <a16:creationId xmlns:a16="http://schemas.microsoft.com/office/drawing/2014/main" id="{07A283A7-4BAE-5607-F552-FF9DE8E501F0}"/>
              </a:ext>
            </a:extLst>
          </p:cNvPr>
          <p:cNvPicPr preferRelativeResize="0"/>
          <p:nvPr/>
        </p:nvPicPr>
        <p:blipFill>
          <a:blip r:embed="rId3">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a:xfrm>
            <a:off x="3569666" y="559689"/>
            <a:ext cx="4940921" cy="2139950"/>
          </a:xfrm>
        </p:spPr>
        <p:txBody>
          <a:bodyPr anchor="b">
            <a:normAutofit/>
          </a:bodyPr>
          <a:lstStyle>
            <a:lvl1pPr>
              <a:lnSpc>
                <a:spcPct val="100000"/>
              </a:lnSpc>
              <a:defRPr sz="50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0"/>
          </p:nvPr>
        </p:nvSpPr>
        <p:spPr>
          <a:xfrm>
            <a:off x="3569073" y="2807732"/>
            <a:ext cx="4939927" cy="1397000"/>
          </a:xfrm>
          <a:prstGeom prst="rect">
            <a:avLst/>
          </a:prstGeom>
        </p:spPr>
        <p:txBody>
          <a:bodyPr/>
          <a:lstStyle>
            <a:lvl1pPr marL="0" indent="0">
              <a:lnSpc>
                <a:spcPct val="100000"/>
              </a:lnSpc>
              <a:buClr>
                <a:schemeClr val="bg1"/>
              </a:buClr>
              <a:buNone/>
              <a:defRPr>
                <a:solidFill>
                  <a:schemeClr val="bg1"/>
                </a:solidFill>
              </a:defRPr>
            </a:lvl1pPr>
            <a:lvl2pPr marL="365760" indent="0">
              <a:buClr>
                <a:schemeClr val="bg1"/>
              </a:buClr>
              <a:buNone/>
              <a:defRPr>
                <a:solidFill>
                  <a:schemeClr val="bg1"/>
                </a:solidFill>
              </a:defRPr>
            </a:lvl2pPr>
            <a:lvl3pPr marL="822960" indent="0">
              <a:buClr>
                <a:schemeClr val="bg1"/>
              </a:buClr>
              <a:buNone/>
              <a:defRPr>
                <a:solidFill>
                  <a:schemeClr val="bg1"/>
                </a:solidFill>
              </a:defRPr>
            </a:lvl3pPr>
            <a:lvl4pPr marL="1371600" indent="0">
              <a:buClr>
                <a:schemeClr val="bg1"/>
              </a:buClr>
              <a:buNone/>
              <a:defRPr>
                <a:solidFill>
                  <a:schemeClr val="bg1"/>
                </a:solidFill>
              </a:defRPr>
            </a:lvl4pPr>
            <a:lvl5pPr marL="1828800" indent="0">
              <a:buClr>
                <a:schemeClr val="bg1"/>
              </a:buClr>
              <a:buNone/>
              <a:defRPr>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3004468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ssential Question(s)">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 name="Google Shape;13;p3" title="k20center-logo-variations_K20 Bug - White.png">
            <a:extLst>
              <a:ext uri="{FF2B5EF4-FFF2-40B4-BE49-F238E27FC236}">
                <a16:creationId xmlns:a16="http://schemas.microsoft.com/office/drawing/2014/main" id="{5D844917-401A-C607-900F-8340B4453A33}"/>
              </a:ext>
            </a:extLst>
          </p:cNvPr>
          <p:cNvPicPr preferRelativeResize="0"/>
          <p:nvPr/>
        </p:nvPicPr>
        <p:blipFill>
          <a:blip r:embed="rId3">
            <a:alphaModFix/>
          </a:blip>
          <a:stretch>
            <a:fillRect/>
          </a:stretch>
        </p:blipFill>
        <p:spPr>
          <a:xfrm>
            <a:off x="8428038" y="4451350"/>
            <a:ext cx="511175" cy="509588"/>
          </a:xfrm>
          <a:prstGeom prst="rect">
            <a:avLst/>
          </a:prstGeom>
          <a:noFill/>
          <a:ln>
            <a:noFill/>
          </a:ln>
        </p:spPr>
      </p:pic>
      <p:sp>
        <p:nvSpPr>
          <p:cNvPr id="4" name="Title 1"/>
          <p:cNvSpPr>
            <a:spLocks noGrp="1"/>
          </p:cNvSpPr>
          <p:nvPr>
            <p:ph type="title"/>
          </p:nvPr>
        </p:nvSpPr>
        <p:spPr>
          <a:xfrm>
            <a:off x="623888" y="559689"/>
            <a:ext cx="7886700" cy="2139950"/>
          </a:xfrm>
        </p:spPr>
        <p:txBody>
          <a:bodyPr anchor="b">
            <a:normAutofit/>
          </a:bodyPr>
          <a:lstStyle>
            <a:lvl1pPr>
              <a:defRPr sz="5000">
                <a:solidFill>
                  <a:schemeClr val="bg1"/>
                </a:solidFill>
              </a:defRPr>
            </a:lvl1pPr>
          </a:lstStyle>
          <a:p>
            <a:r>
              <a:rPr lang="en-US"/>
              <a:t>Click to edit Master title style</a:t>
            </a:r>
            <a:endParaRPr lang="en-US" dirty="0"/>
          </a:p>
        </p:txBody>
      </p:sp>
      <p:sp>
        <p:nvSpPr>
          <p:cNvPr id="5" name="Text Placeholder 8"/>
          <p:cNvSpPr>
            <a:spLocks noGrp="1"/>
          </p:cNvSpPr>
          <p:nvPr>
            <p:ph type="body" sz="quarter" idx="10"/>
          </p:nvPr>
        </p:nvSpPr>
        <p:spPr>
          <a:xfrm>
            <a:off x="623888" y="2807732"/>
            <a:ext cx="7885113" cy="1397000"/>
          </a:xfrm>
          <a:prstGeom prst="rect">
            <a:avLst/>
          </a:prstGeo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61757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bjective(s)">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 name="Google Shape;13;p3" title="k20center-logo-variations_K20 Bug - White.png">
            <a:extLst>
              <a:ext uri="{FF2B5EF4-FFF2-40B4-BE49-F238E27FC236}">
                <a16:creationId xmlns:a16="http://schemas.microsoft.com/office/drawing/2014/main" id="{2190A501-5ACD-F178-69EF-6D3C6116E867}"/>
              </a:ext>
            </a:extLst>
          </p:cNvPr>
          <p:cNvPicPr preferRelativeResize="0"/>
          <p:nvPr/>
        </p:nvPicPr>
        <p:blipFill>
          <a:blip r:embed="rId3">
            <a:alphaModFix/>
          </a:blip>
          <a:stretch>
            <a:fillRect/>
          </a:stretch>
        </p:blipFill>
        <p:spPr>
          <a:xfrm>
            <a:off x="8428038" y="4451350"/>
            <a:ext cx="511175" cy="509588"/>
          </a:xfrm>
          <a:prstGeom prst="rect">
            <a:avLst/>
          </a:prstGeom>
          <a:noFill/>
          <a:ln>
            <a:noFill/>
          </a:ln>
        </p:spPr>
      </p:pic>
      <p:sp>
        <p:nvSpPr>
          <p:cNvPr id="4" name="Title 1"/>
          <p:cNvSpPr>
            <a:spLocks noGrp="1"/>
          </p:cNvSpPr>
          <p:nvPr>
            <p:ph type="title"/>
          </p:nvPr>
        </p:nvSpPr>
        <p:spPr>
          <a:xfrm>
            <a:off x="623888" y="559689"/>
            <a:ext cx="7886700" cy="2139950"/>
          </a:xfrm>
        </p:spPr>
        <p:txBody>
          <a:bodyPr anchor="b">
            <a:normAutofit/>
          </a:bodyPr>
          <a:lstStyle>
            <a:lvl1pPr>
              <a:defRPr sz="5000">
                <a:solidFill>
                  <a:schemeClr val="bg1"/>
                </a:solidFill>
              </a:defRPr>
            </a:lvl1pPr>
          </a:lstStyle>
          <a:p>
            <a:r>
              <a:rPr lang="en-US"/>
              <a:t>Click to edit Master title style</a:t>
            </a:r>
            <a:endParaRPr lang="en-US" dirty="0"/>
          </a:p>
        </p:txBody>
      </p:sp>
      <p:sp>
        <p:nvSpPr>
          <p:cNvPr id="5" name="Text Placeholder 8"/>
          <p:cNvSpPr>
            <a:spLocks noGrp="1"/>
          </p:cNvSpPr>
          <p:nvPr>
            <p:ph type="body" sz="quarter" idx="10"/>
          </p:nvPr>
        </p:nvSpPr>
        <p:spPr>
          <a:xfrm>
            <a:off x="623888" y="2807732"/>
            <a:ext cx="7885113" cy="1397000"/>
          </a:xfrm>
          <a:prstGeom prst="rect">
            <a:avLst/>
          </a:prstGeo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9314200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 1 Column">
    <p:spTree>
      <p:nvGrpSpPr>
        <p:cNvPr id="1" name=""/>
        <p:cNvGrpSpPr/>
        <p:nvPr/>
      </p:nvGrpSpPr>
      <p:grpSpPr>
        <a:xfrm>
          <a:off x="0" y="0"/>
          <a:ext cx="0" cy="0"/>
          <a:chOff x="0" y="0"/>
          <a:chExt cx="0" cy="0"/>
        </a:xfrm>
      </p:grpSpPr>
      <p:pic>
        <p:nvPicPr>
          <p:cNvPr id="3" name="Google Shape;29;p7" title="k20center-logo-variations_K20 - Bug Color.png">
            <a:extLst>
              <a:ext uri="{FF2B5EF4-FFF2-40B4-BE49-F238E27FC236}">
                <a16:creationId xmlns:a16="http://schemas.microsoft.com/office/drawing/2014/main" id="{7A36BC56-4BFB-F2FB-2704-1CEB5D4A557E}"/>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p:txBody>
          <a:bodyPr anchor="b"/>
          <a:lstStyle>
            <a:lvl1pPr>
              <a:defRPr>
                <a:solidFill>
                  <a:schemeClr val="accent3"/>
                </a:solidFill>
              </a:defRPr>
            </a:lvl1pPr>
          </a:lstStyle>
          <a:p>
            <a:r>
              <a:rPr lang="en-US"/>
              <a:t>Click to edit Master title style</a:t>
            </a:r>
            <a:endParaRPr lang="en-US" dirty="0"/>
          </a:p>
        </p:txBody>
      </p:sp>
      <p:sp>
        <p:nvSpPr>
          <p:cNvPr id="4" name="Content Placeholder 3"/>
          <p:cNvSpPr>
            <a:spLocks noGrp="1"/>
          </p:cNvSpPr>
          <p:nvPr>
            <p:ph sz="half" idx="2"/>
          </p:nvPr>
        </p:nvSpPr>
        <p:spPr>
          <a:xfrm>
            <a:off x="628649" y="1370013"/>
            <a:ext cx="7886699" cy="3262312"/>
          </a:xfrm>
          <a:prstGeom prst="rect">
            <a:avLst/>
          </a:prstGeom>
        </p:spPr>
        <p:txBody>
          <a:bodyPr/>
          <a:lstStyle>
            <a:lvl1pPr marL="228600" indent="-228600">
              <a:buFont typeface="+mj-lt"/>
              <a:buAutoNum type="arabicPeriod"/>
              <a:defRPr/>
            </a:lvl1pPr>
            <a:lvl2pPr marL="685800" indent="-320040">
              <a:buFont typeface="+mj-lt"/>
              <a:buAutoNum type="alphaLcPeriod"/>
              <a:defRPr/>
            </a:lvl2pPr>
            <a:lvl3pPr marL="1143000" indent="-320040">
              <a:buFont typeface="+mj-lt"/>
              <a:buAutoNum type="romanLcPeriod"/>
              <a:defRPr/>
            </a:lvl3pPr>
            <a:lvl4pPr marL="1600200" indent="-228600">
              <a:lnSpc>
                <a:spcPct val="100000"/>
              </a:lnSpc>
              <a:buSzPct val="120000"/>
              <a:buFont typeface="Arial" panose="020B0604020202020204" pitchFamily="34" charset="0"/>
              <a:buChar char="•"/>
              <a:defRPr/>
            </a:lvl4pPr>
            <a:lvl5pPr marL="2057400" indent="-228600">
              <a:lnSpc>
                <a:spcPct val="100000"/>
              </a:lnSpc>
              <a:buFont typeface="Courier New" panose="02070309020205020404" pitchFamily="49" charset="0"/>
              <a:buChar char="o"/>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55648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1_Content - 1 Column">
    <p:spTree>
      <p:nvGrpSpPr>
        <p:cNvPr id="1" name=""/>
        <p:cNvGrpSpPr/>
        <p:nvPr/>
      </p:nvGrpSpPr>
      <p:grpSpPr>
        <a:xfrm>
          <a:off x="0" y="0"/>
          <a:ext cx="0" cy="0"/>
          <a:chOff x="0" y="0"/>
          <a:chExt cx="0" cy="0"/>
        </a:xfrm>
      </p:grpSpPr>
      <p:pic>
        <p:nvPicPr>
          <p:cNvPr id="4" name="Google Shape;29;p7" title="k20center-logo-variations_K20 - Bug Color.png">
            <a:extLst>
              <a:ext uri="{FF2B5EF4-FFF2-40B4-BE49-F238E27FC236}">
                <a16:creationId xmlns:a16="http://schemas.microsoft.com/office/drawing/2014/main" id="{D51A9934-4731-CF7D-01F8-8F8BC4047EED}"/>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p:txBody>
          <a:bodyPr anchor="b"/>
          <a:lstStyle>
            <a:lvl1pPr>
              <a:defRPr>
                <a:solidFill>
                  <a:schemeClr val="accent3"/>
                </a:solidFill>
              </a:defRPr>
            </a:lvl1pPr>
          </a:lstStyle>
          <a:p>
            <a:r>
              <a:rPr lang="en-US"/>
              <a:t>Click to edit Master title style</a:t>
            </a:r>
            <a:endParaRPr lang="en-US" dirty="0"/>
          </a:p>
        </p:txBody>
      </p:sp>
      <p:sp>
        <p:nvSpPr>
          <p:cNvPr id="3" name="Content Placeholder 2"/>
          <p:cNvSpPr>
            <a:spLocks noGrp="1"/>
          </p:cNvSpPr>
          <p:nvPr>
            <p:ph idx="1"/>
          </p:nvPr>
        </p:nvSpPr>
        <p:spPr>
          <a:xfrm>
            <a:off x="628650" y="1370013"/>
            <a:ext cx="788670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531308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Content - 2 column">
    <p:spTree>
      <p:nvGrpSpPr>
        <p:cNvPr id="1" name=""/>
        <p:cNvGrpSpPr/>
        <p:nvPr/>
      </p:nvGrpSpPr>
      <p:grpSpPr>
        <a:xfrm>
          <a:off x="0" y="0"/>
          <a:ext cx="0" cy="0"/>
          <a:chOff x="0" y="0"/>
          <a:chExt cx="0" cy="0"/>
        </a:xfrm>
      </p:grpSpPr>
      <p:pic>
        <p:nvPicPr>
          <p:cNvPr id="5" name="Google Shape;29;p7" title="k20center-logo-variations_K20 - Bug Color.png">
            <a:extLst>
              <a:ext uri="{FF2B5EF4-FFF2-40B4-BE49-F238E27FC236}">
                <a16:creationId xmlns:a16="http://schemas.microsoft.com/office/drawing/2014/main" id="{CC1A804E-1971-8E34-9464-0A90A0072EB2}"/>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p:txBody>
          <a:bodyPr anchor="b"/>
          <a:lstStyle>
            <a:lvl1pPr>
              <a:defRPr>
                <a:solidFill>
                  <a:schemeClr val="accent3"/>
                </a:solidFill>
              </a:defRPr>
            </a:lvl1pPr>
          </a:lstStyle>
          <a:p>
            <a:r>
              <a:rPr lang="en-US"/>
              <a:t>Click to edit Master title style</a:t>
            </a:r>
            <a:endParaRPr lang="en-US" dirty="0"/>
          </a:p>
        </p:txBody>
      </p:sp>
      <p:sp>
        <p:nvSpPr>
          <p:cNvPr id="3" name="Content Placeholder 2"/>
          <p:cNvSpPr>
            <a:spLocks noGrp="1"/>
          </p:cNvSpPr>
          <p:nvPr>
            <p:ph sz="half" idx="1"/>
          </p:nvPr>
        </p:nvSpPr>
        <p:spPr>
          <a:xfrm>
            <a:off x="628650" y="1370013"/>
            <a:ext cx="386715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370013"/>
            <a:ext cx="3867150" cy="3262312"/>
          </a:xfrm>
          <a:prstGeom prst="rect">
            <a:avLst/>
          </a:prstGeom>
        </p:spPr>
        <p:txBody>
          <a:bodyPr/>
          <a:lstStyle>
            <a:lvl1pPr marL="228600" indent="-320040">
              <a:buFont typeface="+mj-lt"/>
              <a:buAutoNum type="arabicPeriod"/>
              <a:defRPr/>
            </a:lvl1pPr>
            <a:lvl2pPr marL="685800" indent="-320040">
              <a:buFont typeface="+mj-lt"/>
              <a:buAutoNum type="alphaLcPeriod"/>
              <a:defRPr/>
            </a:lvl2pPr>
            <a:lvl3pPr marL="1143000" indent="-320040">
              <a:buFont typeface="+mj-lt"/>
              <a:buAutoNum type="romanLcPeriod"/>
              <a:defRPr/>
            </a:lvl3pPr>
            <a:lvl4pPr marL="1600200" indent="-320040">
              <a:lnSpc>
                <a:spcPct val="100000"/>
              </a:lnSpc>
              <a:buSzPct val="120000"/>
              <a:buFont typeface="Arial" panose="020B0604020202020204" pitchFamily="34" charset="0"/>
              <a:buChar char="•"/>
              <a:defRPr/>
            </a:lvl4pPr>
            <a:lvl5pPr marL="2057400" indent="-320040">
              <a:lnSpc>
                <a:spcPct val="100000"/>
              </a:lnSpc>
              <a:buFont typeface="Courier New" panose="02070309020205020404" pitchFamily="49" charset="0"/>
              <a:buChar char="o"/>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80601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structional Strategy">
    <p:spTree>
      <p:nvGrpSpPr>
        <p:cNvPr id="1" name=""/>
        <p:cNvGrpSpPr/>
        <p:nvPr/>
      </p:nvGrpSpPr>
      <p:grpSpPr>
        <a:xfrm>
          <a:off x="0" y="0"/>
          <a:ext cx="0" cy="0"/>
          <a:chOff x="0" y="0"/>
          <a:chExt cx="0" cy="0"/>
        </a:xfrm>
      </p:grpSpPr>
      <p:pic>
        <p:nvPicPr>
          <p:cNvPr id="4" name="Google Shape;29;p7" title="k20center-logo-variations_K20 - Bug Color.png">
            <a:extLst>
              <a:ext uri="{FF2B5EF4-FFF2-40B4-BE49-F238E27FC236}">
                <a16:creationId xmlns:a16="http://schemas.microsoft.com/office/drawing/2014/main" id="{5D168AF4-32E4-74C0-4A18-039BCF6D6B8B}"/>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p:txBody>
          <a:bodyPr anchor="b"/>
          <a:lstStyle>
            <a:lvl1pPr>
              <a:defRPr>
                <a:solidFill>
                  <a:schemeClr val="accent3"/>
                </a:solidFill>
              </a:defRPr>
            </a:lvl1pPr>
          </a:lstStyle>
          <a:p>
            <a:r>
              <a:rPr lang="en-US"/>
              <a:t>Click to edit Master title style</a:t>
            </a:r>
            <a:endParaRPr lang="en-US" dirty="0"/>
          </a:p>
        </p:txBody>
      </p:sp>
      <p:sp>
        <p:nvSpPr>
          <p:cNvPr id="3" name="Content Placeholder 2"/>
          <p:cNvSpPr>
            <a:spLocks noGrp="1"/>
          </p:cNvSpPr>
          <p:nvPr>
            <p:ph sz="half" idx="1"/>
          </p:nvPr>
        </p:nvSpPr>
        <p:spPr>
          <a:xfrm>
            <a:off x="628650" y="1370013"/>
            <a:ext cx="386715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008504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pic>
        <p:nvPicPr>
          <p:cNvPr id="2" name="Google Shape;29;p7" title="k20center-logo-variations_K20 - Bug Color.png">
            <a:extLst>
              <a:ext uri="{FF2B5EF4-FFF2-40B4-BE49-F238E27FC236}">
                <a16:creationId xmlns:a16="http://schemas.microsoft.com/office/drawing/2014/main" id="{4B20552E-7342-E84A-F371-1971A3F6C441}"/>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7" name="Google Shape;32;p8"/>
          <p:cNvSpPr txBox="1">
            <a:spLocks noGrp="1"/>
          </p:cNvSpPr>
          <p:nvPr>
            <p:ph type="title"/>
          </p:nvPr>
        </p:nvSpPr>
        <p:spPr>
          <a:xfrm>
            <a:off x="754050" y="4329575"/>
            <a:ext cx="7635900" cy="572700"/>
          </a:xfrm>
          <a:prstGeom prst="rect">
            <a:avLst/>
          </a:prstGeom>
          <a:noFill/>
          <a:ln>
            <a:noFill/>
          </a:ln>
        </p:spPr>
        <p:txBody>
          <a:bodyPr spcFirstLastPara="1" lIns="91425" tIns="91425" rIns="91425" bIns="91425" anchor="t">
            <a:normAutofit/>
          </a:bodyPr>
          <a:lstStyle>
            <a:lvl1pPr lvl="0" algn="ctr">
              <a:lnSpc>
                <a:spcPct val="150000"/>
              </a:lnSpc>
              <a:spcBef>
                <a:spcPts val="0"/>
              </a:spcBef>
              <a:spcAft>
                <a:spcPts val="0"/>
              </a:spcAft>
              <a:buClr>
                <a:srgbClr val="275781"/>
              </a:buClr>
              <a:buSzPts val="1800"/>
              <a:buFont typeface="Calibri"/>
              <a:buNone/>
              <a:defRPr sz="1800">
                <a:solidFill>
                  <a:srgbClr val="275781"/>
                </a:solidFill>
                <a:latin typeface="Calibri"/>
                <a:ea typeface="Calibri"/>
                <a:cs typeface="Calibri"/>
                <a:sym typeface="Calibri"/>
              </a:defRPr>
            </a:lvl1pPr>
            <a:lvl2pPr lvl="1">
              <a:spcBef>
                <a:spcPts val="0"/>
              </a:spcBef>
              <a:spcAft>
                <a:spcPts val="0"/>
              </a:spcAft>
              <a:buSzPts val="2800"/>
              <a:buFont typeface="Calibri"/>
              <a:buNone/>
              <a:defRPr>
                <a:latin typeface="Calibri"/>
                <a:ea typeface="Calibri"/>
                <a:cs typeface="Calibri"/>
                <a:sym typeface="Calibri"/>
              </a:defRPr>
            </a:lvl2pPr>
            <a:lvl3pPr lvl="2">
              <a:spcBef>
                <a:spcPts val="0"/>
              </a:spcBef>
              <a:spcAft>
                <a:spcPts val="0"/>
              </a:spcAft>
              <a:buSzPts val="2800"/>
              <a:buFont typeface="Calibri"/>
              <a:buNone/>
              <a:defRPr>
                <a:latin typeface="Calibri"/>
                <a:ea typeface="Calibri"/>
                <a:cs typeface="Calibri"/>
                <a:sym typeface="Calibri"/>
              </a:defRPr>
            </a:lvl3pPr>
            <a:lvl4pPr lvl="3">
              <a:spcBef>
                <a:spcPts val="0"/>
              </a:spcBef>
              <a:spcAft>
                <a:spcPts val="0"/>
              </a:spcAft>
              <a:buSzPts val="2800"/>
              <a:buFont typeface="Calibri"/>
              <a:buNone/>
              <a:defRPr>
                <a:latin typeface="Calibri"/>
                <a:ea typeface="Calibri"/>
                <a:cs typeface="Calibri"/>
                <a:sym typeface="Calibri"/>
              </a:defRPr>
            </a:lvl4pPr>
            <a:lvl5pPr lvl="4">
              <a:spcBef>
                <a:spcPts val="0"/>
              </a:spcBef>
              <a:spcAft>
                <a:spcPts val="0"/>
              </a:spcAft>
              <a:buSzPts val="2800"/>
              <a:buFont typeface="Calibri"/>
              <a:buNone/>
              <a:defRPr>
                <a:latin typeface="Calibri"/>
                <a:ea typeface="Calibri"/>
                <a:cs typeface="Calibri"/>
                <a:sym typeface="Calibri"/>
              </a:defRPr>
            </a:lvl5pPr>
            <a:lvl6pPr lvl="5">
              <a:spcBef>
                <a:spcPts val="0"/>
              </a:spcBef>
              <a:spcAft>
                <a:spcPts val="0"/>
              </a:spcAft>
              <a:buSzPts val="2800"/>
              <a:buFont typeface="Calibri"/>
              <a:buNone/>
              <a:defRPr>
                <a:latin typeface="Calibri"/>
                <a:ea typeface="Calibri"/>
                <a:cs typeface="Calibri"/>
                <a:sym typeface="Calibri"/>
              </a:defRPr>
            </a:lvl6pPr>
            <a:lvl7pPr lvl="6">
              <a:spcBef>
                <a:spcPts val="0"/>
              </a:spcBef>
              <a:spcAft>
                <a:spcPts val="0"/>
              </a:spcAft>
              <a:buSzPts val="2800"/>
              <a:buFont typeface="Calibri"/>
              <a:buNone/>
              <a:defRPr>
                <a:latin typeface="Calibri"/>
                <a:ea typeface="Calibri"/>
                <a:cs typeface="Calibri"/>
                <a:sym typeface="Calibri"/>
              </a:defRPr>
            </a:lvl7pPr>
            <a:lvl8pPr lvl="7">
              <a:spcBef>
                <a:spcPts val="0"/>
              </a:spcBef>
              <a:spcAft>
                <a:spcPts val="0"/>
              </a:spcAft>
              <a:buSzPts val="2800"/>
              <a:buFont typeface="Calibri"/>
              <a:buNone/>
              <a:defRPr>
                <a:latin typeface="Calibri"/>
                <a:ea typeface="Calibri"/>
                <a:cs typeface="Calibri"/>
                <a:sym typeface="Calibri"/>
              </a:defRPr>
            </a:lvl8pPr>
            <a:lvl9pPr lvl="8">
              <a:spcBef>
                <a:spcPts val="0"/>
              </a:spcBef>
              <a:spcAft>
                <a:spcPts val="0"/>
              </a:spcAft>
              <a:buSzPts val="2800"/>
              <a:buFont typeface="Calibri"/>
              <a:buNone/>
              <a:defRPr>
                <a:latin typeface="Calibri"/>
                <a:ea typeface="Calibri"/>
                <a:cs typeface="Calibri"/>
                <a:sym typeface="Calibri"/>
              </a:defRPr>
            </a:lvl9pPr>
          </a:lstStyle>
          <a:p>
            <a:r>
              <a:rPr lang="en-US"/>
              <a:t>Click to edit Master title style</a:t>
            </a:r>
            <a:endParaRPr dirty="0"/>
          </a:p>
        </p:txBody>
      </p:sp>
    </p:spTree>
    <p:extLst>
      <p:ext uri="{BB962C8B-B14F-4D97-AF65-F5344CB8AC3E}">
        <p14:creationId xmlns:p14="http://schemas.microsoft.com/office/powerpoint/2010/main" val="29690484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7" name="Google Shape;29;p7" title="k20center-logo-variations_K20 - Bug Color.png">
            <a:extLst>
              <a:ext uri="{FF2B5EF4-FFF2-40B4-BE49-F238E27FC236}">
                <a16:creationId xmlns:a16="http://schemas.microsoft.com/office/drawing/2014/main" id="{AD6EEF45-89C6-035A-7767-7ED289963CD9}"/>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a:xfrm>
            <a:off x="630238" y="274638"/>
            <a:ext cx="7886700" cy="993775"/>
          </a:xfrm>
        </p:spPr>
        <p:txBody>
          <a:bodyPr anchor="b"/>
          <a:lstStyle>
            <a:lvl1pPr>
              <a:defRPr>
                <a:solidFill>
                  <a:schemeClr val="accent3"/>
                </a:solidFill>
              </a:defRPr>
            </a:lvl1pPr>
          </a:lstStyle>
          <a:p>
            <a:r>
              <a:rPr lang="en-US"/>
              <a:t>Click to edit Master title style</a:t>
            </a:r>
            <a:endParaRPr lang="en-US" dirty="0"/>
          </a:p>
        </p:txBody>
      </p:sp>
      <p:sp>
        <p:nvSpPr>
          <p:cNvPr id="3" name="Text Placeholder 2"/>
          <p:cNvSpPr>
            <a:spLocks noGrp="1"/>
          </p:cNvSpPr>
          <p:nvPr>
            <p:ph type="body" idx="1"/>
          </p:nvPr>
        </p:nvSpPr>
        <p:spPr>
          <a:xfrm>
            <a:off x="630238" y="1260475"/>
            <a:ext cx="3868737" cy="619125"/>
          </a:xfrm>
          <a:prstGeom prst="rect">
            <a:avLst/>
          </a:prstGeom>
        </p:spPr>
        <p:txBody>
          <a:bodyPr anchor="b">
            <a:normAutofit/>
          </a:bodyPr>
          <a:lstStyle>
            <a:lvl1pPr marL="0" indent="0">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1879600"/>
            <a:ext cx="3868737" cy="27622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260475"/>
            <a:ext cx="3887788" cy="619125"/>
          </a:xfrm>
          <a:prstGeom prst="rect">
            <a:avLst/>
          </a:prstGeom>
        </p:spPr>
        <p:txBody>
          <a:bodyPr anchor="b"/>
          <a:lstStyle>
            <a:lvl1pPr marL="0" indent="0">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1879600"/>
            <a:ext cx="3887788" cy="27622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173937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Google Shape;29;p7" title="k20center-logo-variations_K20 - Bug Color.png">
            <a:extLst>
              <a:ext uri="{FF2B5EF4-FFF2-40B4-BE49-F238E27FC236}">
                <a16:creationId xmlns:a16="http://schemas.microsoft.com/office/drawing/2014/main" id="{C972B790-E0EA-1D94-2E39-E91EBF32EFA9}"/>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p:txBody>
          <a:bodyPr anchor="b"/>
          <a:lstStyle>
            <a:lvl1pPr>
              <a:defRPr>
                <a:solidFill>
                  <a:schemeClr val="accent3"/>
                </a:solidFill>
              </a:defRPr>
            </a:lvl1pPr>
          </a:lstStyle>
          <a:p>
            <a:r>
              <a:rPr lang="en-US"/>
              <a:t>Click to edit Master title style</a:t>
            </a:r>
            <a:endParaRPr lang="en-US" dirty="0"/>
          </a:p>
        </p:txBody>
      </p:sp>
    </p:spTree>
    <p:extLst>
      <p:ext uri="{BB962C8B-B14F-4D97-AF65-F5344CB8AC3E}">
        <p14:creationId xmlns:p14="http://schemas.microsoft.com/office/powerpoint/2010/main" val="15328245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Quote">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 name="Google Shape;13;p3" title="k20center-logo-variations_K20 Bug - White.png">
            <a:extLst>
              <a:ext uri="{FF2B5EF4-FFF2-40B4-BE49-F238E27FC236}">
                <a16:creationId xmlns:a16="http://schemas.microsoft.com/office/drawing/2014/main" id="{A98AC9D7-ABC9-ABD1-C36A-7174189F79D4}"/>
              </a:ext>
            </a:extLst>
          </p:cNvPr>
          <p:cNvPicPr preferRelativeResize="0"/>
          <p:nvPr/>
        </p:nvPicPr>
        <p:blipFill>
          <a:blip r:embed="rId3">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a:xfrm>
            <a:off x="623888" y="559689"/>
            <a:ext cx="7886700" cy="2139950"/>
          </a:xfrm>
        </p:spPr>
        <p:txBody>
          <a:bodyPr anchor="b">
            <a:normAutofit/>
          </a:bodyPr>
          <a:lstStyle>
            <a:lvl1pPr>
              <a:defRPr sz="360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623888" y="2718689"/>
            <a:ext cx="7886700" cy="1125538"/>
          </a:xfrm>
          <a:prstGeom prst="rect">
            <a:avLst/>
          </a:prstGeom>
        </p:spPr>
        <p:txBody>
          <a:bodyPr>
            <a:normAutofit/>
          </a:bodyPr>
          <a:lstStyle>
            <a:lvl1pPr marL="0" indent="0">
              <a:buNone/>
              <a:defRPr sz="26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Tree>
    <p:extLst>
      <p:ext uri="{BB962C8B-B14F-4D97-AF65-F5344CB8AC3E}">
        <p14:creationId xmlns:p14="http://schemas.microsoft.com/office/powerpoint/2010/main" val="40029586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 Blue Background">
    <p:spTree>
      <p:nvGrpSpPr>
        <p:cNvPr id="1" name=""/>
        <p:cNvGrpSpPr/>
        <p:nvPr/>
      </p:nvGrpSpPr>
      <p:grpSpPr>
        <a:xfrm>
          <a:off x="0" y="0"/>
          <a:ext cx="0" cy="0"/>
          <a:chOff x="0" y="0"/>
          <a:chExt cx="0" cy="0"/>
        </a:xfrm>
      </p:grpSpPr>
      <p:pic>
        <p:nvPicPr>
          <p:cNvPr id="2" name="Google Shape;29;p7" title="k20center-logo-variations_K20 - Bug Color.png">
            <a:extLst>
              <a:ext uri="{FF2B5EF4-FFF2-40B4-BE49-F238E27FC236}">
                <a16:creationId xmlns:a16="http://schemas.microsoft.com/office/drawing/2014/main" id="{120B5383-12EC-4263-1497-9698C0CF58F1}"/>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4" name="Rectangle 3">
            <a:extLst>
              <a:ext uri="{FF2B5EF4-FFF2-40B4-BE49-F238E27FC236}">
                <a16:creationId xmlns:a16="http://schemas.microsoft.com/office/drawing/2014/main" id="{895F1D04-4812-04B5-3299-BCB12F584B19}"/>
              </a:ext>
            </a:extLst>
          </p:cNvPr>
          <p:cNvSpPr/>
          <p:nvPr/>
        </p:nvSpPr>
        <p:spPr>
          <a:xfrm>
            <a:off x="4572000" y="0"/>
            <a:ext cx="4572000" cy="51435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Clr>
                <a:srgbClr val="000000"/>
              </a:buClr>
              <a:buFont typeface="Arial"/>
              <a:buNone/>
              <a:defRPr/>
            </a:pPr>
            <a:endParaRPr lang="en-US" kern="0">
              <a:sym typeface="Arial"/>
            </a:endParaRPr>
          </a:p>
        </p:txBody>
      </p:sp>
      <p:pic>
        <p:nvPicPr>
          <p:cNvPr id="5" name="Google Shape;13;p3" title="k20center-logo-variations_K20 Bug - White.png">
            <a:extLst>
              <a:ext uri="{FF2B5EF4-FFF2-40B4-BE49-F238E27FC236}">
                <a16:creationId xmlns:a16="http://schemas.microsoft.com/office/drawing/2014/main" id="{0201FEDF-1B17-4939-DD49-DF358C79259B}"/>
              </a:ext>
            </a:extLst>
          </p:cNvPr>
          <p:cNvPicPr preferRelativeResize="0"/>
          <p:nvPr/>
        </p:nvPicPr>
        <p:blipFill>
          <a:blip r:embed="rId3">
            <a:alphaModFix/>
          </a:blip>
          <a:stretch>
            <a:fillRect/>
          </a:stretch>
        </p:blipFill>
        <p:spPr>
          <a:xfrm>
            <a:off x="8428038" y="4451350"/>
            <a:ext cx="511175" cy="509588"/>
          </a:xfrm>
          <a:prstGeom prst="rect">
            <a:avLst/>
          </a:prstGeom>
          <a:noFill/>
          <a:ln>
            <a:noFill/>
          </a:ln>
        </p:spPr>
      </p:pic>
      <p:sp>
        <p:nvSpPr>
          <p:cNvPr id="3" name="Content Placeholder 2"/>
          <p:cNvSpPr>
            <a:spLocks noGrp="1"/>
          </p:cNvSpPr>
          <p:nvPr>
            <p:ph sz="half" idx="1"/>
          </p:nvPr>
        </p:nvSpPr>
        <p:spPr>
          <a:xfrm>
            <a:off x="351496" y="521401"/>
            <a:ext cx="3867150" cy="4100697"/>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272110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 Red Background">
    <p:spTree>
      <p:nvGrpSpPr>
        <p:cNvPr id="1" name=""/>
        <p:cNvGrpSpPr/>
        <p:nvPr/>
      </p:nvGrpSpPr>
      <p:grpSpPr>
        <a:xfrm>
          <a:off x="0" y="0"/>
          <a:ext cx="0" cy="0"/>
          <a:chOff x="0" y="0"/>
          <a:chExt cx="0" cy="0"/>
        </a:xfrm>
      </p:grpSpPr>
      <p:pic>
        <p:nvPicPr>
          <p:cNvPr id="2" name="Google Shape;29;p7" title="k20center-logo-variations_K20 - Bug Color.png">
            <a:extLst>
              <a:ext uri="{FF2B5EF4-FFF2-40B4-BE49-F238E27FC236}">
                <a16:creationId xmlns:a16="http://schemas.microsoft.com/office/drawing/2014/main" id="{86F1E247-B682-7CCA-0967-E63908DD64C2}"/>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4" name="Rectangle 3">
            <a:extLst>
              <a:ext uri="{FF2B5EF4-FFF2-40B4-BE49-F238E27FC236}">
                <a16:creationId xmlns:a16="http://schemas.microsoft.com/office/drawing/2014/main" id="{D492F45D-B2D5-2BE4-2F75-6C684136B567}"/>
              </a:ext>
            </a:extLst>
          </p:cNvPr>
          <p:cNvSpPr/>
          <p:nvPr/>
        </p:nvSpPr>
        <p:spPr>
          <a:xfrm>
            <a:off x="4572000" y="0"/>
            <a:ext cx="4572000" cy="51435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Clr>
                <a:srgbClr val="000000"/>
              </a:buClr>
              <a:buFont typeface="Arial"/>
              <a:buNone/>
              <a:defRPr/>
            </a:pPr>
            <a:endParaRPr lang="en-US" kern="0">
              <a:sym typeface="Arial"/>
            </a:endParaRPr>
          </a:p>
        </p:txBody>
      </p:sp>
      <p:pic>
        <p:nvPicPr>
          <p:cNvPr id="5" name="Google Shape;13;p3" title="k20center-logo-variations_K20 Bug - White.png">
            <a:extLst>
              <a:ext uri="{FF2B5EF4-FFF2-40B4-BE49-F238E27FC236}">
                <a16:creationId xmlns:a16="http://schemas.microsoft.com/office/drawing/2014/main" id="{80D6DD3C-71EE-3C73-DDA5-5CEF6C3263A1}"/>
              </a:ext>
            </a:extLst>
          </p:cNvPr>
          <p:cNvPicPr preferRelativeResize="0"/>
          <p:nvPr/>
        </p:nvPicPr>
        <p:blipFill>
          <a:blip r:embed="rId3">
            <a:alphaModFix/>
          </a:blip>
          <a:stretch>
            <a:fillRect/>
          </a:stretch>
        </p:blipFill>
        <p:spPr>
          <a:xfrm>
            <a:off x="8428038" y="4451350"/>
            <a:ext cx="511175" cy="509588"/>
          </a:xfrm>
          <a:prstGeom prst="rect">
            <a:avLst/>
          </a:prstGeom>
          <a:noFill/>
          <a:ln>
            <a:noFill/>
          </a:ln>
        </p:spPr>
      </p:pic>
      <p:sp>
        <p:nvSpPr>
          <p:cNvPr id="3" name="Content Placeholder 2"/>
          <p:cNvSpPr>
            <a:spLocks noGrp="1"/>
          </p:cNvSpPr>
          <p:nvPr>
            <p:ph sz="half" idx="1"/>
          </p:nvPr>
        </p:nvSpPr>
        <p:spPr>
          <a:xfrm>
            <a:off x="351496" y="521401"/>
            <a:ext cx="3867150" cy="4100697"/>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933065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2" name="Google Shape;29;p7" title="k20center-logo-variations_K20 - Bug Color.png">
            <a:extLst>
              <a:ext uri="{FF2B5EF4-FFF2-40B4-BE49-F238E27FC236}">
                <a16:creationId xmlns:a16="http://schemas.microsoft.com/office/drawing/2014/main" id="{AF74F841-FC3F-3B0B-3269-2B1C811007C1}"/>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Tree>
    <p:extLst>
      <p:ext uri="{BB962C8B-B14F-4D97-AF65-F5344CB8AC3E}">
        <p14:creationId xmlns:p14="http://schemas.microsoft.com/office/powerpoint/2010/main" val="14215865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ver" type="title">
  <p:cSld name="Cover">
    <p:bg>
      <p:bgPr>
        <a:blipFill dpi="0" rotWithShape="0">
          <a:blip r:embed="rId2"/>
          <a:srcRect/>
          <a:stretch>
            <a:fillRect/>
          </a:stretch>
        </a:blipFill>
        <a:effectLst/>
      </p:bgPr>
    </p:bg>
    <p:spTree>
      <p:nvGrpSpPr>
        <p:cNvPr id="1" name="Shape 9"/>
        <p:cNvGrpSpPr/>
        <p:nvPr/>
      </p:nvGrpSpPr>
      <p:grpSpPr>
        <a:xfrm>
          <a:off x="0" y="0"/>
          <a:ext cx="0" cy="0"/>
          <a:chOff x="0" y="0"/>
          <a:chExt cx="0" cy="0"/>
        </a:xfrm>
      </p:grpSpPr>
    </p:spTree>
    <p:extLst>
      <p:ext uri="{BB962C8B-B14F-4D97-AF65-F5344CB8AC3E}">
        <p14:creationId xmlns:p14="http://schemas.microsoft.com/office/powerpoint/2010/main" val="40633792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092A09B7-DA10-1158-CAB4-8798C3E2F870}"/>
              </a:ext>
            </a:extLst>
          </p:cNvPr>
          <p:cNvSpPr>
            <a:spLocks noGrp="1" noChangeArrowheads="1"/>
          </p:cNvSpPr>
          <p:nvPr>
            <p:ph type="title"/>
          </p:nvPr>
        </p:nvSpPr>
        <p:spPr bwMode="auto">
          <a:xfrm>
            <a:off x="628650" y="274638"/>
            <a:ext cx="788670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C7CF834B-CD39-B870-A33D-BB16E7C46C64}"/>
              </a:ext>
            </a:extLst>
          </p:cNvPr>
          <p:cNvSpPr>
            <a:spLocks noGrp="1" noChangeArrowheads="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 </a:t>
            </a:r>
          </a:p>
          <a:p>
            <a:pPr lvl="1"/>
            <a:r>
              <a:rPr lang="en-US" altLang="en-US" dirty="0"/>
              <a:t>Second</a:t>
            </a:r>
          </a:p>
          <a:p>
            <a:pPr lvl="2"/>
            <a:r>
              <a:rPr lang="en-US" altLang="en-US" dirty="0"/>
              <a:t>Third level</a:t>
            </a:r>
          </a:p>
          <a:p>
            <a:pPr lvl="3"/>
            <a:r>
              <a:rPr lang="en-US" altLang="en-US" dirty="0"/>
              <a:t>Fourth level</a:t>
            </a:r>
          </a:p>
          <a:p>
            <a:pPr lvl="4"/>
            <a:r>
              <a:rPr lang="en-US" altLang="en-US" dirty="0"/>
              <a:t>Fifth level</a:t>
            </a:r>
          </a:p>
        </p:txBody>
      </p:sp>
    </p:spTree>
  </p:cSld>
  <p:clrMap bg1="lt1" tx1="dk1" bg2="lt2" tx2="dk2" accent1="accent1" accent2="accent2" accent3="accent3" accent4="accent4" accent5="accent5" accent6="accent6" hlink="hlink" folHlink="folHlink"/>
  <p:sldLayoutIdLst>
    <p:sldLayoutId id="2147483699" r:id="rId1"/>
    <p:sldLayoutId id="2147483700" r:id="rId2"/>
    <p:sldLayoutId id="2147483715"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 id="2147483713" r:id="rId16"/>
    <p:sldLayoutId id="2147483714" r:id="rId17"/>
  </p:sldLayoutIdLst>
  <p:txStyles>
    <p:titleStyle>
      <a:lvl1pPr algn="l" rtl="0" eaLnBrk="1" fontAlgn="base" hangingPunct="1">
        <a:lnSpc>
          <a:spcPct val="90000"/>
        </a:lnSpc>
        <a:spcBef>
          <a:spcPct val="0"/>
        </a:spcBef>
        <a:spcAft>
          <a:spcPct val="0"/>
        </a:spcAft>
        <a:defRPr sz="3600" kern="1200">
          <a:solidFill>
            <a:schemeClr val="tx1"/>
          </a:solidFill>
          <a:latin typeface="Calibri" panose="020F0502020204030204" pitchFamily="34" charset="0"/>
          <a:ea typeface="+mj-ea"/>
          <a:cs typeface="Calibri" panose="020F0502020204030204" pitchFamily="34" charset="0"/>
        </a:defRPr>
      </a:lvl1pPr>
      <a:lvl2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2pPr>
      <a:lvl3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3pPr>
      <a:lvl4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4pPr>
      <a:lvl5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5pPr>
      <a:lvl6pPr marL="4572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6pPr>
      <a:lvl7pPr marL="9144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7pPr>
      <a:lvl8pPr marL="13716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8pPr>
      <a:lvl9pPr marL="18288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9pPr>
    </p:titleStyle>
    <p:bodyStyle>
      <a:lvl1pPr marL="457200" indent="-393192" algn="l" rtl="0" eaLnBrk="1" fontAlgn="base" hangingPunct="1">
        <a:spcBef>
          <a:spcPts val="520"/>
        </a:spcBef>
        <a:spcAft>
          <a:spcPct val="0"/>
        </a:spcAft>
        <a:buClr>
          <a:srgbClr val="971D20"/>
        </a:buClr>
        <a:buSzPct val="100000"/>
        <a:buFont typeface="System Font Regular"/>
        <a:buChar char="●"/>
        <a:defRPr sz="2600" kern="1200">
          <a:solidFill>
            <a:schemeClr val="tx1"/>
          </a:solidFill>
          <a:latin typeface="Calibri" panose="020F0502020204030204" pitchFamily="34" charset="0"/>
          <a:ea typeface="+mn-ea"/>
          <a:cs typeface="Calibri" panose="020F0502020204030204" pitchFamily="34" charset="0"/>
        </a:defRPr>
      </a:lvl1pPr>
      <a:lvl2pPr marL="914400" indent="-356616" algn="l" rtl="0" eaLnBrk="1" fontAlgn="base" hangingPunct="1">
        <a:spcBef>
          <a:spcPts val="400"/>
        </a:spcBef>
        <a:spcAft>
          <a:spcPct val="0"/>
        </a:spcAft>
        <a:buClr>
          <a:schemeClr val="accent1"/>
        </a:buClr>
        <a:buFont typeface="Courier New" panose="02070309020205020404" pitchFamily="49" charset="0"/>
        <a:buChar char="o"/>
        <a:defRPr sz="2600" kern="1200">
          <a:solidFill>
            <a:schemeClr val="tx1"/>
          </a:solidFill>
          <a:latin typeface="Calibri" panose="020F0502020204030204" pitchFamily="34" charset="0"/>
          <a:ea typeface="+mn-ea"/>
          <a:cs typeface="Calibri" panose="020F0502020204030204" pitchFamily="34" charset="0"/>
        </a:defRPr>
      </a:lvl2pPr>
      <a:lvl3pPr marL="1371600" indent="-338328" algn="l" rtl="0" eaLnBrk="1" fontAlgn="base" hangingPunct="1">
        <a:spcBef>
          <a:spcPts val="340"/>
        </a:spcBef>
        <a:spcAft>
          <a:spcPct val="0"/>
        </a:spcAft>
        <a:buClr>
          <a:srgbClr val="E8BF3C"/>
        </a:buClr>
        <a:buFont typeface="Wingdings" pitchFamily="2" charset="2"/>
        <a:buChar char="§"/>
        <a:defRPr sz="2600" kern="1200">
          <a:solidFill>
            <a:schemeClr val="tx1"/>
          </a:solidFill>
          <a:latin typeface="Calibri" panose="020F0502020204030204" pitchFamily="34" charset="0"/>
          <a:ea typeface="+mn-ea"/>
          <a:cs typeface="Calibri" panose="020F0502020204030204" pitchFamily="34" charset="0"/>
        </a:defRPr>
      </a:lvl3pPr>
      <a:lvl4pPr marL="1828800" indent="-320040" algn="l" rtl="0" eaLnBrk="1" fontAlgn="base" hangingPunct="1">
        <a:lnSpc>
          <a:spcPct val="90000"/>
        </a:lnSpc>
        <a:spcBef>
          <a:spcPts val="300"/>
        </a:spcBef>
        <a:spcAft>
          <a:spcPct val="0"/>
        </a:spcAft>
        <a:buClr>
          <a:srgbClr val="971D20"/>
        </a:buClr>
        <a:buFont typeface="Arial" panose="020B0604020202020204" pitchFamily="34" charset="0"/>
        <a:buChar char="•"/>
        <a:defRPr sz="2600" kern="1200">
          <a:solidFill>
            <a:schemeClr val="tx1"/>
          </a:solidFill>
          <a:latin typeface="Calibri" panose="020F0502020204030204" pitchFamily="34" charset="0"/>
          <a:ea typeface="+mn-ea"/>
          <a:cs typeface="Calibri" panose="020F0502020204030204" pitchFamily="34" charset="0"/>
        </a:defRPr>
      </a:lvl4pPr>
      <a:lvl5pPr marL="2286000" indent="-310896" algn="l" rtl="0" eaLnBrk="1" fontAlgn="base" hangingPunct="1">
        <a:lnSpc>
          <a:spcPct val="90000"/>
        </a:lnSpc>
        <a:spcBef>
          <a:spcPts val="270"/>
        </a:spcBef>
        <a:spcAft>
          <a:spcPct val="0"/>
        </a:spcAft>
        <a:buClr>
          <a:schemeClr val="accent1"/>
        </a:buClr>
        <a:buSzPct val="80000"/>
        <a:buFont typeface="Courier New" panose="02070309020205020404" pitchFamily="49" charset="0"/>
        <a:buChar char="o"/>
        <a:defRPr sz="26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id="{DBC93EE6-7CCD-518F-84C9-A4397115C5F0}"/>
              </a:ext>
            </a:extLst>
          </p:cNvPr>
          <p:cNvSpPr>
            <a:spLocks noGrp="1" noChangeArrowheads="1"/>
          </p:cNvSpPr>
          <p:nvPr>
            <p:ph type="title"/>
          </p:nvPr>
        </p:nvSpPr>
        <p:spPr bwMode="auto">
          <a:xfrm>
            <a:off x="628650" y="274638"/>
            <a:ext cx="788670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2051" name="Text Placeholder 2">
            <a:extLst>
              <a:ext uri="{FF2B5EF4-FFF2-40B4-BE49-F238E27FC236}">
                <a16:creationId xmlns:a16="http://schemas.microsoft.com/office/drawing/2014/main" id="{4DDC3D1B-4E0E-1D9F-CB2D-3C12C36432EE}"/>
              </a:ext>
            </a:extLst>
          </p:cNvPr>
          <p:cNvSpPr>
            <a:spLocks noGrp="1" noChangeArrowheads="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pic>
        <p:nvPicPr>
          <p:cNvPr id="7" name="Google Shape;29;p7" title="k20center-logo-variations_K20 - Bug Color.png">
            <a:extLst>
              <a:ext uri="{FF2B5EF4-FFF2-40B4-BE49-F238E27FC236}">
                <a16:creationId xmlns:a16="http://schemas.microsoft.com/office/drawing/2014/main" id="{A6C23A54-FCC8-0F9D-1665-130E35DC754A}"/>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Tree>
  </p:cSld>
  <p:clrMap bg1="lt1" tx1="dk1" bg2="lt2" tx2="dk2" accent1="accent1" accent2="accent2" accent3="accent3" accent4="accent4" accent5="accent5" accent6="accent6" hlink="hlink" folHlink="folHlink"/>
  <p:txStyles>
    <p:titleStyle>
      <a:lvl1pPr algn="l" rtl="0" fontAlgn="base">
        <a:lnSpc>
          <a:spcPct val="90000"/>
        </a:lnSpc>
        <a:spcBef>
          <a:spcPct val="0"/>
        </a:spcBef>
        <a:spcAft>
          <a:spcPct val="0"/>
        </a:spcAft>
        <a:defRPr sz="3600" kern="1200">
          <a:solidFill>
            <a:schemeClr val="tx1"/>
          </a:solidFill>
          <a:latin typeface="Calibri" panose="020F0502020204030204" pitchFamily="34" charset="0"/>
          <a:ea typeface="+mj-ea"/>
          <a:cs typeface="Calibri" panose="020F0502020204030204" pitchFamily="34" charset="0"/>
        </a:defRPr>
      </a:lvl1pPr>
      <a:lvl2pPr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2pPr>
      <a:lvl3pPr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3pPr>
      <a:lvl4pPr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4pPr>
      <a:lvl5pPr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5pPr>
      <a:lvl6pPr marL="457200"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6pPr>
      <a:lvl7pPr marL="914400"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7pPr>
      <a:lvl8pPr marL="1371600"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8pPr>
      <a:lvl9pPr marL="1828800"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9pPr>
    </p:titleStyle>
    <p:bodyStyle>
      <a:lvl1pPr marL="228600" indent="-393192" algn="l" rtl="0" fontAlgn="base">
        <a:spcBef>
          <a:spcPts val="520"/>
        </a:spcBef>
        <a:spcAft>
          <a:spcPct val="0"/>
        </a:spcAft>
        <a:buClr>
          <a:srgbClr val="971D20"/>
        </a:buClr>
        <a:buFont typeface="Aptos Display" panose="020B0004020202020204" pitchFamily="34" charset="0"/>
        <a:buAutoNum type="arabicPeriod"/>
        <a:defRPr sz="2600" kern="1200">
          <a:solidFill>
            <a:schemeClr val="tx1"/>
          </a:solidFill>
          <a:latin typeface="Calibri" panose="020F0502020204030204" pitchFamily="34" charset="0"/>
          <a:ea typeface="+mn-ea"/>
          <a:cs typeface="Calibri" panose="020F0502020204030204" pitchFamily="34" charset="0"/>
        </a:defRPr>
      </a:lvl1pPr>
      <a:lvl2pPr marL="914400" indent="-356616" algn="l" rtl="0" fontAlgn="base">
        <a:spcBef>
          <a:spcPts val="400"/>
        </a:spcBef>
        <a:spcAft>
          <a:spcPct val="0"/>
        </a:spcAft>
        <a:buClr>
          <a:schemeClr val="accent1"/>
        </a:buClr>
        <a:buFont typeface="Aptos Display" panose="020B0004020202020204" pitchFamily="34" charset="0"/>
        <a:buAutoNum type="alphaLcPeriod"/>
        <a:defRPr sz="2600" kern="1200">
          <a:solidFill>
            <a:schemeClr val="tx1"/>
          </a:solidFill>
          <a:latin typeface="Calibri" panose="020F0502020204030204" pitchFamily="34" charset="0"/>
          <a:ea typeface="+mn-ea"/>
          <a:cs typeface="Calibri" panose="020F0502020204030204" pitchFamily="34" charset="0"/>
        </a:defRPr>
      </a:lvl2pPr>
      <a:lvl3pPr marL="1371600" indent="-338328" algn="l" rtl="0" fontAlgn="base">
        <a:spcBef>
          <a:spcPts val="340"/>
        </a:spcBef>
        <a:spcAft>
          <a:spcPct val="0"/>
        </a:spcAft>
        <a:buClr>
          <a:srgbClr val="E8BF3C"/>
        </a:buClr>
        <a:buFont typeface="Aptos Display" panose="020B0004020202020204" pitchFamily="34" charset="0"/>
        <a:buAutoNum type="romanLcPeriod"/>
        <a:defRPr sz="2600" kern="1200">
          <a:solidFill>
            <a:schemeClr val="tx1"/>
          </a:solidFill>
          <a:latin typeface="Calibri" panose="020F0502020204030204" pitchFamily="34" charset="0"/>
          <a:ea typeface="+mn-ea"/>
          <a:cs typeface="Calibri" panose="020F0502020204030204" pitchFamily="34" charset="0"/>
        </a:defRPr>
      </a:lvl3pPr>
      <a:lvl4pPr marL="1828800" indent="-319088" algn="l" rtl="0" fontAlgn="base">
        <a:spcBef>
          <a:spcPts val="300"/>
        </a:spcBef>
        <a:spcAft>
          <a:spcPct val="0"/>
        </a:spcAft>
        <a:buClr>
          <a:srgbClr val="971D20"/>
        </a:buClr>
        <a:buFont typeface="Arial" panose="020B0604020202020204" pitchFamily="34" charset="0"/>
        <a:buChar char="•"/>
        <a:defRPr sz="2600" kern="1200">
          <a:solidFill>
            <a:schemeClr val="tx1"/>
          </a:solidFill>
          <a:latin typeface="Calibri" panose="020F0502020204030204" pitchFamily="34" charset="0"/>
          <a:ea typeface="+mn-ea"/>
          <a:cs typeface="Calibri" panose="020F0502020204030204" pitchFamily="34" charset="0"/>
        </a:defRPr>
      </a:lvl4pPr>
      <a:lvl5pPr marL="2286000" indent="-310896" algn="l" rtl="0" fontAlgn="base">
        <a:spcBef>
          <a:spcPts val="270"/>
        </a:spcBef>
        <a:spcAft>
          <a:spcPct val="0"/>
        </a:spcAft>
        <a:buClr>
          <a:schemeClr val="accent1"/>
        </a:buClr>
        <a:buSzPct val="75000"/>
        <a:buFont typeface="Courier New" panose="02070309020205020404" pitchFamily="49" charset="0"/>
        <a:buChar char="o"/>
        <a:defRPr sz="26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6.xml"/><Relationship Id="rId1" Type="http://schemas.openxmlformats.org/officeDocument/2006/relationships/video" Target="https://www.youtube.com/embed/qpKtzf5fXn4?feature=oembed" TargetMode="External"/><Relationship Id="rId6" Type="http://schemas.openxmlformats.org/officeDocument/2006/relationships/hyperlink" Target="https://www.youtube.com/watch?v=qpKtzf5fXn4" TargetMode="External"/><Relationship Id="rId5" Type="http://schemas.openxmlformats.org/officeDocument/2006/relationships/image" Target="../media/image9.jpe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image" Target="../media/image15.png"/><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s://learn.k20center.ou.edu/" TargetMode="Externa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A36C9FBC-FE84-4288-6D85-2DB30EDB0427}"/>
              </a:ext>
            </a:extLst>
          </p:cNvPr>
          <p:cNvSpPr txBox="1">
            <a:spLocks noChangeArrowheads="1"/>
          </p:cNvSpPr>
          <p:nvPr/>
        </p:nvSpPr>
        <p:spPr bwMode="auto">
          <a:xfrm>
            <a:off x="623888" y="1439584"/>
            <a:ext cx="7886700" cy="1945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rmAutofit/>
          </a:bodyPr>
          <a:lstStyle>
            <a:lvl1pPr algn="l" rtl="0" eaLnBrk="1" fontAlgn="base" hangingPunct="1">
              <a:lnSpc>
                <a:spcPct val="90000"/>
              </a:lnSpc>
              <a:spcBef>
                <a:spcPct val="0"/>
              </a:spcBef>
              <a:spcAft>
                <a:spcPct val="0"/>
              </a:spcAft>
              <a:defRPr sz="5000" kern="1200">
                <a:solidFill>
                  <a:schemeClr val="bg1"/>
                </a:solidFill>
                <a:latin typeface="Calibri" panose="020F0502020204030204" pitchFamily="34" charset="0"/>
                <a:ea typeface="+mj-ea"/>
                <a:cs typeface="Calibri" panose="020F0502020204030204" pitchFamily="34" charset="0"/>
              </a:defRPr>
            </a:lvl1pPr>
            <a:lvl2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2pPr>
            <a:lvl3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3pPr>
            <a:lvl4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4pPr>
            <a:lvl5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5pPr>
            <a:lvl6pPr marL="4572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6pPr>
            <a:lvl7pPr marL="9144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7pPr>
            <a:lvl8pPr marL="13716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8pPr>
            <a:lvl9pPr marL="18288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9pPr>
          </a:lstStyle>
          <a:p>
            <a:r>
              <a:rPr lang="en-US" altLang="en-US" dirty="0"/>
              <a:t>Authenticity in Math Through</a:t>
            </a:r>
          </a:p>
          <a:p>
            <a:r>
              <a:rPr lang="en-US" altLang="en-US" dirty="0"/>
              <a:t>LEARN Strategies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D49BB3-2B48-CF1A-4E9A-4E3DEFCF20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6B7832-9E72-76DE-703E-2AE028DD5CC6}"/>
              </a:ext>
            </a:extLst>
          </p:cNvPr>
          <p:cNvSpPr>
            <a:spLocks noGrp="1"/>
          </p:cNvSpPr>
          <p:nvPr>
            <p:ph type="title"/>
          </p:nvPr>
        </p:nvSpPr>
        <p:spPr/>
        <p:txBody>
          <a:bodyPr rtlCol="0">
            <a:normAutofit/>
          </a:bodyPr>
          <a:lstStyle/>
          <a:p>
            <a:pPr fontAlgn="auto">
              <a:spcAft>
                <a:spcPts val="0"/>
              </a:spcAft>
              <a:defRPr/>
            </a:pPr>
            <a:r>
              <a:rPr lang="en-US" dirty="0"/>
              <a:t>What is Your Dream Scenario?</a:t>
            </a:r>
          </a:p>
        </p:txBody>
      </p:sp>
      <p:sp>
        <p:nvSpPr>
          <p:cNvPr id="25602" name="Content Placeholder 2">
            <a:extLst>
              <a:ext uri="{FF2B5EF4-FFF2-40B4-BE49-F238E27FC236}">
                <a16:creationId xmlns:a16="http://schemas.microsoft.com/office/drawing/2014/main" id="{3375B10C-15B1-DE7D-E5CD-45297EF107F9}"/>
              </a:ext>
            </a:extLst>
          </p:cNvPr>
          <p:cNvSpPr>
            <a:spLocks noGrp="1" noChangeArrowheads="1"/>
          </p:cNvSpPr>
          <p:nvPr>
            <p:ph idx="4294967295"/>
          </p:nvPr>
        </p:nvSpPr>
        <p:spPr/>
        <p:txBody>
          <a:bodyPr/>
          <a:lstStyle/>
          <a:p>
            <a:r>
              <a:rPr lang="en-US" altLang="en-US" dirty="0"/>
              <a:t>What is the number one characteristic you want your students to exhibit in your classroom?</a:t>
            </a:r>
          </a:p>
          <a:p>
            <a:r>
              <a:rPr lang="en-US" altLang="en-US" dirty="0"/>
              <a:t>What are the attributes of a good mathematician?</a:t>
            </a:r>
          </a:p>
          <a:p>
            <a:r>
              <a:rPr lang="en-US" altLang="en-US" dirty="0"/>
              <a:t>In order to be successful in the future, my students need to be able to…</a:t>
            </a:r>
          </a:p>
        </p:txBody>
      </p:sp>
    </p:spTree>
    <p:extLst>
      <p:ext uri="{BB962C8B-B14F-4D97-AF65-F5344CB8AC3E}">
        <p14:creationId xmlns:p14="http://schemas.microsoft.com/office/powerpoint/2010/main" val="19871888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3">
            <a:extLst>
              <a:ext uri="{FF2B5EF4-FFF2-40B4-BE49-F238E27FC236}">
                <a16:creationId xmlns:a16="http://schemas.microsoft.com/office/drawing/2014/main" id="{7A133F9F-8BD4-BFCE-947E-74745460EF13}"/>
              </a:ext>
            </a:extLst>
          </p:cNvPr>
          <p:cNvSpPr>
            <a:spLocks noGrp="1" noChangeArrowheads="1"/>
          </p:cNvSpPr>
          <p:nvPr>
            <p:ph type="title"/>
          </p:nvPr>
        </p:nvSpPr>
        <p:spPr>
          <a:xfrm>
            <a:off x="623888" y="-237693"/>
            <a:ext cx="7886700" cy="2139950"/>
          </a:xfrm>
        </p:spPr>
        <p:txBody>
          <a:bodyPr/>
          <a:lstStyle/>
          <a:p>
            <a:r>
              <a:rPr lang="en-US" altLang="en-US" dirty="0"/>
              <a:t>Essential Question</a:t>
            </a:r>
          </a:p>
        </p:txBody>
      </p:sp>
      <p:sp>
        <p:nvSpPr>
          <p:cNvPr id="5" name="Text Placeholder 4">
            <a:extLst>
              <a:ext uri="{FF2B5EF4-FFF2-40B4-BE49-F238E27FC236}">
                <a16:creationId xmlns:a16="http://schemas.microsoft.com/office/drawing/2014/main" id="{4928C0DD-EBA7-945F-414B-0577DA3BB329}"/>
              </a:ext>
            </a:extLst>
          </p:cNvPr>
          <p:cNvSpPr>
            <a:spLocks noGrp="1"/>
          </p:cNvSpPr>
          <p:nvPr>
            <p:ph type="body" sz="quarter" idx="10"/>
          </p:nvPr>
        </p:nvSpPr>
        <p:spPr>
          <a:xfrm>
            <a:off x="623887" y="2010207"/>
            <a:ext cx="7993443" cy="1397000"/>
          </a:xfrm>
        </p:spPr>
        <p:txBody>
          <a:bodyPr rtlCol="0">
            <a:noAutofit/>
          </a:bodyPr>
          <a:lstStyle/>
          <a:p>
            <a:pPr marL="0" indent="0" fontAlgn="auto">
              <a:spcAft>
                <a:spcPts val="0"/>
              </a:spcAft>
              <a:buNone/>
              <a:defRPr/>
            </a:pPr>
            <a:r>
              <a:rPr lang="en-US" altLang="en-US" dirty="0"/>
              <a:t>How can LEARN strategies increase student engagement and academic performance in middle school math classes?</a:t>
            </a:r>
          </a:p>
          <a:p>
            <a:pPr marL="0" indent="0" fontAlgn="auto">
              <a:spcAft>
                <a:spcPts val="0"/>
              </a:spcAft>
              <a:buNone/>
              <a:defRPr/>
            </a:pPr>
            <a:endParaRPr lang="en-US" sz="2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D2A517-40B1-B750-03FA-CDFC5948472C}"/>
            </a:ext>
          </a:extLst>
        </p:cNvPr>
        <p:cNvGrpSpPr/>
        <p:nvPr/>
      </p:nvGrpSpPr>
      <p:grpSpPr>
        <a:xfrm>
          <a:off x="0" y="0"/>
          <a:ext cx="0" cy="0"/>
          <a:chOff x="0" y="0"/>
          <a:chExt cx="0" cy="0"/>
        </a:xfrm>
      </p:grpSpPr>
      <p:sp>
        <p:nvSpPr>
          <p:cNvPr id="24577" name="Title 3">
            <a:extLst>
              <a:ext uri="{FF2B5EF4-FFF2-40B4-BE49-F238E27FC236}">
                <a16:creationId xmlns:a16="http://schemas.microsoft.com/office/drawing/2014/main" id="{D7A933C7-7CB2-C939-67E1-EF6AE697DAFF}"/>
              </a:ext>
            </a:extLst>
          </p:cNvPr>
          <p:cNvSpPr>
            <a:spLocks noGrp="1" noChangeArrowheads="1"/>
          </p:cNvSpPr>
          <p:nvPr>
            <p:ph type="title"/>
          </p:nvPr>
        </p:nvSpPr>
        <p:spPr>
          <a:xfrm>
            <a:off x="623888" y="-237693"/>
            <a:ext cx="7886700" cy="2139950"/>
          </a:xfrm>
        </p:spPr>
        <p:txBody>
          <a:bodyPr/>
          <a:lstStyle/>
          <a:p>
            <a:r>
              <a:rPr lang="en-US" altLang="en-US" dirty="0"/>
              <a:t>Learning Objectives</a:t>
            </a:r>
          </a:p>
        </p:txBody>
      </p:sp>
      <p:sp>
        <p:nvSpPr>
          <p:cNvPr id="5" name="Text Placeholder 4">
            <a:extLst>
              <a:ext uri="{FF2B5EF4-FFF2-40B4-BE49-F238E27FC236}">
                <a16:creationId xmlns:a16="http://schemas.microsoft.com/office/drawing/2014/main" id="{75F315D4-E47F-90C4-B2F1-F796905FA539}"/>
              </a:ext>
            </a:extLst>
          </p:cNvPr>
          <p:cNvSpPr>
            <a:spLocks noGrp="1"/>
          </p:cNvSpPr>
          <p:nvPr>
            <p:ph type="body" sz="quarter" idx="10"/>
          </p:nvPr>
        </p:nvSpPr>
        <p:spPr>
          <a:xfrm>
            <a:off x="623888" y="2010207"/>
            <a:ext cx="7885112" cy="1397000"/>
          </a:xfrm>
        </p:spPr>
        <p:txBody>
          <a:bodyPr rtlCol="0">
            <a:noAutofit/>
          </a:bodyPr>
          <a:lstStyle/>
          <a:p>
            <a:pPr fontAlgn="auto">
              <a:spcAft>
                <a:spcPts val="0"/>
              </a:spcAft>
              <a:defRPr/>
            </a:pPr>
            <a:r>
              <a:rPr lang="en-US" sz="2000" dirty="0"/>
              <a:t>Participants will be able to identify modeled instructional strategies that support authentic instruction and the Oklahoma Academic Standards for Mathematics.</a:t>
            </a:r>
          </a:p>
          <a:p>
            <a:pPr fontAlgn="auto">
              <a:spcAft>
                <a:spcPts val="0"/>
              </a:spcAft>
              <a:defRPr/>
            </a:pPr>
            <a:r>
              <a:rPr lang="en-US" sz="2000" dirty="0"/>
              <a:t>Participants will be able to apply these LEARN strategies and reflect on this experience to determine the relevant components of authenticity.</a:t>
            </a:r>
          </a:p>
          <a:p>
            <a:pPr fontAlgn="auto">
              <a:spcAft>
                <a:spcPts val="0"/>
              </a:spcAft>
              <a:defRPr/>
            </a:pPr>
            <a:r>
              <a:rPr lang="en-US" sz="2000" dirty="0"/>
              <a:t>Participants will create a plan for implementing a LEARN strategy in their classroom.</a:t>
            </a:r>
          </a:p>
          <a:p>
            <a:pPr marL="457200" indent="-457200" fontAlgn="auto">
              <a:spcAft>
                <a:spcPts val="0"/>
              </a:spcAft>
              <a:defRPr/>
            </a:pPr>
            <a:endParaRPr lang="en-US" sz="2000" dirty="0"/>
          </a:p>
        </p:txBody>
      </p:sp>
    </p:spTree>
    <p:extLst>
      <p:ext uri="{BB962C8B-B14F-4D97-AF65-F5344CB8AC3E}">
        <p14:creationId xmlns:p14="http://schemas.microsoft.com/office/powerpoint/2010/main" val="39302377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11CD8-D9BB-BC4B-FD94-B6149C8A5AC7}"/>
              </a:ext>
            </a:extLst>
          </p:cNvPr>
          <p:cNvSpPr>
            <a:spLocks noGrp="1"/>
          </p:cNvSpPr>
          <p:nvPr>
            <p:ph type="title"/>
          </p:nvPr>
        </p:nvSpPr>
        <p:spPr/>
        <p:txBody>
          <a:bodyPr rtlCol="0">
            <a:normAutofit/>
          </a:bodyPr>
          <a:lstStyle/>
          <a:p>
            <a:pPr fontAlgn="auto">
              <a:spcAft>
                <a:spcPts val="0"/>
              </a:spcAft>
              <a:defRPr/>
            </a:pPr>
            <a:r>
              <a:rPr lang="en-US" dirty="0"/>
              <a:t>“How Big Should I Be?”</a:t>
            </a:r>
          </a:p>
        </p:txBody>
      </p:sp>
      <p:sp>
        <p:nvSpPr>
          <p:cNvPr id="25602" name="Content Placeholder 2">
            <a:extLst>
              <a:ext uri="{FF2B5EF4-FFF2-40B4-BE49-F238E27FC236}">
                <a16:creationId xmlns:a16="http://schemas.microsoft.com/office/drawing/2014/main" id="{67D3FB85-4C05-9AF8-0E54-BE7EB078D8F0}"/>
              </a:ext>
            </a:extLst>
          </p:cNvPr>
          <p:cNvSpPr>
            <a:spLocks noGrp="1" noChangeArrowheads="1"/>
          </p:cNvSpPr>
          <p:nvPr>
            <p:ph idx="4294967295"/>
          </p:nvPr>
        </p:nvSpPr>
        <p:spPr/>
        <p:txBody>
          <a:bodyPr/>
          <a:lstStyle/>
          <a:p>
            <a:r>
              <a:rPr lang="en-US" altLang="en-US" dirty="0"/>
              <a:t>Proportional Reasoning and Ratios</a:t>
            </a:r>
          </a:p>
          <a:p>
            <a:pPr lvl="1"/>
            <a:r>
              <a:rPr lang="en-US" altLang="en-US" dirty="0"/>
              <a:t>6.N.3.3, 6.N.3.4, 7.A.2.3, and review for </a:t>
            </a:r>
            <a:br>
              <a:rPr lang="en-US" altLang="en-US" dirty="0"/>
            </a:br>
            <a:r>
              <a:rPr lang="en-US" altLang="en-US" dirty="0"/>
              <a:t>Pre-Algebra and Algebra 1</a:t>
            </a:r>
          </a:p>
          <a:p>
            <a:r>
              <a:rPr lang="en-US" altLang="en-US" dirty="0"/>
              <a:t>Strategies</a:t>
            </a:r>
          </a:p>
          <a:p>
            <a:pPr lvl="1"/>
            <a:r>
              <a:rPr lang="en-US" altLang="en-US" dirty="0"/>
              <a:t>Engage: Think-Pair-Share</a:t>
            </a:r>
          </a:p>
          <a:p>
            <a:pPr lvl="1"/>
            <a:r>
              <a:rPr lang="en-US" altLang="en-US" dirty="0"/>
              <a:t>Explore: CER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212520-3F4C-98C6-925C-7979AF7150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D435B2-9F92-6330-D5A1-41BB2453750A}"/>
              </a:ext>
            </a:extLst>
          </p:cNvPr>
          <p:cNvSpPr>
            <a:spLocks noGrp="1"/>
          </p:cNvSpPr>
          <p:nvPr>
            <p:ph type="title"/>
          </p:nvPr>
        </p:nvSpPr>
        <p:spPr/>
        <p:txBody>
          <a:bodyPr rtlCol="0">
            <a:normAutofit/>
          </a:bodyPr>
          <a:lstStyle/>
          <a:p>
            <a:pPr fontAlgn="auto">
              <a:spcAft>
                <a:spcPts val="0"/>
              </a:spcAft>
              <a:defRPr/>
            </a:pPr>
            <a:r>
              <a:rPr lang="en-US" dirty="0"/>
              <a:t>Are You Real?</a:t>
            </a:r>
          </a:p>
        </p:txBody>
      </p:sp>
      <p:sp>
        <p:nvSpPr>
          <p:cNvPr id="25602" name="Content Placeholder 2">
            <a:extLst>
              <a:ext uri="{FF2B5EF4-FFF2-40B4-BE49-F238E27FC236}">
                <a16:creationId xmlns:a16="http://schemas.microsoft.com/office/drawing/2014/main" id="{6B8BECF8-39F3-01DD-AFE3-CCEFA80EBDDE}"/>
              </a:ext>
            </a:extLst>
          </p:cNvPr>
          <p:cNvSpPr>
            <a:spLocks noGrp="1" noChangeArrowheads="1"/>
          </p:cNvSpPr>
          <p:nvPr>
            <p:ph idx="4294967295"/>
          </p:nvPr>
        </p:nvSpPr>
        <p:spPr>
          <a:xfrm>
            <a:off x="628649" y="1370012"/>
            <a:ext cx="3352061" cy="2116339"/>
          </a:xfrm>
        </p:spPr>
        <p:txBody>
          <a:bodyPr/>
          <a:lstStyle/>
          <a:p>
            <a:r>
              <a:rPr lang="en-US" altLang="en-US" dirty="0"/>
              <a:t>Do the characters look real? </a:t>
            </a:r>
          </a:p>
          <a:p>
            <a:r>
              <a:rPr lang="en-US" altLang="en-US" dirty="0"/>
              <a:t>Why or why not?</a:t>
            </a:r>
          </a:p>
        </p:txBody>
      </p:sp>
      <p:pic>
        <p:nvPicPr>
          <p:cNvPr id="4" name="Picture 3">
            <a:extLst>
              <a:ext uri="{FF2B5EF4-FFF2-40B4-BE49-F238E27FC236}">
                <a16:creationId xmlns:a16="http://schemas.microsoft.com/office/drawing/2014/main" id="{412547F8-44DB-036E-2A28-43B1B59B8C54}"/>
              </a:ext>
            </a:extLst>
          </p:cNvPr>
          <p:cNvPicPr>
            <a:picLocks noChangeAspect="1"/>
          </p:cNvPicPr>
          <p:nvPr/>
        </p:nvPicPr>
        <p:blipFill>
          <a:blip r:embed="rId4"/>
          <a:stretch>
            <a:fillRect/>
          </a:stretch>
        </p:blipFill>
        <p:spPr>
          <a:xfrm>
            <a:off x="6708207" y="285635"/>
            <a:ext cx="1830730" cy="855785"/>
          </a:xfrm>
          <a:prstGeom prst="rect">
            <a:avLst/>
          </a:prstGeom>
        </p:spPr>
      </p:pic>
      <p:pic>
        <p:nvPicPr>
          <p:cNvPr id="5" name="Online Media 4" title="Fortnite Official Cinematic Trailer">
            <a:hlinkClick r:id="" action="ppaction://media"/>
            <a:extLst>
              <a:ext uri="{FF2B5EF4-FFF2-40B4-BE49-F238E27FC236}">
                <a16:creationId xmlns:a16="http://schemas.microsoft.com/office/drawing/2014/main" id="{2BB63D64-F765-7A26-A4B0-0A9F06C025BB}"/>
              </a:ext>
            </a:extLst>
          </p:cNvPr>
          <p:cNvPicPr>
            <a:picLocks noRot="1" noChangeAspect="1"/>
          </p:cNvPicPr>
          <p:nvPr>
            <a:videoFile r:link="rId1"/>
          </p:nvPr>
        </p:nvPicPr>
        <p:blipFill>
          <a:blip r:embed="rId5"/>
          <a:stretch>
            <a:fillRect/>
          </a:stretch>
        </p:blipFill>
        <p:spPr>
          <a:xfrm>
            <a:off x="4180434" y="1395833"/>
            <a:ext cx="4271567" cy="2413230"/>
          </a:xfrm>
          <a:prstGeom prst="rect">
            <a:avLst/>
          </a:prstGeom>
        </p:spPr>
      </p:pic>
      <p:sp>
        <p:nvSpPr>
          <p:cNvPr id="6" name="Content Placeholder 2">
            <a:extLst>
              <a:ext uri="{FF2B5EF4-FFF2-40B4-BE49-F238E27FC236}">
                <a16:creationId xmlns:a16="http://schemas.microsoft.com/office/drawing/2014/main" id="{67926DD5-0DD0-57EA-A848-49E5D85840DC}"/>
              </a:ext>
            </a:extLst>
          </p:cNvPr>
          <p:cNvSpPr txBox="1">
            <a:spLocks noChangeArrowheads="1"/>
          </p:cNvSpPr>
          <p:nvPr/>
        </p:nvSpPr>
        <p:spPr bwMode="auto">
          <a:xfrm>
            <a:off x="5495081" y="3809063"/>
            <a:ext cx="1642271" cy="326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457200" indent="-393192" algn="l" rtl="0" eaLnBrk="1" fontAlgn="base" hangingPunct="1">
              <a:spcBef>
                <a:spcPts val="520"/>
              </a:spcBef>
              <a:spcAft>
                <a:spcPct val="0"/>
              </a:spcAft>
              <a:buClr>
                <a:srgbClr val="971D20"/>
              </a:buClr>
              <a:buSzPct val="100000"/>
              <a:buFont typeface="System Font Regular"/>
              <a:buChar char="●"/>
              <a:defRPr sz="2600" kern="1200">
                <a:solidFill>
                  <a:schemeClr val="tx1"/>
                </a:solidFill>
                <a:latin typeface="Calibri" panose="020F0502020204030204" pitchFamily="34" charset="0"/>
                <a:ea typeface="+mn-ea"/>
                <a:cs typeface="Calibri" panose="020F0502020204030204" pitchFamily="34" charset="0"/>
              </a:defRPr>
            </a:lvl1pPr>
            <a:lvl2pPr marL="914400" indent="-356616" algn="l" rtl="0" eaLnBrk="1" fontAlgn="base" hangingPunct="1">
              <a:spcBef>
                <a:spcPts val="400"/>
              </a:spcBef>
              <a:spcAft>
                <a:spcPct val="0"/>
              </a:spcAft>
              <a:buClr>
                <a:schemeClr val="accent1"/>
              </a:buClr>
              <a:buFont typeface="Courier New" panose="02070309020205020404" pitchFamily="49" charset="0"/>
              <a:buChar char="o"/>
              <a:defRPr sz="2600" kern="1200">
                <a:solidFill>
                  <a:schemeClr val="tx1"/>
                </a:solidFill>
                <a:latin typeface="Calibri" panose="020F0502020204030204" pitchFamily="34" charset="0"/>
                <a:ea typeface="+mn-ea"/>
                <a:cs typeface="Calibri" panose="020F0502020204030204" pitchFamily="34" charset="0"/>
              </a:defRPr>
            </a:lvl2pPr>
            <a:lvl3pPr marL="1371600" indent="-338328" algn="l" rtl="0" eaLnBrk="1" fontAlgn="base" hangingPunct="1">
              <a:spcBef>
                <a:spcPts val="340"/>
              </a:spcBef>
              <a:spcAft>
                <a:spcPct val="0"/>
              </a:spcAft>
              <a:buClr>
                <a:srgbClr val="E8BF3C"/>
              </a:buClr>
              <a:buFont typeface="Wingdings" pitchFamily="2" charset="2"/>
              <a:buChar char="§"/>
              <a:defRPr sz="2600" kern="1200">
                <a:solidFill>
                  <a:schemeClr val="tx1"/>
                </a:solidFill>
                <a:latin typeface="Calibri" panose="020F0502020204030204" pitchFamily="34" charset="0"/>
                <a:ea typeface="+mn-ea"/>
                <a:cs typeface="Calibri" panose="020F0502020204030204" pitchFamily="34" charset="0"/>
              </a:defRPr>
            </a:lvl3pPr>
            <a:lvl4pPr marL="1828800" indent="-320040" algn="l" rtl="0" eaLnBrk="1" fontAlgn="base" hangingPunct="1">
              <a:lnSpc>
                <a:spcPct val="90000"/>
              </a:lnSpc>
              <a:spcBef>
                <a:spcPts val="300"/>
              </a:spcBef>
              <a:spcAft>
                <a:spcPct val="0"/>
              </a:spcAft>
              <a:buClr>
                <a:srgbClr val="971D20"/>
              </a:buClr>
              <a:buFont typeface="Arial" panose="020B0604020202020204" pitchFamily="34" charset="0"/>
              <a:buChar char="•"/>
              <a:defRPr sz="2600" kern="1200">
                <a:solidFill>
                  <a:schemeClr val="tx1"/>
                </a:solidFill>
                <a:latin typeface="Calibri" panose="020F0502020204030204" pitchFamily="34" charset="0"/>
                <a:ea typeface="+mn-ea"/>
                <a:cs typeface="Calibri" panose="020F0502020204030204" pitchFamily="34" charset="0"/>
              </a:defRPr>
            </a:lvl4pPr>
            <a:lvl5pPr marL="2286000" indent="-310896" algn="l" rtl="0" eaLnBrk="1" fontAlgn="base" hangingPunct="1">
              <a:lnSpc>
                <a:spcPct val="90000"/>
              </a:lnSpc>
              <a:spcBef>
                <a:spcPts val="270"/>
              </a:spcBef>
              <a:spcAft>
                <a:spcPct val="0"/>
              </a:spcAft>
              <a:buClr>
                <a:schemeClr val="accent1"/>
              </a:buClr>
              <a:buSzPct val="80000"/>
              <a:buFont typeface="Courier New" panose="02070309020205020404" pitchFamily="49" charset="0"/>
              <a:buChar char="o"/>
              <a:defRPr sz="26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4008" indent="0">
              <a:buFont typeface="System Font Regular"/>
              <a:buNone/>
            </a:pPr>
            <a:r>
              <a:rPr lang="en-US" altLang="en-US" sz="1800" dirty="0">
                <a:hlinkClick r:id="rId6"/>
              </a:rPr>
              <a:t>Fortnite Trailer</a:t>
            </a:r>
            <a:endParaRPr lang="en-US" altLang="en-US" sz="1800" dirty="0"/>
          </a:p>
        </p:txBody>
      </p:sp>
      <p:sp>
        <p:nvSpPr>
          <p:cNvPr id="7" name="Content Placeholder 2">
            <a:extLst>
              <a:ext uri="{FF2B5EF4-FFF2-40B4-BE49-F238E27FC236}">
                <a16:creationId xmlns:a16="http://schemas.microsoft.com/office/drawing/2014/main" id="{793F5897-F2BF-5E64-1D19-6678D62B202D}"/>
              </a:ext>
            </a:extLst>
          </p:cNvPr>
          <p:cNvSpPr txBox="1">
            <a:spLocks noChangeArrowheads="1"/>
          </p:cNvSpPr>
          <p:nvPr/>
        </p:nvSpPr>
        <p:spPr bwMode="auto">
          <a:xfrm>
            <a:off x="5142822" y="4103631"/>
            <a:ext cx="2450184" cy="326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457200" indent="-393192" algn="l" rtl="0" eaLnBrk="1" fontAlgn="base" hangingPunct="1">
              <a:spcBef>
                <a:spcPts val="520"/>
              </a:spcBef>
              <a:spcAft>
                <a:spcPct val="0"/>
              </a:spcAft>
              <a:buClr>
                <a:srgbClr val="971D20"/>
              </a:buClr>
              <a:buSzPct val="100000"/>
              <a:buFont typeface="System Font Regular"/>
              <a:buChar char="●"/>
              <a:defRPr sz="2600" kern="1200">
                <a:solidFill>
                  <a:schemeClr val="tx1"/>
                </a:solidFill>
                <a:latin typeface="Calibri" panose="020F0502020204030204" pitchFamily="34" charset="0"/>
                <a:ea typeface="+mn-ea"/>
                <a:cs typeface="Calibri" panose="020F0502020204030204" pitchFamily="34" charset="0"/>
              </a:defRPr>
            </a:lvl1pPr>
            <a:lvl2pPr marL="914400" indent="-356616" algn="l" rtl="0" eaLnBrk="1" fontAlgn="base" hangingPunct="1">
              <a:spcBef>
                <a:spcPts val="400"/>
              </a:spcBef>
              <a:spcAft>
                <a:spcPct val="0"/>
              </a:spcAft>
              <a:buClr>
                <a:schemeClr val="accent1"/>
              </a:buClr>
              <a:buFont typeface="Courier New" panose="02070309020205020404" pitchFamily="49" charset="0"/>
              <a:buChar char="o"/>
              <a:defRPr sz="2600" kern="1200">
                <a:solidFill>
                  <a:schemeClr val="tx1"/>
                </a:solidFill>
                <a:latin typeface="Calibri" panose="020F0502020204030204" pitchFamily="34" charset="0"/>
                <a:ea typeface="+mn-ea"/>
                <a:cs typeface="Calibri" panose="020F0502020204030204" pitchFamily="34" charset="0"/>
              </a:defRPr>
            </a:lvl2pPr>
            <a:lvl3pPr marL="1371600" indent="-338328" algn="l" rtl="0" eaLnBrk="1" fontAlgn="base" hangingPunct="1">
              <a:spcBef>
                <a:spcPts val="340"/>
              </a:spcBef>
              <a:spcAft>
                <a:spcPct val="0"/>
              </a:spcAft>
              <a:buClr>
                <a:srgbClr val="E8BF3C"/>
              </a:buClr>
              <a:buFont typeface="Wingdings" pitchFamily="2" charset="2"/>
              <a:buChar char="§"/>
              <a:defRPr sz="2600" kern="1200">
                <a:solidFill>
                  <a:schemeClr val="tx1"/>
                </a:solidFill>
                <a:latin typeface="Calibri" panose="020F0502020204030204" pitchFamily="34" charset="0"/>
                <a:ea typeface="+mn-ea"/>
                <a:cs typeface="Calibri" panose="020F0502020204030204" pitchFamily="34" charset="0"/>
              </a:defRPr>
            </a:lvl3pPr>
            <a:lvl4pPr marL="1828800" indent="-320040" algn="l" rtl="0" eaLnBrk="1" fontAlgn="base" hangingPunct="1">
              <a:lnSpc>
                <a:spcPct val="90000"/>
              </a:lnSpc>
              <a:spcBef>
                <a:spcPts val="300"/>
              </a:spcBef>
              <a:spcAft>
                <a:spcPct val="0"/>
              </a:spcAft>
              <a:buClr>
                <a:srgbClr val="971D20"/>
              </a:buClr>
              <a:buFont typeface="Arial" panose="020B0604020202020204" pitchFamily="34" charset="0"/>
              <a:buChar char="•"/>
              <a:defRPr sz="2600" kern="1200">
                <a:solidFill>
                  <a:schemeClr val="tx1"/>
                </a:solidFill>
                <a:latin typeface="Calibri" panose="020F0502020204030204" pitchFamily="34" charset="0"/>
                <a:ea typeface="+mn-ea"/>
                <a:cs typeface="Calibri" panose="020F0502020204030204" pitchFamily="34" charset="0"/>
              </a:defRPr>
            </a:lvl4pPr>
            <a:lvl5pPr marL="2286000" indent="-310896" algn="l" rtl="0" eaLnBrk="1" fontAlgn="base" hangingPunct="1">
              <a:lnSpc>
                <a:spcPct val="90000"/>
              </a:lnSpc>
              <a:spcBef>
                <a:spcPts val="270"/>
              </a:spcBef>
              <a:spcAft>
                <a:spcPct val="0"/>
              </a:spcAft>
              <a:buClr>
                <a:schemeClr val="accent1"/>
              </a:buClr>
              <a:buSzPct val="80000"/>
              <a:buFont typeface="Courier New" panose="02070309020205020404" pitchFamily="49" charset="0"/>
              <a:buChar char="o"/>
              <a:defRPr sz="26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4008" indent="0">
              <a:buFont typeface="System Font Regular"/>
              <a:buNone/>
            </a:pPr>
            <a:r>
              <a:rPr lang="en-US" altLang="en-US" sz="1800" dirty="0"/>
              <a:t>(stop the video at 1:20)</a:t>
            </a:r>
          </a:p>
        </p:txBody>
      </p:sp>
    </p:spTree>
    <p:extLst>
      <p:ext uri="{BB962C8B-B14F-4D97-AF65-F5344CB8AC3E}">
        <p14:creationId xmlns:p14="http://schemas.microsoft.com/office/powerpoint/2010/main" val="937591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13AC4C-0582-9E33-D73E-702A15652B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804B7B-46BE-976E-2A1F-A4C2586A86E8}"/>
              </a:ext>
            </a:extLst>
          </p:cNvPr>
          <p:cNvSpPr>
            <a:spLocks noGrp="1"/>
          </p:cNvSpPr>
          <p:nvPr>
            <p:ph type="title"/>
          </p:nvPr>
        </p:nvSpPr>
        <p:spPr/>
        <p:txBody>
          <a:bodyPr rtlCol="0">
            <a:normAutofit/>
          </a:bodyPr>
          <a:lstStyle/>
          <a:p>
            <a:pPr fontAlgn="auto">
              <a:spcAft>
                <a:spcPts val="0"/>
              </a:spcAft>
              <a:defRPr/>
            </a:pPr>
            <a:r>
              <a:rPr lang="en-US" dirty="0"/>
              <a:t>Toys vs. Us Comparison</a:t>
            </a:r>
          </a:p>
        </p:txBody>
      </p:sp>
      <p:sp>
        <p:nvSpPr>
          <p:cNvPr id="25602" name="Content Placeholder 2">
            <a:extLst>
              <a:ext uri="{FF2B5EF4-FFF2-40B4-BE49-F238E27FC236}">
                <a16:creationId xmlns:a16="http://schemas.microsoft.com/office/drawing/2014/main" id="{EB5A660F-CDAE-A11F-24E0-85FC3F4055D8}"/>
              </a:ext>
            </a:extLst>
          </p:cNvPr>
          <p:cNvSpPr>
            <a:spLocks noGrp="1" noChangeArrowheads="1"/>
          </p:cNvSpPr>
          <p:nvPr>
            <p:ph idx="4294967295"/>
          </p:nvPr>
        </p:nvSpPr>
        <p:spPr>
          <a:xfrm>
            <a:off x="628650" y="1370013"/>
            <a:ext cx="7730194" cy="3262312"/>
          </a:xfrm>
        </p:spPr>
        <p:txBody>
          <a:bodyPr/>
          <a:lstStyle/>
          <a:p>
            <a:r>
              <a:rPr lang="en-US" altLang="en-US" sz="2200" dirty="0"/>
              <a:t>Take measurements of your toy and your group members according to the table on your handout. Record these measurements.</a:t>
            </a:r>
          </a:p>
          <a:p>
            <a:r>
              <a:rPr lang="en-US" altLang="en-US" sz="2200" dirty="0"/>
              <a:t>How can you determine whether your toy is proportional to your group members? Develop a plan. Then, use your plan and your measurements to compare your toy with your group.</a:t>
            </a:r>
          </a:p>
          <a:p>
            <a:r>
              <a:rPr lang="en-US" altLang="en-US" sz="2200" dirty="0"/>
              <a:t>Make a claim, backed by evidence, about whether your toy is proportional to your group members.</a:t>
            </a:r>
          </a:p>
        </p:txBody>
      </p:sp>
      <p:pic>
        <p:nvPicPr>
          <p:cNvPr id="4" name="Picture 3">
            <a:extLst>
              <a:ext uri="{FF2B5EF4-FFF2-40B4-BE49-F238E27FC236}">
                <a16:creationId xmlns:a16="http://schemas.microsoft.com/office/drawing/2014/main" id="{CDFCD9DB-8356-85D5-6074-54360CD8F838}"/>
              </a:ext>
            </a:extLst>
          </p:cNvPr>
          <p:cNvPicPr>
            <a:picLocks noChangeAspect="1"/>
          </p:cNvPicPr>
          <p:nvPr/>
        </p:nvPicPr>
        <p:blipFill>
          <a:blip r:embed="rId3"/>
          <a:stretch>
            <a:fillRect/>
          </a:stretch>
        </p:blipFill>
        <p:spPr>
          <a:xfrm>
            <a:off x="7277946" y="274638"/>
            <a:ext cx="1395625" cy="1395625"/>
          </a:xfrm>
          <a:prstGeom prst="rect">
            <a:avLst/>
          </a:prstGeom>
        </p:spPr>
      </p:pic>
    </p:spTree>
    <p:extLst>
      <p:ext uri="{BB962C8B-B14F-4D97-AF65-F5344CB8AC3E}">
        <p14:creationId xmlns:p14="http://schemas.microsoft.com/office/powerpoint/2010/main" val="10407863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356E1B-29DD-3869-3180-417861BE03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F4739A-53FD-02DE-CF58-D45C6023E7D7}"/>
              </a:ext>
            </a:extLst>
          </p:cNvPr>
          <p:cNvSpPr>
            <a:spLocks noGrp="1"/>
          </p:cNvSpPr>
          <p:nvPr>
            <p:ph type="title"/>
          </p:nvPr>
        </p:nvSpPr>
        <p:spPr/>
        <p:txBody>
          <a:bodyPr rtlCol="0">
            <a:normAutofit/>
          </a:bodyPr>
          <a:lstStyle/>
          <a:p>
            <a:pPr fontAlgn="auto">
              <a:spcAft>
                <a:spcPts val="0"/>
              </a:spcAft>
              <a:defRPr/>
            </a:pPr>
            <a:r>
              <a:rPr lang="en-US" dirty="0"/>
              <a:t>“Keep on Moving. It’s About the Climb.”</a:t>
            </a:r>
          </a:p>
        </p:txBody>
      </p:sp>
      <p:sp>
        <p:nvSpPr>
          <p:cNvPr id="25602" name="Content Placeholder 2">
            <a:extLst>
              <a:ext uri="{FF2B5EF4-FFF2-40B4-BE49-F238E27FC236}">
                <a16:creationId xmlns:a16="http://schemas.microsoft.com/office/drawing/2014/main" id="{673B04B8-F4F7-14E1-6D0C-FE1D43FB5C65}"/>
              </a:ext>
            </a:extLst>
          </p:cNvPr>
          <p:cNvSpPr>
            <a:spLocks noGrp="1" noChangeArrowheads="1"/>
          </p:cNvSpPr>
          <p:nvPr>
            <p:ph idx="4294967295"/>
          </p:nvPr>
        </p:nvSpPr>
        <p:spPr/>
        <p:txBody>
          <a:bodyPr/>
          <a:lstStyle/>
          <a:p>
            <a:r>
              <a:rPr lang="en-US" altLang="en-US" dirty="0"/>
              <a:t>Linear Proportionality and Representation</a:t>
            </a:r>
          </a:p>
          <a:p>
            <a:pPr lvl="1"/>
            <a:r>
              <a:rPr lang="en-US" altLang="en-US" dirty="0"/>
              <a:t>7.A.1.1, 7.A.1.2, PA.A.1.1, and review for Algebra 1</a:t>
            </a:r>
          </a:p>
          <a:p>
            <a:r>
              <a:rPr lang="en-US" altLang="en-US" dirty="0"/>
              <a:t>Strategies</a:t>
            </a:r>
          </a:p>
          <a:p>
            <a:pPr lvl="1"/>
            <a:r>
              <a:rPr lang="en-US" altLang="en-US" dirty="0"/>
              <a:t>Engage: I Notice, I Wonder</a:t>
            </a:r>
          </a:p>
        </p:txBody>
      </p:sp>
    </p:spTree>
    <p:extLst>
      <p:ext uri="{BB962C8B-B14F-4D97-AF65-F5344CB8AC3E}">
        <p14:creationId xmlns:p14="http://schemas.microsoft.com/office/powerpoint/2010/main" val="18549145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9270E8-17BB-8DEC-F681-1CE12D417A26}"/>
            </a:ext>
          </a:extLst>
        </p:cNvPr>
        <p:cNvGrpSpPr/>
        <p:nvPr/>
      </p:nvGrpSpPr>
      <p:grpSpPr>
        <a:xfrm>
          <a:off x="0" y="0"/>
          <a:ext cx="0" cy="0"/>
          <a:chOff x="0" y="0"/>
          <a:chExt cx="0" cy="0"/>
        </a:xfrm>
      </p:grpSpPr>
      <p:pic>
        <p:nvPicPr>
          <p:cNvPr id="4" name="Picture 3" descr="A picture containing light&#10;&#10;Description automatically generated">
            <a:extLst>
              <a:ext uri="{FF2B5EF4-FFF2-40B4-BE49-F238E27FC236}">
                <a16:creationId xmlns:a16="http://schemas.microsoft.com/office/drawing/2014/main" id="{FB4CD3FA-F42C-D73B-1C1A-A40BCE4A0604}"/>
              </a:ext>
            </a:extLst>
          </p:cNvPr>
          <p:cNvPicPr>
            <a:picLocks noChangeAspect="1"/>
          </p:cNvPicPr>
          <p:nvPr/>
        </p:nvPicPr>
        <p:blipFill>
          <a:blip r:embed="rId3"/>
          <a:stretch>
            <a:fillRect/>
          </a:stretch>
        </p:blipFill>
        <p:spPr>
          <a:xfrm>
            <a:off x="1034044" y="503272"/>
            <a:ext cx="4083173" cy="4136955"/>
          </a:xfrm>
          <a:prstGeom prst="rect">
            <a:avLst/>
          </a:prstGeom>
        </p:spPr>
      </p:pic>
      <p:pic>
        <p:nvPicPr>
          <p:cNvPr id="6" name="Picture 5">
            <a:extLst>
              <a:ext uri="{FF2B5EF4-FFF2-40B4-BE49-F238E27FC236}">
                <a16:creationId xmlns:a16="http://schemas.microsoft.com/office/drawing/2014/main" id="{76CDD60D-B33B-DADA-C9E3-FA4A09E68B2B}"/>
              </a:ext>
            </a:extLst>
          </p:cNvPr>
          <p:cNvPicPr>
            <a:picLocks noChangeAspect="1"/>
          </p:cNvPicPr>
          <p:nvPr/>
        </p:nvPicPr>
        <p:blipFill>
          <a:blip r:embed="rId4"/>
          <a:stretch>
            <a:fillRect/>
          </a:stretch>
        </p:blipFill>
        <p:spPr>
          <a:xfrm>
            <a:off x="5422180" y="1154853"/>
            <a:ext cx="2872451" cy="2984927"/>
          </a:xfrm>
          <a:prstGeom prst="rect">
            <a:avLst/>
          </a:prstGeom>
        </p:spPr>
      </p:pic>
    </p:spTree>
    <p:extLst>
      <p:ext uri="{BB962C8B-B14F-4D97-AF65-F5344CB8AC3E}">
        <p14:creationId xmlns:p14="http://schemas.microsoft.com/office/powerpoint/2010/main" val="25783488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87D0AC-3B1D-9756-B2C2-D4A2E38103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EBA9C1-6882-BA2F-8C3E-327518C400DA}"/>
              </a:ext>
            </a:extLst>
          </p:cNvPr>
          <p:cNvSpPr>
            <a:spLocks noGrp="1"/>
          </p:cNvSpPr>
          <p:nvPr>
            <p:ph type="title"/>
          </p:nvPr>
        </p:nvSpPr>
        <p:spPr/>
        <p:txBody>
          <a:bodyPr rtlCol="0">
            <a:normAutofit/>
          </a:bodyPr>
          <a:lstStyle/>
          <a:p>
            <a:pPr fontAlgn="auto">
              <a:spcAft>
                <a:spcPts val="0"/>
              </a:spcAft>
              <a:defRPr/>
            </a:pPr>
            <a:r>
              <a:rPr lang="en-US" dirty="0"/>
              <a:t>“Sharing is Caring”</a:t>
            </a:r>
          </a:p>
        </p:txBody>
      </p:sp>
      <p:sp>
        <p:nvSpPr>
          <p:cNvPr id="25602" name="Content Placeholder 2">
            <a:extLst>
              <a:ext uri="{FF2B5EF4-FFF2-40B4-BE49-F238E27FC236}">
                <a16:creationId xmlns:a16="http://schemas.microsoft.com/office/drawing/2014/main" id="{B3751CE0-3E5A-D8D1-9B0E-75CFF3B84857}"/>
              </a:ext>
            </a:extLst>
          </p:cNvPr>
          <p:cNvSpPr>
            <a:spLocks noGrp="1" noChangeArrowheads="1"/>
          </p:cNvSpPr>
          <p:nvPr>
            <p:ph idx="4294967295"/>
          </p:nvPr>
        </p:nvSpPr>
        <p:spPr/>
        <p:txBody>
          <a:bodyPr/>
          <a:lstStyle/>
          <a:p>
            <a:r>
              <a:rPr lang="en-US" altLang="en-US" dirty="0"/>
              <a:t>Distributive Property</a:t>
            </a:r>
          </a:p>
          <a:p>
            <a:pPr lvl="1"/>
            <a:r>
              <a:rPr lang="en-US" altLang="en-US" dirty="0"/>
              <a:t>7.A.4.1, PA.A.3.2, and a review for Algebra 1, Algebra 2, and beyond</a:t>
            </a:r>
          </a:p>
          <a:p>
            <a:r>
              <a:rPr lang="en-US" altLang="en-US" dirty="0"/>
              <a:t>Strategies</a:t>
            </a:r>
          </a:p>
          <a:p>
            <a:pPr lvl="1"/>
            <a:r>
              <a:rPr lang="en-US" altLang="en-US" dirty="0"/>
              <a:t>Explore: Elbow Partners</a:t>
            </a:r>
          </a:p>
        </p:txBody>
      </p:sp>
    </p:spTree>
    <p:extLst>
      <p:ext uri="{BB962C8B-B14F-4D97-AF65-F5344CB8AC3E}">
        <p14:creationId xmlns:p14="http://schemas.microsoft.com/office/powerpoint/2010/main" val="23810051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F216FC-7C1E-4BF7-207E-3AB47E6059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983611-B1D7-1694-424F-1E6F7335D3AC}"/>
              </a:ext>
            </a:extLst>
          </p:cNvPr>
          <p:cNvSpPr>
            <a:spLocks noGrp="1"/>
          </p:cNvSpPr>
          <p:nvPr>
            <p:ph type="title"/>
          </p:nvPr>
        </p:nvSpPr>
        <p:spPr/>
        <p:txBody>
          <a:bodyPr rtlCol="0">
            <a:normAutofit/>
          </a:bodyPr>
          <a:lstStyle/>
          <a:p>
            <a:pPr fontAlgn="auto">
              <a:spcAft>
                <a:spcPts val="0"/>
              </a:spcAft>
              <a:defRPr/>
            </a:pPr>
            <a:r>
              <a:rPr lang="en-US" dirty="0"/>
              <a:t>Dice Exploration</a:t>
            </a:r>
          </a:p>
        </p:txBody>
      </p:sp>
      <p:sp>
        <p:nvSpPr>
          <p:cNvPr id="25602" name="Content Placeholder 2">
            <a:extLst>
              <a:ext uri="{FF2B5EF4-FFF2-40B4-BE49-F238E27FC236}">
                <a16:creationId xmlns:a16="http://schemas.microsoft.com/office/drawing/2014/main" id="{790617B4-1C0F-B9D6-A196-82FB048F10AE}"/>
              </a:ext>
            </a:extLst>
          </p:cNvPr>
          <p:cNvSpPr>
            <a:spLocks noGrp="1" noChangeArrowheads="1"/>
          </p:cNvSpPr>
          <p:nvPr>
            <p:ph idx="4294967295"/>
          </p:nvPr>
        </p:nvSpPr>
        <p:spPr/>
        <p:txBody>
          <a:bodyPr/>
          <a:lstStyle/>
          <a:p>
            <a:r>
              <a:rPr lang="en-US" altLang="en-US" dirty="0"/>
              <a:t>Roll one random die. Write the rolled number in the first slot.</a:t>
            </a:r>
          </a:p>
          <a:p>
            <a:r>
              <a:rPr lang="en-US" altLang="en-US" dirty="0"/>
              <a:t>Repeat with a second die and the second slot, then with the last die and the third slot.</a:t>
            </a:r>
          </a:p>
          <a:p>
            <a:pPr lvl="1"/>
            <a:r>
              <a:rPr lang="en-US" altLang="en-US" dirty="0"/>
              <a:t>One die is a different color. Count the number rolled with this die as a negative number. </a:t>
            </a:r>
          </a:p>
          <a:p>
            <a:r>
              <a:rPr lang="en-US" altLang="en-US" dirty="0"/>
              <a:t>Work with your Elbow Partners to solve the problem.</a:t>
            </a:r>
          </a:p>
        </p:txBody>
      </p:sp>
      <p:pic>
        <p:nvPicPr>
          <p:cNvPr id="4" name="Picture 3">
            <a:extLst>
              <a:ext uri="{FF2B5EF4-FFF2-40B4-BE49-F238E27FC236}">
                <a16:creationId xmlns:a16="http://schemas.microsoft.com/office/drawing/2014/main" id="{25645EC2-3291-6A72-F435-645B05ED4601}"/>
              </a:ext>
            </a:extLst>
          </p:cNvPr>
          <p:cNvPicPr>
            <a:picLocks noChangeAspect="1"/>
          </p:cNvPicPr>
          <p:nvPr/>
        </p:nvPicPr>
        <p:blipFill>
          <a:blip r:embed="rId3"/>
          <a:stretch>
            <a:fillRect/>
          </a:stretch>
        </p:blipFill>
        <p:spPr>
          <a:xfrm>
            <a:off x="6800081" y="242934"/>
            <a:ext cx="1883848" cy="1155759"/>
          </a:xfrm>
          <a:prstGeom prst="rect">
            <a:avLst/>
          </a:prstGeom>
        </p:spPr>
      </p:pic>
    </p:spTree>
    <p:extLst>
      <p:ext uri="{BB962C8B-B14F-4D97-AF65-F5344CB8AC3E}">
        <p14:creationId xmlns:p14="http://schemas.microsoft.com/office/powerpoint/2010/main" val="32999283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4056C2-B32D-FF76-D261-9649F0433F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CAF61D-EDD4-0FE2-B906-72D2D775BAA7}"/>
              </a:ext>
            </a:extLst>
          </p:cNvPr>
          <p:cNvSpPr>
            <a:spLocks noGrp="1"/>
          </p:cNvSpPr>
          <p:nvPr>
            <p:ph type="title"/>
          </p:nvPr>
        </p:nvSpPr>
        <p:spPr/>
        <p:txBody>
          <a:bodyPr rtlCol="0">
            <a:normAutofit/>
          </a:bodyPr>
          <a:lstStyle/>
          <a:p>
            <a:pPr fontAlgn="auto">
              <a:spcAft>
                <a:spcPts val="0"/>
              </a:spcAft>
              <a:defRPr/>
            </a:pPr>
            <a:r>
              <a:rPr lang="en-US" dirty="0"/>
              <a:t>“Going Viral”</a:t>
            </a:r>
          </a:p>
        </p:txBody>
      </p:sp>
      <p:sp>
        <p:nvSpPr>
          <p:cNvPr id="25602" name="Content Placeholder 2">
            <a:extLst>
              <a:ext uri="{FF2B5EF4-FFF2-40B4-BE49-F238E27FC236}">
                <a16:creationId xmlns:a16="http://schemas.microsoft.com/office/drawing/2014/main" id="{47EF6AD9-A771-3202-CFD5-221B9DF3A941}"/>
              </a:ext>
            </a:extLst>
          </p:cNvPr>
          <p:cNvSpPr>
            <a:spLocks noGrp="1" noChangeArrowheads="1"/>
          </p:cNvSpPr>
          <p:nvPr>
            <p:ph idx="4294967295"/>
          </p:nvPr>
        </p:nvSpPr>
        <p:spPr/>
        <p:txBody>
          <a:bodyPr/>
          <a:lstStyle/>
          <a:p>
            <a:r>
              <a:rPr lang="en-US" altLang="en-US" dirty="0"/>
              <a:t>Simplifying Expressions and Equations</a:t>
            </a:r>
          </a:p>
          <a:p>
            <a:pPr lvl="1"/>
            <a:r>
              <a:rPr lang="pt-BR" altLang="en-US" dirty="0"/>
              <a:t>7.A.4, PA.A.3, A1.A1.1</a:t>
            </a:r>
            <a:endParaRPr lang="en-US" altLang="en-US" dirty="0"/>
          </a:p>
          <a:p>
            <a:r>
              <a:rPr lang="en-US" altLang="en-US" dirty="0"/>
              <a:t>Strategies</a:t>
            </a:r>
          </a:p>
          <a:p>
            <a:pPr lvl="1"/>
            <a:r>
              <a:rPr lang="en-US" altLang="en-US" dirty="0"/>
              <a:t>Engage: Four Corners</a:t>
            </a:r>
          </a:p>
          <a:p>
            <a:pPr lvl="1"/>
            <a:r>
              <a:rPr lang="en-US" altLang="en-US" dirty="0"/>
              <a:t>Explore: Pass the Problem</a:t>
            </a:r>
          </a:p>
        </p:txBody>
      </p:sp>
    </p:spTree>
    <p:extLst>
      <p:ext uri="{BB962C8B-B14F-4D97-AF65-F5344CB8AC3E}">
        <p14:creationId xmlns:p14="http://schemas.microsoft.com/office/powerpoint/2010/main" val="19456986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DE6DE0-6F87-0306-716F-2AE885B12C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EDE852-8EFE-B45D-9E7F-0E1F4E615630}"/>
              </a:ext>
            </a:extLst>
          </p:cNvPr>
          <p:cNvSpPr>
            <a:spLocks noGrp="1"/>
          </p:cNvSpPr>
          <p:nvPr>
            <p:ph type="title"/>
          </p:nvPr>
        </p:nvSpPr>
        <p:spPr/>
        <p:txBody>
          <a:bodyPr rtlCol="0">
            <a:normAutofit/>
          </a:bodyPr>
          <a:lstStyle/>
          <a:p>
            <a:pPr fontAlgn="auto">
              <a:spcAft>
                <a:spcPts val="0"/>
              </a:spcAft>
              <a:defRPr/>
            </a:pPr>
            <a:r>
              <a:rPr lang="en-US" dirty="0"/>
              <a:t>Which One Doesn’t Belong?</a:t>
            </a:r>
          </a:p>
        </p:txBody>
      </p:sp>
      <p:pic>
        <p:nvPicPr>
          <p:cNvPr id="3" name="Picture 2" descr="A picture containing indoor, sitting, open, table&#10;&#10;Description automatically generated">
            <a:extLst>
              <a:ext uri="{FF2B5EF4-FFF2-40B4-BE49-F238E27FC236}">
                <a16:creationId xmlns:a16="http://schemas.microsoft.com/office/drawing/2014/main" id="{D516578A-B6F5-8861-C9A0-4429E793C2E9}"/>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66000"/>
                    </a14:imgEffect>
                    <a14:imgEffect>
                      <a14:brightnessContrast bright="20000" contrast="40000"/>
                    </a14:imgEffect>
                  </a14:imgLayer>
                </a14:imgProps>
              </a:ext>
            </a:extLst>
          </a:blip>
          <a:srcRect l="14041" t="8619" r="13098" b="7808"/>
          <a:stretch/>
        </p:blipFill>
        <p:spPr>
          <a:xfrm>
            <a:off x="831987" y="1463585"/>
            <a:ext cx="3630256" cy="3122924"/>
          </a:xfrm>
          <a:prstGeom prst="rect">
            <a:avLst/>
          </a:prstGeom>
        </p:spPr>
      </p:pic>
      <p:pic>
        <p:nvPicPr>
          <p:cNvPr id="5" name="Picture 4">
            <a:extLst>
              <a:ext uri="{FF2B5EF4-FFF2-40B4-BE49-F238E27FC236}">
                <a16:creationId xmlns:a16="http://schemas.microsoft.com/office/drawing/2014/main" id="{BC4AAE3D-1105-C83F-18E5-4181EED59096}"/>
              </a:ext>
            </a:extLst>
          </p:cNvPr>
          <p:cNvPicPr>
            <a:picLocks noChangeAspect="1"/>
          </p:cNvPicPr>
          <p:nvPr/>
        </p:nvPicPr>
        <p:blipFill>
          <a:blip r:embed="rId5"/>
          <a:stretch>
            <a:fillRect/>
          </a:stretch>
        </p:blipFill>
        <p:spPr>
          <a:xfrm>
            <a:off x="4879809" y="1547594"/>
            <a:ext cx="3242173" cy="3016028"/>
          </a:xfrm>
          <a:prstGeom prst="rect">
            <a:avLst/>
          </a:prstGeom>
        </p:spPr>
      </p:pic>
    </p:spTree>
    <p:extLst>
      <p:ext uri="{BB962C8B-B14F-4D97-AF65-F5344CB8AC3E}">
        <p14:creationId xmlns:p14="http://schemas.microsoft.com/office/powerpoint/2010/main" val="2373638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3B77D9-236C-2822-3E29-E165D8A0F9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2DEF89-684B-A5E3-9A75-93E3DFCEE1A2}"/>
              </a:ext>
            </a:extLst>
          </p:cNvPr>
          <p:cNvSpPr>
            <a:spLocks noGrp="1"/>
          </p:cNvSpPr>
          <p:nvPr>
            <p:ph type="title"/>
          </p:nvPr>
        </p:nvSpPr>
        <p:spPr/>
        <p:txBody>
          <a:bodyPr rtlCol="0">
            <a:normAutofit/>
          </a:bodyPr>
          <a:lstStyle/>
          <a:p>
            <a:pPr fontAlgn="auto">
              <a:spcAft>
                <a:spcPts val="0"/>
              </a:spcAft>
              <a:defRPr/>
            </a:pPr>
            <a:r>
              <a:rPr lang="en-US" dirty="0"/>
              <a:t>Math Social Media Post </a:t>
            </a:r>
          </a:p>
        </p:txBody>
      </p:sp>
      <p:sp>
        <p:nvSpPr>
          <p:cNvPr id="25602" name="Content Placeholder 2">
            <a:extLst>
              <a:ext uri="{FF2B5EF4-FFF2-40B4-BE49-F238E27FC236}">
                <a16:creationId xmlns:a16="http://schemas.microsoft.com/office/drawing/2014/main" id="{A0FFF240-D298-B425-BFC3-A58A63876E14}"/>
              </a:ext>
            </a:extLst>
          </p:cNvPr>
          <p:cNvSpPr>
            <a:spLocks noGrp="1" noChangeArrowheads="1"/>
          </p:cNvSpPr>
          <p:nvPr>
            <p:ph idx="4294967295"/>
          </p:nvPr>
        </p:nvSpPr>
        <p:spPr>
          <a:xfrm>
            <a:off x="628650" y="1370013"/>
            <a:ext cx="7792174" cy="3262312"/>
          </a:xfrm>
        </p:spPr>
        <p:txBody>
          <a:bodyPr/>
          <a:lstStyle/>
          <a:p>
            <a:r>
              <a:rPr lang="en-US" altLang="en-US" dirty="0"/>
              <a:t>Solve the first line of your viral math post.</a:t>
            </a:r>
          </a:p>
          <a:p>
            <a:pPr lvl="1"/>
            <a:r>
              <a:rPr lang="en-US" altLang="en-US" dirty="0"/>
              <a:t>Show all your work so the next group can follow your thinking. When time is up, pass your problem to the next pair in your group.</a:t>
            </a:r>
          </a:p>
          <a:p>
            <a:r>
              <a:rPr lang="en-US" altLang="en-US" dirty="0"/>
              <a:t>Solve the second line and pass!</a:t>
            </a:r>
          </a:p>
          <a:p>
            <a:r>
              <a:rPr lang="en-US" altLang="en-US" dirty="0"/>
              <a:t>Solve the third line and pass!</a:t>
            </a:r>
          </a:p>
          <a:p>
            <a:r>
              <a:rPr lang="en-US" altLang="en-US" dirty="0"/>
              <a:t>Check your original problem—then solve! </a:t>
            </a:r>
          </a:p>
        </p:txBody>
      </p:sp>
      <p:pic>
        <p:nvPicPr>
          <p:cNvPr id="4" name="Picture 3">
            <a:extLst>
              <a:ext uri="{FF2B5EF4-FFF2-40B4-BE49-F238E27FC236}">
                <a16:creationId xmlns:a16="http://schemas.microsoft.com/office/drawing/2014/main" id="{BA48122A-BFA0-1A55-3317-62D14D0589F4}"/>
              </a:ext>
            </a:extLst>
          </p:cNvPr>
          <p:cNvPicPr>
            <a:picLocks noChangeAspect="1"/>
          </p:cNvPicPr>
          <p:nvPr/>
        </p:nvPicPr>
        <p:blipFill>
          <a:blip r:embed="rId3"/>
          <a:stretch>
            <a:fillRect/>
          </a:stretch>
        </p:blipFill>
        <p:spPr>
          <a:xfrm>
            <a:off x="7151791" y="212085"/>
            <a:ext cx="1641052" cy="1641052"/>
          </a:xfrm>
          <a:prstGeom prst="rect">
            <a:avLst/>
          </a:prstGeom>
        </p:spPr>
      </p:pic>
    </p:spTree>
    <p:extLst>
      <p:ext uri="{BB962C8B-B14F-4D97-AF65-F5344CB8AC3E}">
        <p14:creationId xmlns:p14="http://schemas.microsoft.com/office/powerpoint/2010/main" val="406588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28E097-9282-1EF7-10EA-3CAD00515D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A02F89-2B4C-D61A-60E8-3753FA7C43C5}"/>
              </a:ext>
            </a:extLst>
          </p:cNvPr>
          <p:cNvSpPr>
            <a:spLocks noGrp="1"/>
          </p:cNvSpPr>
          <p:nvPr>
            <p:ph type="title"/>
          </p:nvPr>
        </p:nvSpPr>
        <p:spPr>
          <a:xfrm>
            <a:off x="628650" y="274638"/>
            <a:ext cx="8240682" cy="993775"/>
          </a:xfrm>
        </p:spPr>
        <p:txBody>
          <a:bodyPr rtlCol="0">
            <a:noAutofit/>
          </a:bodyPr>
          <a:lstStyle/>
          <a:p>
            <a:pPr fontAlgn="auto">
              <a:spcAft>
                <a:spcPts val="0"/>
              </a:spcAft>
              <a:defRPr/>
            </a:pPr>
            <a:r>
              <a:rPr lang="en-US" dirty="0"/>
              <a:t>“Memes &gt; GIFs” and “Popcorn &gt; </a:t>
            </a:r>
            <a:r>
              <a:rPr lang="en-US" dirty="0" err="1"/>
              <a:t>Raisinets</a:t>
            </a:r>
            <a:r>
              <a:rPr lang="en-US" dirty="0"/>
              <a:t>”</a:t>
            </a:r>
          </a:p>
        </p:txBody>
      </p:sp>
      <p:sp>
        <p:nvSpPr>
          <p:cNvPr id="25602" name="Content Placeholder 2">
            <a:extLst>
              <a:ext uri="{FF2B5EF4-FFF2-40B4-BE49-F238E27FC236}">
                <a16:creationId xmlns:a16="http://schemas.microsoft.com/office/drawing/2014/main" id="{848FAAB4-2174-E776-2C91-A862CBE88484}"/>
              </a:ext>
            </a:extLst>
          </p:cNvPr>
          <p:cNvSpPr>
            <a:spLocks noGrp="1" noChangeArrowheads="1"/>
          </p:cNvSpPr>
          <p:nvPr>
            <p:ph idx="4294967295"/>
          </p:nvPr>
        </p:nvSpPr>
        <p:spPr/>
        <p:txBody>
          <a:bodyPr/>
          <a:lstStyle/>
          <a:p>
            <a:r>
              <a:rPr lang="en-US" altLang="en-US" dirty="0"/>
              <a:t>Inequalities</a:t>
            </a:r>
          </a:p>
          <a:p>
            <a:pPr lvl="1"/>
            <a:r>
              <a:rPr lang="en-US" altLang="en-US" dirty="0"/>
              <a:t>7.A.3.2, 7.A.3.3, PA.A.4.2, PA.A.4.3, and A1.A.2.1</a:t>
            </a:r>
          </a:p>
          <a:p>
            <a:r>
              <a:rPr lang="en-US" altLang="en-US" dirty="0"/>
              <a:t>Strategies</a:t>
            </a:r>
          </a:p>
          <a:p>
            <a:pPr lvl="1"/>
            <a:r>
              <a:rPr lang="en-US" altLang="en-US" dirty="0"/>
              <a:t>Engage: Card Sort</a:t>
            </a:r>
          </a:p>
          <a:p>
            <a:pPr lvl="1"/>
            <a:r>
              <a:rPr lang="en-US" altLang="en-US" dirty="0"/>
              <a:t>Evaluate: Create Your Problem</a:t>
            </a:r>
          </a:p>
          <a:p>
            <a:pPr lvl="1"/>
            <a:r>
              <a:rPr lang="en-US" altLang="en-US" dirty="0"/>
              <a:t>Other: Gallery Walk and Muddiest Point</a:t>
            </a:r>
          </a:p>
        </p:txBody>
      </p:sp>
    </p:spTree>
    <p:extLst>
      <p:ext uri="{BB962C8B-B14F-4D97-AF65-F5344CB8AC3E}">
        <p14:creationId xmlns:p14="http://schemas.microsoft.com/office/powerpoint/2010/main" val="22064386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C8FAF2-78E8-D229-6A54-1AA3A86078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E98649-0FD6-F1A6-4E64-C059DB943A73}"/>
              </a:ext>
            </a:extLst>
          </p:cNvPr>
          <p:cNvSpPr>
            <a:spLocks noGrp="1"/>
          </p:cNvSpPr>
          <p:nvPr>
            <p:ph type="title"/>
          </p:nvPr>
        </p:nvSpPr>
        <p:spPr/>
        <p:txBody>
          <a:bodyPr rtlCol="0">
            <a:normAutofit/>
          </a:bodyPr>
          <a:lstStyle/>
          <a:p>
            <a:pPr fontAlgn="auto">
              <a:spcAft>
                <a:spcPts val="0"/>
              </a:spcAft>
              <a:defRPr/>
            </a:pPr>
            <a:r>
              <a:rPr lang="en-US" dirty="0"/>
              <a:t>Real-World Scenarios</a:t>
            </a:r>
          </a:p>
        </p:txBody>
      </p:sp>
      <p:sp>
        <p:nvSpPr>
          <p:cNvPr id="25602" name="Content Placeholder 2">
            <a:extLst>
              <a:ext uri="{FF2B5EF4-FFF2-40B4-BE49-F238E27FC236}">
                <a16:creationId xmlns:a16="http://schemas.microsoft.com/office/drawing/2014/main" id="{ECC415D0-CBBD-BF44-F7D3-47EB87384BFE}"/>
              </a:ext>
            </a:extLst>
          </p:cNvPr>
          <p:cNvSpPr>
            <a:spLocks noGrp="1" noChangeArrowheads="1"/>
          </p:cNvSpPr>
          <p:nvPr>
            <p:ph idx="4294967295"/>
          </p:nvPr>
        </p:nvSpPr>
        <p:spPr>
          <a:xfrm>
            <a:off x="628650" y="1370013"/>
            <a:ext cx="4722155" cy="3262312"/>
          </a:xfrm>
        </p:spPr>
        <p:txBody>
          <a:bodyPr/>
          <a:lstStyle/>
          <a:p>
            <a:r>
              <a:rPr lang="en-US" altLang="en-US" dirty="0"/>
              <a:t>In pairs, sort the cards to match the scenario to the inequality.</a:t>
            </a:r>
          </a:p>
          <a:p>
            <a:pPr lvl="1"/>
            <a:r>
              <a:rPr lang="en-US" altLang="en-US" dirty="0"/>
              <a:t>Discuss why you matched the cards the way you did.</a:t>
            </a:r>
          </a:p>
        </p:txBody>
      </p:sp>
      <p:pic>
        <p:nvPicPr>
          <p:cNvPr id="4" name="Picture 3">
            <a:extLst>
              <a:ext uri="{FF2B5EF4-FFF2-40B4-BE49-F238E27FC236}">
                <a16:creationId xmlns:a16="http://schemas.microsoft.com/office/drawing/2014/main" id="{A531A7CE-AB47-4BE8-FFC3-398354508450}"/>
              </a:ext>
            </a:extLst>
          </p:cNvPr>
          <p:cNvPicPr>
            <a:picLocks noChangeAspect="1"/>
          </p:cNvPicPr>
          <p:nvPr/>
        </p:nvPicPr>
        <p:blipFill>
          <a:blip r:embed="rId3"/>
          <a:stretch>
            <a:fillRect/>
          </a:stretch>
        </p:blipFill>
        <p:spPr>
          <a:xfrm>
            <a:off x="5350805" y="1027714"/>
            <a:ext cx="2929861" cy="2929861"/>
          </a:xfrm>
          <a:prstGeom prst="rect">
            <a:avLst/>
          </a:prstGeom>
        </p:spPr>
      </p:pic>
    </p:spTree>
    <p:extLst>
      <p:ext uri="{BB962C8B-B14F-4D97-AF65-F5344CB8AC3E}">
        <p14:creationId xmlns:p14="http://schemas.microsoft.com/office/powerpoint/2010/main" val="22457567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7C88CF-C62E-A5DF-88A1-8035EA7E1F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3DCEF5-6E46-E4E4-9349-8C2B01EECC0E}"/>
              </a:ext>
            </a:extLst>
          </p:cNvPr>
          <p:cNvSpPr>
            <a:spLocks noGrp="1"/>
          </p:cNvSpPr>
          <p:nvPr>
            <p:ph type="title"/>
          </p:nvPr>
        </p:nvSpPr>
        <p:spPr/>
        <p:txBody>
          <a:bodyPr rtlCol="0">
            <a:normAutofit/>
          </a:bodyPr>
          <a:lstStyle/>
          <a:p>
            <a:pPr fontAlgn="auto">
              <a:spcAft>
                <a:spcPts val="0"/>
              </a:spcAft>
              <a:defRPr/>
            </a:pPr>
            <a:r>
              <a:rPr lang="en-US" dirty="0"/>
              <a:t>Movie Snacks Are the Best! </a:t>
            </a:r>
          </a:p>
        </p:txBody>
      </p:sp>
      <p:sp>
        <p:nvSpPr>
          <p:cNvPr id="25602" name="Content Placeholder 2">
            <a:extLst>
              <a:ext uri="{FF2B5EF4-FFF2-40B4-BE49-F238E27FC236}">
                <a16:creationId xmlns:a16="http://schemas.microsoft.com/office/drawing/2014/main" id="{A5AE2437-7421-F6EC-5EE3-17A0F21CF91D}"/>
              </a:ext>
            </a:extLst>
          </p:cNvPr>
          <p:cNvSpPr>
            <a:spLocks noGrp="1" noChangeArrowheads="1"/>
          </p:cNvSpPr>
          <p:nvPr>
            <p:ph idx="4294967295"/>
          </p:nvPr>
        </p:nvSpPr>
        <p:spPr/>
        <p:txBody>
          <a:bodyPr/>
          <a:lstStyle/>
          <a:p>
            <a:pPr marL="64008" indent="0">
              <a:buNone/>
            </a:pPr>
            <a:r>
              <a:rPr lang="en-US" altLang="en-US" b="1" dirty="0"/>
              <a:t>Scenario #1:</a:t>
            </a:r>
          </a:p>
          <a:p>
            <a:pPr marL="64008" indent="0">
              <a:buNone/>
            </a:pPr>
            <a:r>
              <a:rPr lang="en-US" altLang="en-US" dirty="0"/>
              <a:t>Your family goes to the movies. The snack bar is all out of large popcorn containers and drink cups. The only size they have left is small. The family has $20 to spend. How many popcorn containers and drinks can they buy if popcorn costs $3 and a drink costs $2? Your family wants no change.</a:t>
            </a:r>
          </a:p>
        </p:txBody>
      </p:sp>
    </p:spTree>
    <p:extLst>
      <p:ext uri="{BB962C8B-B14F-4D97-AF65-F5344CB8AC3E}">
        <p14:creationId xmlns:p14="http://schemas.microsoft.com/office/powerpoint/2010/main" val="11772658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8A304A-9EDD-77BD-B9D0-336F64CFA7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CCC018-1839-25B9-CDF4-2801B67DA11F}"/>
              </a:ext>
            </a:extLst>
          </p:cNvPr>
          <p:cNvSpPr>
            <a:spLocks noGrp="1"/>
          </p:cNvSpPr>
          <p:nvPr>
            <p:ph type="title"/>
          </p:nvPr>
        </p:nvSpPr>
        <p:spPr/>
        <p:txBody>
          <a:bodyPr rtlCol="0">
            <a:normAutofit/>
          </a:bodyPr>
          <a:lstStyle/>
          <a:p>
            <a:pPr fontAlgn="auto">
              <a:spcAft>
                <a:spcPts val="0"/>
              </a:spcAft>
              <a:defRPr/>
            </a:pPr>
            <a:r>
              <a:rPr lang="en-US" dirty="0"/>
              <a:t>Movie Snacks Are the Best! </a:t>
            </a:r>
          </a:p>
        </p:txBody>
      </p:sp>
      <p:sp>
        <p:nvSpPr>
          <p:cNvPr id="25602" name="Content Placeholder 2">
            <a:extLst>
              <a:ext uri="{FF2B5EF4-FFF2-40B4-BE49-F238E27FC236}">
                <a16:creationId xmlns:a16="http://schemas.microsoft.com/office/drawing/2014/main" id="{A850DB9A-8A8F-8BC9-46F5-C23C8A8510EC}"/>
              </a:ext>
            </a:extLst>
          </p:cNvPr>
          <p:cNvSpPr>
            <a:spLocks noGrp="1" noChangeArrowheads="1"/>
          </p:cNvSpPr>
          <p:nvPr>
            <p:ph idx="4294967295"/>
          </p:nvPr>
        </p:nvSpPr>
        <p:spPr/>
        <p:txBody>
          <a:bodyPr/>
          <a:lstStyle/>
          <a:p>
            <a:pPr marL="64008" indent="0">
              <a:buNone/>
            </a:pPr>
            <a:r>
              <a:rPr lang="en-US" altLang="en-US" b="1" dirty="0"/>
              <a:t>Scenario #2:</a:t>
            </a:r>
          </a:p>
          <a:p>
            <a:pPr marL="64008" indent="0">
              <a:buNone/>
            </a:pPr>
            <a:r>
              <a:rPr lang="en-US" altLang="en-US" dirty="0"/>
              <a:t>Your family decides it’s way too hard to figure out how many orders of popcorn and drinks they would need to buy with no change left over. Now, they don’t mind if they get change back. How many different ways can the family buy popcorn and drinks now?</a:t>
            </a:r>
          </a:p>
        </p:txBody>
      </p:sp>
    </p:spTree>
    <p:extLst>
      <p:ext uri="{BB962C8B-B14F-4D97-AF65-F5344CB8AC3E}">
        <p14:creationId xmlns:p14="http://schemas.microsoft.com/office/powerpoint/2010/main" val="7836068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8B090E-BDC0-67CF-DAF9-9BF9E1660075}"/>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0E13041-F6D8-9C8E-B02D-DD00C1AFE988}"/>
              </a:ext>
            </a:extLst>
          </p:cNvPr>
          <p:cNvPicPr>
            <a:picLocks noChangeAspect="1"/>
          </p:cNvPicPr>
          <p:nvPr/>
        </p:nvPicPr>
        <p:blipFill>
          <a:blip r:embed="rId3"/>
          <a:stretch>
            <a:fillRect/>
          </a:stretch>
        </p:blipFill>
        <p:spPr>
          <a:xfrm>
            <a:off x="6145475" y="-299007"/>
            <a:ext cx="2595216" cy="2595216"/>
          </a:xfrm>
          <a:prstGeom prst="rect">
            <a:avLst/>
          </a:prstGeom>
        </p:spPr>
      </p:pic>
      <p:sp>
        <p:nvSpPr>
          <p:cNvPr id="2" name="Title 1">
            <a:extLst>
              <a:ext uri="{FF2B5EF4-FFF2-40B4-BE49-F238E27FC236}">
                <a16:creationId xmlns:a16="http://schemas.microsoft.com/office/drawing/2014/main" id="{270E56EB-2688-4682-6A70-FEAFD20CB506}"/>
              </a:ext>
            </a:extLst>
          </p:cNvPr>
          <p:cNvSpPr>
            <a:spLocks noGrp="1"/>
          </p:cNvSpPr>
          <p:nvPr>
            <p:ph type="title"/>
          </p:nvPr>
        </p:nvSpPr>
        <p:spPr/>
        <p:txBody>
          <a:bodyPr rtlCol="0">
            <a:normAutofit/>
          </a:bodyPr>
          <a:lstStyle/>
          <a:p>
            <a:pPr fontAlgn="auto">
              <a:spcAft>
                <a:spcPts val="0"/>
              </a:spcAft>
              <a:defRPr/>
            </a:pPr>
            <a:r>
              <a:rPr lang="en-US" dirty="0"/>
              <a:t>Two-Variable Movie Scenario</a:t>
            </a:r>
          </a:p>
        </p:txBody>
      </p:sp>
      <p:sp>
        <p:nvSpPr>
          <p:cNvPr id="25602" name="Content Placeholder 2">
            <a:extLst>
              <a:ext uri="{FF2B5EF4-FFF2-40B4-BE49-F238E27FC236}">
                <a16:creationId xmlns:a16="http://schemas.microsoft.com/office/drawing/2014/main" id="{F1B00161-CC30-DFA5-DADF-30384222AD24}"/>
              </a:ext>
            </a:extLst>
          </p:cNvPr>
          <p:cNvSpPr>
            <a:spLocks noGrp="1" noChangeArrowheads="1"/>
          </p:cNvSpPr>
          <p:nvPr>
            <p:ph idx="4294967295"/>
          </p:nvPr>
        </p:nvSpPr>
        <p:spPr/>
        <p:txBody>
          <a:bodyPr/>
          <a:lstStyle/>
          <a:p>
            <a:r>
              <a:rPr lang="en-US" altLang="en-US" dirty="0"/>
              <a:t>It’s your turn to create a two-variable movie scenario for others to solve. Include the following:</a:t>
            </a:r>
          </a:p>
          <a:p>
            <a:pPr lvl="1"/>
            <a:r>
              <a:rPr lang="en-US" altLang="en-US" dirty="0"/>
              <a:t>A narrative for your scenario</a:t>
            </a:r>
          </a:p>
          <a:p>
            <a:pPr lvl="1"/>
            <a:r>
              <a:rPr lang="en-US" altLang="en-US" dirty="0"/>
              <a:t>Notes on the process required to solve the problem</a:t>
            </a:r>
          </a:p>
          <a:p>
            <a:pPr lvl="1"/>
            <a:r>
              <a:rPr lang="en-US" altLang="en-US" dirty="0"/>
              <a:t>Potential errors other students may make along the way</a:t>
            </a:r>
          </a:p>
        </p:txBody>
      </p:sp>
    </p:spTree>
    <p:extLst>
      <p:ext uri="{BB962C8B-B14F-4D97-AF65-F5344CB8AC3E}">
        <p14:creationId xmlns:p14="http://schemas.microsoft.com/office/powerpoint/2010/main" val="32852481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077FDC-3332-93CF-F277-FCC60B6A56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76A2A8-2A60-F6C2-C3A5-46E6EAF312CC}"/>
              </a:ext>
            </a:extLst>
          </p:cNvPr>
          <p:cNvSpPr>
            <a:spLocks noGrp="1"/>
          </p:cNvSpPr>
          <p:nvPr>
            <p:ph type="title"/>
          </p:nvPr>
        </p:nvSpPr>
        <p:spPr/>
        <p:txBody>
          <a:bodyPr rtlCol="0">
            <a:normAutofit/>
          </a:bodyPr>
          <a:lstStyle/>
          <a:p>
            <a:pPr fontAlgn="auto">
              <a:spcAft>
                <a:spcPts val="0"/>
              </a:spcAft>
              <a:defRPr/>
            </a:pPr>
            <a:r>
              <a:rPr lang="en-US" dirty="0"/>
              <a:t>Other Common Strategies</a:t>
            </a:r>
          </a:p>
        </p:txBody>
      </p:sp>
      <p:sp>
        <p:nvSpPr>
          <p:cNvPr id="25602" name="Content Placeholder 2">
            <a:extLst>
              <a:ext uri="{FF2B5EF4-FFF2-40B4-BE49-F238E27FC236}">
                <a16:creationId xmlns:a16="http://schemas.microsoft.com/office/drawing/2014/main" id="{C5A6EF55-0B26-D603-1BD1-49CC740CBF51}"/>
              </a:ext>
            </a:extLst>
          </p:cNvPr>
          <p:cNvSpPr>
            <a:spLocks noGrp="1" noChangeArrowheads="1"/>
          </p:cNvSpPr>
          <p:nvPr>
            <p:ph idx="4294967295"/>
          </p:nvPr>
        </p:nvSpPr>
        <p:spPr>
          <a:xfrm>
            <a:off x="628650" y="1370013"/>
            <a:ext cx="4878611" cy="3262312"/>
          </a:xfrm>
        </p:spPr>
        <p:txBody>
          <a:bodyPr/>
          <a:lstStyle/>
          <a:p>
            <a:pPr marL="64008" indent="0">
              <a:buNone/>
            </a:pPr>
            <a:r>
              <a:rPr lang="en-US" altLang="en-US" b="1" dirty="0"/>
              <a:t>Gallery Walk/Carousel</a:t>
            </a:r>
          </a:p>
          <a:p>
            <a:pPr marL="64008" indent="0">
              <a:buNone/>
            </a:pPr>
            <a:r>
              <a:rPr lang="en-US" altLang="en-US" dirty="0"/>
              <a:t>This strategy provides a way to show many student presentations at one time by having students walk in a circuit from presentation to presentation, stopping long enough to learn from each one.</a:t>
            </a:r>
          </a:p>
        </p:txBody>
      </p:sp>
      <p:pic>
        <p:nvPicPr>
          <p:cNvPr id="4" name="Picture 3">
            <a:extLst>
              <a:ext uri="{FF2B5EF4-FFF2-40B4-BE49-F238E27FC236}">
                <a16:creationId xmlns:a16="http://schemas.microsoft.com/office/drawing/2014/main" id="{2E656A45-1F46-13BD-DDFC-60E88DD91996}"/>
              </a:ext>
            </a:extLst>
          </p:cNvPr>
          <p:cNvPicPr>
            <a:picLocks noChangeAspect="1"/>
          </p:cNvPicPr>
          <p:nvPr/>
        </p:nvPicPr>
        <p:blipFill>
          <a:blip r:embed="rId3"/>
          <a:stretch>
            <a:fillRect/>
          </a:stretch>
        </p:blipFill>
        <p:spPr>
          <a:xfrm>
            <a:off x="5580273" y="1974405"/>
            <a:ext cx="2777602" cy="1405050"/>
          </a:xfrm>
          <a:prstGeom prst="rect">
            <a:avLst/>
          </a:prstGeom>
        </p:spPr>
      </p:pic>
    </p:spTree>
    <p:extLst>
      <p:ext uri="{BB962C8B-B14F-4D97-AF65-F5344CB8AC3E}">
        <p14:creationId xmlns:p14="http://schemas.microsoft.com/office/powerpoint/2010/main" val="1911733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5C4CAC-D958-828B-9DA2-030523A033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F7E0F5-63FE-755F-22E8-D3D695BF40AE}"/>
              </a:ext>
            </a:extLst>
          </p:cNvPr>
          <p:cNvSpPr>
            <a:spLocks noGrp="1"/>
          </p:cNvSpPr>
          <p:nvPr>
            <p:ph type="title"/>
          </p:nvPr>
        </p:nvSpPr>
        <p:spPr/>
        <p:txBody>
          <a:bodyPr rtlCol="0">
            <a:normAutofit/>
          </a:bodyPr>
          <a:lstStyle/>
          <a:p>
            <a:pPr fontAlgn="auto">
              <a:spcAft>
                <a:spcPts val="0"/>
              </a:spcAft>
              <a:defRPr/>
            </a:pPr>
            <a:r>
              <a:rPr lang="en-US" dirty="0"/>
              <a:t>Other Common Strategies</a:t>
            </a:r>
          </a:p>
        </p:txBody>
      </p:sp>
      <p:sp>
        <p:nvSpPr>
          <p:cNvPr id="25602" name="Content Placeholder 2">
            <a:extLst>
              <a:ext uri="{FF2B5EF4-FFF2-40B4-BE49-F238E27FC236}">
                <a16:creationId xmlns:a16="http://schemas.microsoft.com/office/drawing/2014/main" id="{FED8B5DF-9A23-C7A0-C2BD-E9311B96BB61}"/>
              </a:ext>
            </a:extLst>
          </p:cNvPr>
          <p:cNvSpPr>
            <a:spLocks noGrp="1" noChangeArrowheads="1"/>
          </p:cNvSpPr>
          <p:nvPr>
            <p:ph idx="4294967295"/>
          </p:nvPr>
        </p:nvSpPr>
        <p:spPr>
          <a:xfrm>
            <a:off x="628650" y="1370013"/>
            <a:ext cx="4878611" cy="3262312"/>
          </a:xfrm>
        </p:spPr>
        <p:txBody>
          <a:bodyPr/>
          <a:lstStyle/>
          <a:p>
            <a:pPr marL="64008" indent="0">
              <a:buNone/>
            </a:pPr>
            <a:r>
              <a:rPr lang="en-US" altLang="en-US" b="1" dirty="0"/>
              <a:t>Muddiest Point</a:t>
            </a:r>
          </a:p>
          <a:p>
            <a:pPr marL="64008" indent="0">
              <a:buNone/>
            </a:pPr>
            <a:r>
              <a:rPr lang="en-US" altLang="en-US" dirty="0"/>
              <a:t>This strategy is a quick monitoring technique where students jot down the most difficult or confusing part of a lesson.</a:t>
            </a:r>
          </a:p>
        </p:txBody>
      </p:sp>
      <p:pic>
        <p:nvPicPr>
          <p:cNvPr id="5" name="Picture 4">
            <a:extLst>
              <a:ext uri="{FF2B5EF4-FFF2-40B4-BE49-F238E27FC236}">
                <a16:creationId xmlns:a16="http://schemas.microsoft.com/office/drawing/2014/main" id="{94C79757-13D8-664D-9E57-29CE9D28CABC}"/>
              </a:ext>
            </a:extLst>
          </p:cNvPr>
          <p:cNvPicPr>
            <a:picLocks noChangeAspect="1"/>
          </p:cNvPicPr>
          <p:nvPr/>
        </p:nvPicPr>
        <p:blipFill>
          <a:blip r:embed="rId3"/>
          <a:stretch>
            <a:fillRect/>
          </a:stretch>
        </p:blipFill>
        <p:spPr>
          <a:xfrm>
            <a:off x="5292689" y="1028675"/>
            <a:ext cx="3262312" cy="3262312"/>
          </a:xfrm>
          <a:prstGeom prst="rect">
            <a:avLst/>
          </a:prstGeom>
        </p:spPr>
      </p:pic>
    </p:spTree>
    <p:extLst>
      <p:ext uri="{BB962C8B-B14F-4D97-AF65-F5344CB8AC3E}">
        <p14:creationId xmlns:p14="http://schemas.microsoft.com/office/powerpoint/2010/main" val="35328550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3F3898-17AD-3CA0-2961-4C5F934D3B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99723E-1544-0B70-EC3F-1ACDF2BA8198}"/>
              </a:ext>
            </a:extLst>
          </p:cNvPr>
          <p:cNvSpPr>
            <a:spLocks noGrp="1"/>
          </p:cNvSpPr>
          <p:nvPr>
            <p:ph type="title"/>
          </p:nvPr>
        </p:nvSpPr>
        <p:spPr/>
        <p:txBody>
          <a:bodyPr rtlCol="0">
            <a:normAutofit/>
          </a:bodyPr>
          <a:lstStyle/>
          <a:p>
            <a:pPr fontAlgn="auto">
              <a:spcAft>
                <a:spcPts val="0"/>
              </a:spcAft>
              <a:defRPr/>
            </a:pPr>
            <a:r>
              <a:rPr lang="en-US" dirty="0"/>
              <a:t>Reflection</a:t>
            </a:r>
          </a:p>
        </p:txBody>
      </p:sp>
      <p:sp>
        <p:nvSpPr>
          <p:cNvPr id="25602" name="Content Placeholder 2">
            <a:extLst>
              <a:ext uri="{FF2B5EF4-FFF2-40B4-BE49-F238E27FC236}">
                <a16:creationId xmlns:a16="http://schemas.microsoft.com/office/drawing/2014/main" id="{DB12198A-21E2-8263-FA00-E3C27F9A9A4F}"/>
              </a:ext>
            </a:extLst>
          </p:cNvPr>
          <p:cNvSpPr>
            <a:spLocks noGrp="1" noChangeArrowheads="1"/>
          </p:cNvSpPr>
          <p:nvPr>
            <p:ph idx="4294967295"/>
          </p:nvPr>
        </p:nvSpPr>
        <p:spPr/>
        <p:txBody>
          <a:bodyPr/>
          <a:lstStyle/>
          <a:p>
            <a:pPr marL="64008" indent="0">
              <a:buNone/>
            </a:pPr>
            <a:r>
              <a:rPr lang="en-US" altLang="en-US" dirty="0"/>
              <a:t>Choose a strategy to reflect on.</a:t>
            </a:r>
          </a:p>
        </p:txBody>
      </p:sp>
    </p:spTree>
    <p:extLst>
      <p:ext uri="{BB962C8B-B14F-4D97-AF65-F5344CB8AC3E}">
        <p14:creationId xmlns:p14="http://schemas.microsoft.com/office/powerpoint/2010/main" val="35019875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21F7D1-6A55-EEB4-F4C6-FB05D71463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634BE6-EF71-C1C0-33A7-F34045A865BC}"/>
              </a:ext>
            </a:extLst>
          </p:cNvPr>
          <p:cNvSpPr>
            <a:spLocks noGrp="1"/>
          </p:cNvSpPr>
          <p:nvPr>
            <p:ph type="title"/>
          </p:nvPr>
        </p:nvSpPr>
        <p:spPr/>
        <p:txBody>
          <a:bodyPr rtlCol="0">
            <a:normAutofit/>
          </a:bodyPr>
          <a:lstStyle/>
          <a:p>
            <a:pPr fontAlgn="auto">
              <a:spcAft>
                <a:spcPts val="0"/>
              </a:spcAft>
              <a:defRPr/>
            </a:pPr>
            <a:r>
              <a:rPr lang="en-US" dirty="0"/>
              <a:t>Reflect on Activity</a:t>
            </a:r>
          </a:p>
        </p:txBody>
      </p:sp>
      <p:sp>
        <p:nvSpPr>
          <p:cNvPr id="25602" name="Content Placeholder 2">
            <a:extLst>
              <a:ext uri="{FF2B5EF4-FFF2-40B4-BE49-F238E27FC236}">
                <a16:creationId xmlns:a16="http://schemas.microsoft.com/office/drawing/2014/main" id="{03F15240-1DFF-8046-7C38-99C1B1BCBC3B}"/>
              </a:ext>
            </a:extLst>
          </p:cNvPr>
          <p:cNvSpPr>
            <a:spLocks noGrp="1" noChangeArrowheads="1"/>
          </p:cNvSpPr>
          <p:nvPr>
            <p:ph idx="4294967295"/>
          </p:nvPr>
        </p:nvSpPr>
        <p:spPr/>
        <p:txBody>
          <a:bodyPr/>
          <a:lstStyle/>
          <a:p>
            <a:pPr marL="64008" indent="0">
              <a:buNone/>
            </a:pPr>
            <a:r>
              <a:rPr lang="en-US" altLang="en-US" b="1" i="1" u="sng" dirty="0"/>
              <a:t>Student Perspective:</a:t>
            </a:r>
          </a:p>
          <a:p>
            <a:r>
              <a:rPr lang="en-US" altLang="en-US" dirty="0"/>
              <a:t>Does this activity allow students to learn math on a higher level?</a:t>
            </a:r>
          </a:p>
          <a:p>
            <a:r>
              <a:rPr lang="en-US" altLang="en-US" dirty="0"/>
              <a:t>Does this activity allow students to try things out, build autonomy, and experience cognitive struggle?</a:t>
            </a:r>
          </a:p>
          <a:p>
            <a:r>
              <a:rPr lang="en-US" altLang="en-US" dirty="0"/>
              <a:t>Does this activity allow students to participate in a discussion?</a:t>
            </a:r>
          </a:p>
        </p:txBody>
      </p:sp>
    </p:spTree>
    <p:extLst>
      <p:ext uri="{BB962C8B-B14F-4D97-AF65-F5344CB8AC3E}">
        <p14:creationId xmlns:p14="http://schemas.microsoft.com/office/powerpoint/2010/main" val="3901819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22F1E-F103-FEE1-4765-B2D397FED2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6C5395-4E9B-919C-1840-4EAF1AEFA167}"/>
              </a:ext>
            </a:extLst>
          </p:cNvPr>
          <p:cNvSpPr>
            <a:spLocks noGrp="1"/>
          </p:cNvSpPr>
          <p:nvPr>
            <p:ph type="title"/>
          </p:nvPr>
        </p:nvSpPr>
        <p:spPr/>
        <p:txBody>
          <a:bodyPr rtlCol="0">
            <a:normAutofit/>
          </a:bodyPr>
          <a:lstStyle/>
          <a:p>
            <a:pPr fontAlgn="auto">
              <a:spcAft>
                <a:spcPts val="0"/>
              </a:spcAft>
              <a:defRPr/>
            </a:pPr>
            <a:r>
              <a:rPr lang="en-US" dirty="0"/>
              <a:t>Reflect on Activity</a:t>
            </a:r>
          </a:p>
        </p:txBody>
      </p:sp>
      <p:sp>
        <p:nvSpPr>
          <p:cNvPr id="25602" name="Content Placeholder 2">
            <a:extLst>
              <a:ext uri="{FF2B5EF4-FFF2-40B4-BE49-F238E27FC236}">
                <a16:creationId xmlns:a16="http://schemas.microsoft.com/office/drawing/2014/main" id="{53BFEC99-5C6C-952B-DFB9-94DC42830419}"/>
              </a:ext>
            </a:extLst>
          </p:cNvPr>
          <p:cNvSpPr>
            <a:spLocks noGrp="1" noChangeArrowheads="1"/>
          </p:cNvSpPr>
          <p:nvPr>
            <p:ph idx="4294967295"/>
          </p:nvPr>
        </p:nvSpPr>
        <p:spPr/>
        <p:txBody>
          <a:bodyPr/>
          <a:lstStyle/>
          <a:p>
            <a:pPr marL="64008" indent="0">
              <a:buNone/>
            </a:pPr>
            <a:r>
              <a:rPr lang="en-US" altLang="en-US" b="1" i="1" u="sng" dirty="0"/>
              <a:t>Teacher Perspective:</a:t>
            </a:r>
          </a:p>
          <a:p>
            <a:r>
              <a:rPr lang="en-US" altLang="en-US" dirty="0"/>
              <a:t>What are some barriers that might occur within the strategy?</a:t>
            </a:r>
          </a:p>
        </p:txBody>
      </p:sp>
    </p:spTree>
    <p:extLst>
      <p:ext uri="{BB962C8B-B14F-4D97-AF65-F5344CB8AC3E}">
        <p14:creationId xmlns:p14="http://schemas.microsoft.com/office/powerpoint/2010/main" val="8042901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842D55-EDBE-E727-0472-8EE5A3C4B1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C80525-2026-2FAF-FFE5-3C3DE9303D45}"/>
              </a:ext>
            </a:extLst>
          </p:cNvPr>
          <p:cNvSpPr>
            <a:spLocks noGrp="1"/>
          </p:cNvSpPr>
          <p:nvPr>
            <p:ph type="title"/>
          </p:nvPr>
        </p:nvSpPr>
        <p:spPr>
          <a:xfrm>
            <a:off x="628650" y="1950459"/>
            <a:ext cx="4370997" cy="993775"/>
          </a:xfrm>
        </p:spPr>
        <p:txBody>
          <a:bodyPr rtlCol="0">
            <a:noAutofit/>
          </a:bodyPr>
          <a:lstStyle/>
          <a:p>
            <a:pPr fontAlgn="auto">
              <a:spcAft>
                <a:spcPts val="0"/>
              </a:spcAft>
              <a:defRPr/>
            </a:pPr>
            <a:r>
              <a:rPr lang="en-US" dirty="0"/>
              <a:t>Authentic Lesson Reflection Tool</a:t>
            </a:r>
          </a:p>
        </p:txBody>
      </p:sp>
      <p:pic>
        <p:nvPicPr>
          <p:cNvPr id="3" name="Picture 2">
            <a:extLst>
              <a:ext uri="{FF2B5EF4-FFF2-40B4-BE49-F238E27FC236}">
                <a16:creationId xmlns:a16="http://schemas.microsoft.com/office/drawing/2014/main" id="{96EE7D86-491B-2A9B-0E12-769B43822E63}"/>
              </a:ext>
            </a:extLst>
          </p:cNvPr>
          <p:cNvPicPr>
            <a:picLocks noChangeAspect="1"/>
          </p:cNvPicPr>
          <p:nvPr/>
        </p:nvPicPr>
        <p:blipFill>
          <a:blip r:embed="rId3"/>
          <a:stretch>
            <a:fillRect/>
          </a:stretch>
        </p:blipFill>
        <p:spPr>
          <a:xfrm>
            <a:off x="4500615" y="269219"/>
            <a:ext cx="3542355" cy="4605062"/>
          </a:xfrm>
          <a:prstGeom prst="rect">
            <a:avLst/>
          </a:prstGeom>
          <a:ln w="12700">
            <a:solidFill>
              <a:schemeClr val="bg1">
                <a:lumMod val="65000"/>
              </a:schemeClr>
            </a:solidFill>
          </a:ln>
        </p:spPr>
      </p:pic>
    </p:spTree>
    <p:extLst>
      <p:ext uri="{BB962C8B-B14F-4D97-AF65-F5344CB8AC3E}">
        <p14:creationId xmlns:p14="http://schemas.microsoft.com/office/powerpoint/2010/main" val="9816819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986593-5A14-C8AF-12DA-460A43CE8A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08F593-33AC-5E1B-2D84-2CBF1BEA5A3E}"/>
              </a:ext>
            </a:extLst>
          </p:cNvPr>
          <p:cNvSpPr>
            <a:spLocks noGrp="1"/>
          </p:cNvSpPr>
          <p:nvPr>
            <p:ph type="title"/>
          </p:nvPr>
        </p:nvSpPr>
        <p:spPr/>
        <p:txBody>
          <a:bodyPr rtlCol="0">
            <a:normAutofit/>
          </a:bodyPr>
          <a:lstStyle/>
          <a:p>
            <a:pPr fontAlgn="auto">
              <a:spcAft>
                <a:spcPts val="0"/>
              </a:spcAft>
              <a:defRPr/>
            </a:pPr>
            <a:r>
              <a:rPr lang="en-US" dirty="0"/>
              <a:t>Authentic Reflection Tool</a:t>
            </a:r>
          </a:p>
        </p:txBody>
      </p:sp>
      <p:sp>
        <p:nvSpPr>
          <p:cNvPr id="25602" name="Content Placeholder 2">
            <a:extLst>
              <a:ext uri="{FF2B5EF4-FFF2-40B4-BE49-F238E27FC236}">
                <a16:creationId xmlns:a16="http://schemas.microsoft.com/office/drawing/2014/main" id="{AF0AEDB5-9F93-1619-A3A5-9D67DEF1C2EF}"/>
              </a:ext>
            </a:extLst>
          </p:cNvPr>
          <p:cNvSpPr>
            <a:spLocks noGrp="1" noChangeArrowheads="1"/>
          </p:cNvSpPr>
          <p:nvPr>
            <p:ph idx="4294967295"/>
          </p:nvPr>
        </p:nvSpPr>
        <p:spPr/>
        <p:txBody>
          <a:bodyPr/>
          <a:lstStyle/>
          <a:p>
            <a:pPr marL="578358" indent="-514350">
              <a:buFont typeface="+mj-lt"/>
              <a:buAutoNum type="arabicPeriod"/>
            </a:pPr>
            <a:r>
              <a:rPr lang="en-US" altLang="en-US" dirty="0"/>
              <a:t>Use the lesson reflection tool to think about the ways in which this activity lines up with the components of authenticity.</a:t>
            </a:r>
          </a:p>
          <a:p>
            <a:pPr marL="578358" indent="-514350">
              <a:buFont typeface="+mj-lt"/>
              <a:buAutoNum type="arabicPeriod"/>
            </a:pPr>
            <a:r>
              <a:rPr lang="en-US" altLang="en-US" dirty="0"/>
              <a:t>How could this activity be modified to make it even more authentic?</a:t>
            </a:r>
          </a:p>
          <a:p>
            <a:pPr marL="578358" indent="-514350">
              <a:buFont typeface="+mj-lt"/>
              <a:buAutoNum type="arabicPeriod"/>
            </a:pPr>
            <a:r>
              <a:rPr lang="en-US" altLang="en-US" dirty="0"/>
              <a:t>How could this activity have been done with the use of technology?</a:t>
            </a:r>
          </a:p>
        </p:txBody>
      </p:sp>
    </p:spTree>
    <p:extLst>
      <p:ext uri="{BB962C8B-B14F-4D97-AF65-F5344CB8AC3E}">
        <p14:creationId xmlns:p14="http://schemas.microsoft.com/office/powerpoint/2010/main" val="26118430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F0415A-24EA-7483-EDBA-9CDBB78160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D1026D-58E9-5049-A490-E55DFA61E2FC}"/>
              </a:ext>
            </a:extLst>
          </p:cNvPr>
          <p:cNvSpPr>
            <a:spLocks noGrp="1"/>
          </p:cNvSpPr>
          <p:nvPr>
            <p:ph type="title"/>
          </p:nvPr>
        </p:nvSpPr>
        <p:spPr/>
        <p:txBody>
          <a:bodyPr rtlCol="0">
            <a:normAutofit/>
          </a:bodyPr>
          <a:lstStyle/>
          <a:p>
            <a:pPr fontAlgn="auto">
              <a:spcAft>
                <a:spcPts val="0"/>
              </a:spcAft>
              <a:defRPr/>
            </a:pPr>
            <a:r>
              <a:rPr lang="en-US" dirty="0"/>
              <a:t>What is a Student’s Dream Scenario?</a:t>
            </a:r>
          </a:p>
        </p:txBody>
      </p:sp>
      <p:sp>
        <p:nvSpPr>
          <p:cNvPr id="25602" name="Content Placeholder 2">
            <a:extLst>
              <a:ext uri="{FF2B5EF4-FFF2-40B4-BE49-F238E27FC236}">
                <a16:creationId xmlns:a16="http://schemas.microsoft.com/office/drawing/2014/main" id="{822F785F-FF9D-6E82-E059-608E3181E231}"/>
              </a:ext>
            </a:extLst>
          </p:cNvPr>
          <p:cNvSpPr>
            <a:spLocks noGrp="1" noChangeArrowheads="1"/>
          </p:cNvSpPr>
          <p:nvPr>
            <p:ph idx="4294967295"/>
          </p:nvPr>
        </p:nvSpPr>
        <p:spPr/>
        <p:txBody>
          <a:bodyPr/>
          <a:lstStyle/>
          <a:p>
            <a:r>
              <a:rPr lang="en-US" altLang="en-US" dirty="0"/>
              <a:t>In order for my students to have these skills, teaching and learning should look like…</a:t>
            </a:r>
          </a:p>
        </p:txBody>
      </p:sp>
    </p:spTree>
    <p:extLst>
      <p:ext uri="{BB962C8B-B14F-4D97-AF65-F5344CB8AC3E}">
        <p14:creationId xmlns:p14="http://schemas.microsoft.com/office/powerpoint/2010/main" val="2274866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191918-F644-C851-685F-469ACAB82A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F6D988-2C51-AC97-1240-2BC2437B05CA}"/>
              </a:ext>
            </a:extLst>
          </p:cNvPr>
          <p:cNvSpPr>
            <a:spLocks noGrp="1"/>
          </p:cNvSpPr>
          <p:nvPr>
            <p:ph type="title"/>
          </p:nvPr>
        </p:nvSpPr>
        <p:spPr/>
        <p:txBody>
          <a:bodyPr rtlCol="0">
            <a:normAutofit/>
          </a:bodyPr>
          <a:lstStyle/>
          <a:p>
            <a:pPr fontAlgn="auto">
              <a:spcAft>
                <a:spcPts val="0"/>
              </a:spcAft>
              <a:defRPr/>
            </a:pPr>
            <a:r>
              <a:rPr lang="en-US" dirty="0"/>
              <a:t>LEARN</a:t>
            </a:r>
          </a:p>
        </p:txBody>
      </p:sp>
      <p:sp>
        <p:nvSpPr>
          <p:cNvPr id="26626" name="Content Placeholder 2">
            <a:extLst>
              <a:ext uri="{FF2B5EF4-FFF2-40B4-BE49-F238E27FC236}">
                <a16:creationId xmlns:a16="http://schemas.microsoft.com/office/drawing/2014/main" id="{7E14C6FD-2F6E-31FC-F72F-C63EF95EFC3D}"/>
              </a:ext>
            </a:extLst>
          </p:cNvPr>
          <p:cNvSpPr>
            <a:spLocks noGrp="1" noChangeArrowheads="1"/>
          </p:cNvSpPr>
          <p:nvPr>
            <p:ph sz="half" idx="2"/>
          </p:nvPr>
        </p:nvSpPr>
        <p:spPr>
          <a:xfrm>
            <a:off x="628650" y="1370013"/>
            <a:ext cx="4614374" cy="615243"/>
          </a:xfrm>
        </p:spPr>
        <p:txBody>
          <a:bodyPr/>
          <a:lstStyle/>
          <a:p>
            <a:pPr marL="0" indent="0">
              <a:buNone/>
            </a:pPr>
            <a:r>
              <a:rPr lang="en-US" altLang="en-US" dirty="0">
                <a:solidFill>
                  <a:schemeClr val="accent2"/>
                </a:solidFill>
                <a:hlinkClick r:id="rId2"/>
              </a:rPr>
              <a:t>https://learn.k20center.ou.edu/</a:t>
            </a:r>
            <a:endParaRPr lang="en-US" altLang="en-US" dirty="0">
              <a:solidFill>
                <a:schemeClr val="accent2"/>
              </a:solidFill>
            </a:endParaRPr>
          </a:p>
        </p:txBody>
      </p:sp>
      <p:pic>
        <p:nvPicPr>
          <p:cNvPr id="3" name="Picture 2">
            <a:extLst>
              <a:ext uri="{FF2B5EF4-FFF2-40B4-BE49-F238E27FC236}">
                <a16:creationId xmlns:a16="http://schemas.microsoft.com/office/drawing/2014/main" id="{8353F4F0-2931-D778-30B3-AD5C0BDDC8ED}"/>
              </a:ext>
            </a:extLst>
          </p:cNvPr>
          <p:cNvPicPr>
            <a:picLocks noChangeAspect="1"/>
          </p:cNvPicPr>
          <p:nvPr/>
        </p:nvPicPr>
        <p:blipFill>
          <a:blip r:embed="rId3"/>
          <a:stretch>
            <a:fillRect/>
          </a:stretch>
        </p:blipFill>
        <p:spPr>
          <a:xfrm>
            <a:off x="721869" y="1874598"/>
            <a:ext cx="5233481" cy="2943833"/>
          </a:xfrm>
          <a:prstGeom prst="rect">
            <a:avLst/>
          </a:prstGeom>
        </p:spPr>
      </p:pic>
    </p:spTree>
    <p:extLst>
      <p:ext uri="{BB962C8B-B14F-4D97-AF65-F5344CB8AC3E}">
        <p14:creationId xmlns:p14="http://schemas.microsoft.com/office/powerpoint/2010/main" val="2742291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FA5879-B871-00D0-7348-3B541F3F01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5619B8-07CE-CBB4-17A9-3B8AD0A728DD}"/>
              </a:ext>
            </a:extLst>
          </p:cNvPr>
          <p:cNvSpPr>
            <a:spLocks noGrp="1"/>
          </p:cNvSpPr>
          <p:nvPr>
            <p:ph type="title"/>
          </p:nvPr>
        </p:nvSpPr>
        <p:spPr/>
        <p:txBody>
          <a:bodyPr rtlCol="0">
            <a:normAutofit/>
          </a:bodyPr>
          <a:lstStyle/>
          <a:p>
            <a:pPr fontAlgn="auto">
              <a:spcAft>
                <a:spcPts val="0"/>
              </a:spcAft>
              <a:defRPr/>
            </a:pPr>
            <a:r>
              <a:rPr lang="en-US" dirty="0"/>
              <a:t>LEARN Strategy Capture</a:t>
            </a:r>
          </a:p>
        </p:txBody>
      </p:sp>
      <p:sp>
        <p:nvSpPr>
          <p:cNvPr id="25602" name="Content Placeholder 2">
            <a:extLst>
              <a:ext uri="{FF2B5EF4-FFF2-40B4-BE49-F238E27FC236}">
                <a16:creationId xmlns:a16="http://schemas.microsoft.com/office/drawing/2014/main" id="{4E69E137-798D-6A17-299E-3EF4E86A5D32}"/>
              </a:ext>
            </a:extLst>
          </p:cNvPr>
          <p:cNvSpPr>
            <a:spLocks noGrp="1" noChangeArrowheads="1"/>
          </p:cNvSpPr>
          <p:nvPr>
            <p:ph idx="4294967295"/>
          </p:nvPr>
        </p:nvSpPr>
        <p:spPr/>
        <p:txBody>
          <a:bodyPr/>
          <a:lstStyle/>
          <a:p>
            <a:r>
              <a:rPr lang="en-US" altLang="en-US" dirty="0"/>
              <a:t>Regroup based on what you teach!</a:t>
            </a:r>
          </a:p>
          <a:p>
            <a:r>
              <a:rPr lang="en-US" altLang="en-US" dirty="0"/>
              <a:t>Pull two math attributes (soft skills) from the hat.</a:t>
            </a:r>
          </a:p>
          <a:p>
            <a:r>
              <a:rPr lang="en-US" altLang="en-US" dirty="0"/>
              <a:t>Brainstorm some strategies you might use to address these soft skills.</a:t>
            </a:r>
          </a:p>
          <a:p>
            <a:r>
              <a:rPr lang="en-US" altLang="en-US" dirty="0"/>
              <a:t>Use the LEARN website to find strategies you can use.</a:t>
            </a:r>
          </a:p>
          <a:p>
            <a:r>
              <a:rPr lang="en-US" altLang="en-US" dirty="0"/>
              <a:t>Share example strategies from the poster nearest to you.</a:t>
            </a:r>
          </a:p>
        </p:txBody>
      </p:sp>
    </p:spTree>
    <p:extLst>
      <p:ext uri="{BB962C8B-B14F-4D97-AF65-F5344CB8AC3E}">
        <p14:creationId xmlns:p14="http://schemas.microsoft.com/office/powerpoint/2010/main" val="20531300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514D1D-E89E-23C3-09B9-3601ACA750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828482-55C8-B0DA-5768-2B42ABC1FB29}"/>
              </a:ext>
            </a:extLst>
          </p:cNvPr>
          <p:cNvSpPr>
            <a:spLocks noGrp="1"/>
          </p:cNvSpPr>
          <p:nvPr>
            <p:ph type="title"/>
          </p:nvPr>
        </p:nvSpPr>
        <p:spPr/>
        <p:txBody>
          <a:bodyPr rtlCol="0">
            <a:normAutofit/>
          </a:bodyPr>
          <a:lstStyle/>
          <a:p>
            <a:pPr fontAlgn="auto">
              <a:spcAft>
                <a:spcPts val="0"/>
              </a:spcAft>
              <a:defRPr/>
            </a:pPr>
            <a:r>
              <a:rPr lang="en-US" dirty="0"/>
              <a:t>Commit to a Strategy</a:t>
            </a:r>
          </a:p>
        </p:txBody>
      </p:sp>
      <p:sp>
        <p:nvSpPr>
          <p:cNvPr id="25602" name="Content Placeholder 2">
            <a:extLst>
              <a:ext uri="{FF2B5EF4-FFF2-40B4-BE49-F238E27FC236}">
                <a16:creationId xmlns:a16="http://schemas.microsoft.com/office/drawing/2014/main" id="{E45C419D-AA76-8303-777F-B8F2AA52591D}"/>
              </a:ext>
            </a:extLst>
          </p:cNvPr>
          <p:cNvSpPr>
            <a:spLocks noGrp="1" noChangeArrowheads="1"/>
          </p:cNvSpPr>
          <p:nvPr>
            <p:ph idx="4294967295"/>
          </p:nvPr>
        </p:nvSpPr>
        <p:spPr/>
        <p:txBody>
          <a:bodyPr/>
          <a:lstStyle/>
          <a:p>
            <a:r>
              <a:rPr lang="en-US" altLang="en-US" dirty="0"/>
              <a:t>Which strategy or strategies can you use in your classroom in the next month?</a:t>
            </a:r>
          </a:p>
          <a:p>
            <a:r>
              <a:rPr lang="en-US" altLang="en-US" dirty="0"/>
              <a:t>What standards will you use with them?</a:t>
            </a:r>
          </a:p>
          <a:p>
            <a:r>
              <a:rPr lang="en-US" altLang="en-US" dirty="0"/>
              <a:t>How will you use each strategy and standard together?</a:t>
            </a:r>
          </a:p>
        </p:txBody>
      </p:sp>
    </p:spTree>
    <p:extLst>
      <p:ext uri="{BB962C8B-B14F-4D97-AF65-F5344CB8AC3E}">
        <p14:creationId xmlns:p14="http://schemas.microsoft.com/office/powerpoint/2010/main" val="1549905842"/>
      </p:ext>
    </p:extLst>
  </p:cSld>
  <p:clrMapOvr>
    <a:masterClrMapping/>
  </p:clrMapOvr>
</p:sld>
</file>

<file path=ppt/theme/theme1.xml><?xml version="1.0" encoding="utf-8"?>
<a:theme xmlns:a="http://schemas.openxmlformats.org/drawingml/2006/main" name="Custom Design">
  <a:themeElements>
    <a:clrScheme name="LEARN 2025">
      <a:dk1>
        <a:srgbClr val="000000"/>
      </a:dk1>
      <a:lt1>
        <a:srgbClr val="FFFFFF"/>
      </a:lt1>
      <a:dk2>
        <a:srgbClr val="595959"/>
      </a:dk2>
      <a:lt2>
        <a:srgbClr val="EEEEEE"/>
      </a:lt2>
      <a:accent1>
        <a:srgbClr val="285782"/>
      </a:accent1>
      <a:accent2>
        <a:srgbClr val="008CC9"/>
      </a:accent2>
      <a:accent3>
        <a:srgbClr val="971D20"/>
      </a:accent3>
      <a:accent4>
        <a:srgbClr val="E8BF3C"/>
      </a:accent4>
      <a:accent5>
        <a:srgbClr val="D30F7F"/>
      </a:accent5>
      <a:accent6>
        <a:srgbClr val="FFFFFF"/>
      </a:accent6>
      <a:hlink>
        <a:srgbClr val="288AC3"/>
      </a:hlink>
      <a:folHlink>
        <a:srgbClr val="288AC3"/>
      </a:folHlink>
    </a:clrScheme>
    <a:fontScheme name="Office 2007 - 20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2" id="{7CD69D3D-9E24-4AE7-A6A6-95472C009F98}" vid="{02DC2DEC-ED14-46D2-92D2-CE7973B77C9B}"/>
    </a:ext>
  </a:extLst>
</a:theme>
</file>

<file path=ppt/theme/theme2.xml><?xml version="1.0" encoding="utf-8"?>
<a:theme xmlns:a="http://schemas.openxmlformats.org/drawingml/2006/main" name="1_Custom Design">
  <a:themeElements>
    <a:clrScheme name="LEARN 2025">
      <a:dk1>
        <a:srgbClr val="000000"/>
      </a:dk1>
      <a:lt1>
        <a:srgbClr val="FFFFFF"/>
      </a:lt1>
      <a:dk2>
        <a:srgbClr val="595959"/>
      </a:dk2>
      <a:lt2>
        <a:srgbClr val="EEEEEE"/>
      </a:lt2>
      <a:accent1>
        <a:srgbClr val="285782"/>
      </a:accent1>
      <a:accent2>
        <a:srgbClr val="008CC9"/>
      </a:accent2>
      <a:accent3>
        <a:srgbClr val="971D20"/>
      </a:accent3>
      <a:accent4>
        <a:srgbClr val="E8BF3C"/>
      </a:accent4>
      <a:accent5>
        <a:srgbClr val="D30F7F"/>
      </a:accent5>
      <a:accent6>
        <a:srgbClr val="FFFFFF"/>
      </a:accent6>
      <a:hlink>
        <a:srgbClr val="288AC3"/>
      </a:hlink>
      <a:folHlink>
        <a:srgbClr val="288AC3"/>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2" id="{7CD69D3D-9E24-4AE7-A6A6-95472C009F98}" vid="{92F950AD-31EE-4ABC-AB96-5F978758D647}"/>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Slides (25)—Template</Template>
  <TotalTime>57</TotalTime>
  <Words>1441</Words>
  <Application>Microsoft Office PowerPoint</Application>
  <PresentationFormat>On-screen Show (16:9)</PresentationFormat>
  <Paragraphs>128</Paragraphs>
  <Slides>31</Slides>
  <Notes>23</Notes>
  <HiddenSlides>0</HiddenSlides>
  <MMClips>1</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31</vt:i4>
      </vt:variant>
    </vt:vector>
  </HeadingPairs>
  <TitlesOfParts>
    <vt:vector size="39" baseType="lpstr">
      <vt:lpstr>Aptos Display</vt:lpstr>
      <vt:lpstr>Arial</vt:lpstr>
      <vt:lpstr>Calibri</vt:lpstr>
      <vt:lpstr>Courier New</vt:lpstr>
      <vt:lpstr>System Font Regular</vt:lpstr>
      <vt:lpstr>Wingdings</vt:lpstr>
      <vt:lpstr>Custom Design</vt:lpstr>
      <vt:lpstr>1_Custom Design</vt:lpstr>
      <vt:lpstr>PowerPoint Presentation</vt:lpstr>
      <vt:lpstr>PowerPoint Presentation</vt:lpstr>
      <vt:lpstr>What is Your Dream Scenario?</vt:lpstr>
      <vt:lpstr>Essential Question</vt:lpstr>
      <vt:lpstr>Learning Objectives</vt:lpstr>
      <vt:lpstr>“How Big Should I Be?”</vt:lpstr>
      <vt:lpstr>Are You Real?</vt:lpstr>
      <vt:lpstr>Toys vs. Us Comparison</vt:lpstr>
      <vt:lpstr>“Keep on Moving. It’s About the Climb.”</vt:lpstr>
      <vt:lpstr>PowerPoint Presentation</vt:lpstr>
      <vt:lpstr>“Sharing is Caring”</vt:lpstr>
      <vt:lpstr>Dice Exploration</vt:lpstr>
      <vt:lpstr>“Going Viral”</vt:lpstr>
      <vt:lpstr>Which One Doesn’t Belong?</vt:lpstr>
      <vt:lpstr>Math Social Media Post </vt:lpstr>
      <vt:lpstr>“Memes &gt; GIFs” and “Popcorn &gt; Raisinets”</vt:lpstr>
      <vt:lpstr>Real-World Scenarios</vt:lpstr>
      <vt:lpstr>Movie Snacks Are the Best! </vt:lpstr>
      <vt:lpstr>Movie Snacks Are the Best! </vt:lpstr>
      <vt:lpstr>Two-Variable Movie Scenario</vt:lpstr>
      <vt:lpstr>Other Common Strategies</vt:lpstr>
      <vt:lpstr>Other Common Strategies</vt:lpstr>
      <vt:lpstr>Reflection</vt:lpstr>
      <vt:lpstr>Reflect on Activity</vt:lpstr>
      <vt:lpstr>Reflect on Activity</vt:lpstr>
      <vt:lpstr>Authentic Lesson Reflection Tool</vt:lpstr>
      <vt:lpstr>Authentic Reflection Tool</vt:lpstr>
      <vt:lpstr>What is a Student’s Dream Scenario?</vt:lpstr>
      <vt:lpstr>LEARN</vt:lpstr>
      <vt:lpstr>LEARN Strategy Capture</vt:lpstr>
      <vt:lpstr>Commit to a Strategy</vt:lpstr>
    </vt:vector>
  </TitlesOfParts>
  <Manager/>
  <Company>University of Oklahoma</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Lieu, Mary</dc:creator>
  <cp:keywords/>
  <dc:description/>
  <cp:lastModifiedBy>Lieu, Mary</cp:lastModifiedBy>
  <cp:revision>1</cp:revision>
  <dcterms:created xsi:type="dcterms:W3CDTF">2026-03-26T20:04:01Z</dcterms:created>
  <dcterms:modified xsi:type="dcterms:W3CDTF">2026-03-26T21:01:59Z</dcterms:modified>
  <cp:category/>
</cp:coreProperties>
</file>