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83B9F6-D468-4172-9039-8970288E2520}">
  <a:tblStyle styleId="{1483B9F6-D468-4172-9039-8970288E2520}"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8095" autoAdjust="0"/>
  </p:normalViewPr>
  <p:slideViewPr>
    <p:cSldViewPr snapToGrid="0">
      <p:cViewPr varScale="1">
        <p:scale>
          <a:sx n="131" d="100"/>
          <a:sy n="131" d="100"/>
        </p:scale>
        <p:origin x="41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ography.com/astronaut/mae-c-jemis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ime.com/longform/flint-5-years-later/"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time.com/5916772/kid-of-the-year-2020/" TargetMode="External"/><Relationship Id="rId4" Type="http://schemas.openxmlformats.org/officeDocument/2006/relationships/hyperlink" Target="https://time.com/james-nachtwey-opioid-addiction-americ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ture.com/immersive/d41586-020-01446-x/index.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ature.com/immersive/d41586-020-03435-6/index.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Scienc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Chemistry" TargetMode="External"/><Relationship Id="rId5" Type="http://schemas.openxmlformats.org/officeDocument/2006/relationships/hyperlink" Target="https://en.wikipedia.org/wiki/Physics" TargetMode="External"/><Relationship Id="rId4" Type="http://schemas.openxmlformats.org/officeDocument/2006/relationships/hyperlink" Target="https://en.wikipedia.org/wiki/Nutritio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efloridastar.com/articles/black-teen-invents-cost-effective-method-to-detect-surgical-infectio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Doctor_of_Philosoph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infogram.com/k20center-careerclusters-1hdw2jp8e9n1x2l?liv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rcd.onlinelibrary.wiley.com/doi/full/10.1111/cdev.13039#cdev13039-bib-0036"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srcd.onlinelibrary.wiley.com/doi/full/10.1111/cdev.13039#cdev13039-bib-0010" TargetMode="External"/><Relationship Id="rId4" Type="http://schemas.openxmlformats.org/officeDocument/2006/relationships/hyperlink" Target="https://srcd.onlinelibrary.wiley.com/doi/full/10.1111/cdev.13039#cdev13039-bib-004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9ebb68773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d9ebb68773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45338152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45338152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what do real scientists look like? Let’s take a look at some examples.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e33cca6c1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de33cca6c1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Facilitator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They look like Dr. Mae C. Jemison, the first African American female astronaut and the first African American woman in space in 1992.</a:t>
            </a: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dirty="0">
                <a:solidFill>
                  <a:srgbClr val="333333"/>
                </a:solidFill>
                <a:highlight>
                  <a:schemeClr val="lt1"/>
                </a:highlight>
                <a:latin typeface="Calibri"/>
                <a:ea typeface="Calibri"/>
                <a:cs typeface="Calibri"/>
                <a:sym typeface="Calibri"/>
              </a:rPr>
              <a:t>NASA. (2017). Mae C. Jemison [Photograph]. </a:t>
            </a:r>
            <a:r>
              <a:rPr lang="en" sz="1200" u="sng" dirty="0">
                <a:solidFill>
                  <a:srgbClr val="BED7D3"/>
                </a:solidFill>
                <a:highlight>
                  <a:schemeClr val="lt1"/>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https://www.biography.com/astronaut/mae-c-jemison</a:t>
            </a:r>
            <a:endParaRPr sz="1200" dirty="0">
              <a:solidFill>
                <a:srgbClr val="333333"/>
              </a:solidFill>
              <a:highlight>
                <a:schemeClr val="lt1"/>
              </a:highlight>
              <a:latin typeface="Calibri"/>
              <a:ea typeface="Calibri"/>
              <a:cs typeface="Calibri"/>
              <a:sym typeface="Calibri"/>
            </a:endParaRPr>
          </a:p>
          <a:p>
            <a:pPr marL="0" lvl="0" indent="0" algn="l" rtl="0">
              <a:spcBef>
                <a:spcPts val="120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45338152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e45338152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Facilitator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They look like (Ge-TAN-geli Row)Gitanjali Rao , the first ever Time’s Kid of the Year at 15, who, with her work using technology tackles issues ranging from </a:t>
            </a:r>
            <a:r>
              <a:rPr lang="en" sz="1200" dirty="0">
                <a:solidFill>
                  <a:schemeClr val="dk1"/>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contaminated drinking water</a:t>
            </a:r>
            <a:r>
              <a:rPr lang="en" sz="1200" dirty="0">
                <a:solidFill>
                  <a:schemeClr val="dk1"/>
                </a:solidFill>
                <a:highlight>
                  <a:srgbClr val="FFFFFF"/>
                </a:highlight>
                <a:latin typeface="Calibri"/>
                <a:ea typeface="Calibri"/>
                <a:cs typeface="Calibri"/>
                <a:sym typeface="Calibri"/>
              </a:rPr>
              <a:t> to </a:t>
            </a:r>
            <a:r>
              <a:rPr lang="en" sz="1200" dirty="0">
                <a:solidFill>
                  <a:schemeClr val="dk1"/>
                </a:solidFill>
                <a:highlight>
                  <a:srgbClr val="FFFFFF"/>
                </a:highlight>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opioid addiction</a:t>
            </a:r>
            <a:r>
              <a:rPr lang="en" sz="1200" dirty="0">
                <a:solidFill>
                  <a:schemeClr val="dk1"/>
                </a:solidFill>
                <a:highlight>
                  <a:srgbClr val="FFFFFF"/>
                </a:highlight>
                <a:latin typeface="Calibri"/>
                <a:ea typeface="Calibri"/>
                <a:cs typeface="Calibri"/>
                <a:sym typeface="Calibri"/>
              </a:rPr>
              <a:t> and cyberbullying, </a:t>
            </a:r>
            <a:r>
              <a:rPr lang="en" sz="1200" b="1" dirty="0">
                <a:solidFill>
                  <a:schemeClr val="dk1"/>
                </a:solidFill>
                <a:highlight>
                  <a:srgbClr val="FFFFFF"/>
                </a:highlight>
                <a:latin typeface="Calibri"/>
                <a:ea typeface="Calibri"/>
                <a:cs typeface="Calibri"/>
                <a:sym typeface="Calibri"/>
              </a:rPr>
              <a:t>AND</a:t>
            </a:r>
            <a:r>
              <a:rPr lang="en" sz="1200" dirty="0">
                <a:solidFill>
                  <a:schemeClr val="dk1"/>
                </a:solidFill>
                <a:highlight>
                  <a:srgbClr val="FFFFFF"/>
                </a:highlight>
                <a:latin typeface="Calibri"/>
                <a:ea typeface="Calibri"/>
                <a:cs typeface="Calibri"/>
                <a:sym typeface="Calibri"/>
              </a:rPr>
              <a:t> about her mission to create a global community of young innovators to solve problems the world over.</a:t>
            </a: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 sz="1200" dirty="0">
                <a:solidFill>
                  <a:schemeClr val="dk1"/>
                </a:solidFill>
                <a:latin typeface="Calibri"/>
                <a:ea typeface="Calibri"/>
                <a:cs typeface="Calibri"/>
                <a:sym typeface="Calibri"/>
              </a:rPr>
              <a:t>Hamza, S. (2020). Kid of the year [Photograph]. Time. </a:t>
            </a:r>
            <a:r>
              <a:rPr lang="en" sz="1200" u="sng" dirty="0">
                <a:solidFill>
                  <a:srgbClr val="BED7D3"/>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https://time.com/5916772/kid-of-the-year-2020/</a:t>
            </a:r>
            <a:endParaRPr sz="1200" dirty="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45338152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4533815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Facilitator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highlight>
                  <a:srgbClr val="FFFFFF"/>
                </a:highlight>
                <a:latin typeface="Calibri"/>
                <a:ea typeface="Calibri"/>
                <a:cs typeface="Calibri"/>
                <a:sym typeface="Calibri"/>
              </a:rPr>
              <a:t>They look like Verena Mohaupt, the logistics coordinator for a year-long mission known as the </a:t>
            </a:r>
            <a:r>
              <a:rPr lang="en" sz="1200" u="sng" dirty="0">
                <a:solidFill>
                  <a:srgbClr val="1155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Multidisciplinary drifting Observatory for the Study of Arctic Climate (MOSAiC)</a:t>
            </a:r>
            <a:r>
              <a:rPr lang="en" sz="1200" dirty="0">
                <a:solidFill>
                  <a:schemeClr val="dk1"/>
                </a:solidFill>
                <a:highlight>
                  <a:srgbClr val="FFFFFF"/>
                </a:highlight>
                <a:latin typeface="Calibri"/>
                <a:ea typeface="Calibri"/>
                <a:cs typeface="Calibri"/>
                <a:sym typeface="Calibri"/>
              </a:rPr>
              <a:t> — the largest Arctic research expedition in history.</a:t>
            </a:r>
            <a:endParaRPr sz="12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Horvath, E. (2020). Nature’s 10: Ten people who helped shape science in 2020 [Photograph]. Nature. </a:t>
            </a:r>
            <a:r>
              <a:rPr lang="en" sz="1200" u="sng"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https://www.nature.com/immersive/d41586-020-03435-6/index.html</a:t>
            </a: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45338152e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e45338152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Facilitator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They look like Alton Brown, a chef, and sometimes called a “food scientist,” who has revolutionized the way we learn to cook our food! Another example of a scientist in this industry would be someone like Wylie Dufresne, a chef and leading proponent of molecular gastronomy. </a:t>
            </a:r>
            <a:r>
              <a:rPr lang="en" sz="1200" dirty="0">
                <a:solidFill>
                  <a:srgbClr val="202122"/>
                </a:solidFill>
                <a:latin typeface="Calibri"/>
                <a:ea typeface="Calibri"/>
                <a:cs typeface="Calibri"/>
                <a:sym typeface="Calibri"/>
              </a:rPr>
              <a:t>Molecular gastronomy is the </a:t>
            </a:r>
            <a:r>
              <a:rPr lang="en" sz="1200" dirty="0">
                <a:solidFill>
                  <a:srgbClr val="0645AD"/>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scientific</a:t>
            </a:r>
            <a:r>
              <a:rPr lang="en" sz="1200" dirty="0">
                <a:solidFill>
                  <a:srgbClr val="202122"/>
                </a:solidFill>
                <a:latin typeface="Calibri"/>
                <a:ea typeface="Calibri"/>
                <a:cs typeface="Calibri"/>
                <a:sym typeface="Calibri"/>
              </a:rPr>
              <a:t> approach of </a:t>
            </a:r>
            <a:r>
              <a:rPr lang="en" sz="1200" dirty="0">
                <a:solidFill>
                  <a:srgbClr val="0645AD"/>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nutrition</a:t>
            </a:r>
            <a:r>
              <a:rPr lang="en" sz="1200" dirty="0">
                <a:solidFill>
                  <a:srgbClr val="202122"/>
                </a:solidFill>
                <a:latin typeface="Calibri"/>
                <a:ea typeface="Calibri"/>
                <a:cs typeface="Calibri"/>
                <a:sym typeface="Calibri"/>
              </a:rPr>
              <a:t> from the perspective of </a:t>
            </a:r>
            <a:r>
              <a:rPr lang="en" sz="1200" dirty="0">
                <a:solidFill>
                  <a:srgbClr val="0645AD"/>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physics</a:t>
            </a:r>
            <a:r>
              <a:rPr lang="en" sz="1200" dirty="0">
                <a:solidFill>
                  <a:srgbClr val="202122"/>
                </a:solidFill>
                <a:latin typeface="Calibri"/>
                <a:ea typeface="Calibri"/>
                <a:cs typeface="Calibri"/>
                <a:sym typeface="Calibri"/>
              </a:rPr>
              <a:t> and </a:t>
            </a:r>
            <a:r>
              <a:rPr lang="en" sz="1200" dirty="0">
                <a:solidFill>
                  <a:srgbClr val="0645AD"/>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chemistry</a:t>
            </a:r>
            <a:r>
              <a:rPr lang="en" sz="1200" dirty="0">
                <a:solidFill>
                  <a:srgbClr val="202122"/>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 sz="1200" dirty="0">
                <a:solidFill>
                  <a:schemeClr val="dk1"/>
                </a:solidFill>
                <a:latin typeface="Calibri"/>
                <a:ea typeface="Calibri"/>
                <a:cs typeface="Calibri"/>
                <a:sym typeface="Calibri"/>
              </a:rPr>
              <a:t>Lewis, M. (2004). </a:t>
            </a:r>
            <a:r>
              <a:rPr lang="en" sz="1200" i="1" dirty="0">
                <a:solidFill>
                  <a:schemeClr val="dk1"/>
                </a:solidFill>
                <a:latin typeface="Calibri"/>
                <a:ea typeface="Calibri"/>
                <a:cs typeface="Calibri"/>
                <a:sym typeface="Calibri"/>
              </a:rPr>
              <a:t>The thermochemical joy of cooking </a:t>
            </a:r>
            <a:r>
              <a:rPr lang="en" sz="1200" dirty="0">
                <a:solidFill>
                  <a:schemeClr val="dk1"/>
                </a:solidFill>
                <a:latin typeface="Calibri"/>
                <a:ea typeface="Calibri"/>
                <a:cs typeface="Calibri"/>
                <a:sym typeface="Calibri"/>
              </a:rPr>
              <a:t>[Photograph]. Wired. https://www.wired.com/2004/06/cooking/</a:t>
            </a:r>
            <a:endParaRPr sz="1200" dirty="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45338152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45338152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Facilitator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highlight>
                  <a:srgbClr val="FFFFFF"/>
                </a:highlight>
                <a:latin typeface="Calibri"/>
                <a:ea typeface="Calibri"/>
                <a:cs typeface="Calibri"/>
                <a:sym typeface="Calibri"/>
              </a:rPr>
              <a:t>They also look like Daisa Taylor, a high school senior from Iowa who recently won $25,000 at the prestigious Regeneron Science Talent Search for her invention of cost-effective surgical sutures that change color to detect if a patient’s wound is infected.</a:t>
            </a: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dirty="0">
                <a:solidFill>
                  <a:schemeClr val="dk1"/>
                </a:solidFill>
                <a:latin typeface="Calibri"/>
                <a:ea typeface="Calibri"/>
                <a:cs typeface="Calibri"/>
                <a:sym typeface="Calibri"/>
              </a:rPr>
              <a:t>Daisa Taylor (2021). Black teen invents cost effective method to detect surgical infections [Photograph]. The Florida Star. </a:t>
            </a:r>
            <a:r>
              <a:rPr lang="en" sz="1200" u="sng" dirty="0">
                <a:solidFill>
                  <a:schemeClr val="hlink"/>
                </a:solidFill>
                <a:latin typeface="Calibri"/>
                <a:ea typeface="Calibri"/>
                <a:cs typeface="Calibri"/>
                <a:sym typeface="Calibri"/>
                <a:hlinkClick r:id="rId3"/>
              </a:rPr>
              <a:t>https://www.thefloridastar.com/articles/black-teen-invents-cost-effective-method-to-detect-surgical-infections/</a:t>
            </a:r>
            <a:endParaRPr sz="1200" dirty="0">
              <a:solidFill>
                <a:schemeClr val="dk1"/>
              </a:solidFill>
              <a:latin typeface="Calibri"/>
              <a:ea typeface="Calibri"/>
              <a:cs typeface="Calibri"/>
              <a:sym typeface="Calibri"/>
            </a:endParaRPr>
          </a:p>
          <a:p>
            <a:pPr marL="0" lvl="0" indent="0" algn="l" rtl="0">
              <a:spcBef>
                <a:spcPts val="120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45338152e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45338152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highlight>
                  <a:srgbClr val="FFFFFF"/>
                </a:highlight>
                <a:latin typeface="Calibri"/>
                <a:ea typeface="Calibri"/>
                <a:cs typeface="Calibri"/>
                <a:sym typeface="Calibri"/>
              </a:rPr>
              <a:t>Billy Malan - a pediatric nurse in Oklahoma City</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highlight>
                  <a:srgbClr val="FFFFFF"/>
                </a:highlight>
                <a:latin typeface="Calibri"/>
                <a:ea typeface="Calibri"/>
                <a:cs typeface="Calibri"/>
                <a:sym typeface="Calibri"/>
              </a:rPr>
              <a:t>Malan, B. (2021). Pediatric nurse.</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1200">
              <a:solidFill>
                <a:srgbClr val="333333"/>
              </a:solidFill>
              <a:highlight>
                <a:schemeClr val="lt1"/>
              </a:highlight>
              <a:latin typeface="Calibri"/>
              <a:ea typeface="Calibri"/>
              <a:cs typeface="Calibri"/>
              <a:sym typeface="Calibri"/>
            </a:endParaRPr>
          </a:p>
          <a:p>
            <a:pPr marL="0" lvl="0" indent="0" algn="l" rtl="0">
              <a:spcBef>
                <a:spcPts val="120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45338152e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e45338152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highlight>
                  <a:srgbClr val="FFFFFF"/>
                </a:highlight>
                <a:latin typeface="Calibri"/>
                <a:ea typeface="Calibri"/>
                <a:cs typeface="Calibri"/>
                <a:sym typeface="Calibri"/>
              </a:rPr>
              <a:t>Robbie Ferguson - Engineering specialist</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chemeClr val="lt1"/>
                </a:highlight>
                <a:latin typeface="Calibri"/>
                <a:ea typeface="Calibri"/>
                <a:cs typeface="Calibri"/>
                <a:sym typeface="Calibri"/>
              </a:rPr>
              <a:t>Ferguson, R. (2021). Engineering specialist.</a:t>
            </a: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e45338152e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e45338152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Facilitator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highlight>
                  <a:srgbClr val="FFFFFF"/>
                </a:highlight>
                <a:latin typeface="Calibri"/>
                <a:ea typeface="Calibri"/>
                <a:cs typeface="Calibri"/>
                <a:sym typeface="Calibri"/>
              </a:rPr>
              <a:t>(MYim BEEalik) - Mayim Bialik - you might recognize her from her role as </a:t>
            </a:r>
            <a:r>
              <a:rPr lang="en" sz="1200" dirty="0">
                <a:solidFill>
                  <a:srgbClr val="202124"/>
                </a:solidFill>
                <a:highlight>
                  <a:srgbClr val="FFFFFF"/>
                </a:highlight>
                <a:latin typeface="Calibri"/>
                <a:ea typeface="Calibri"/>
                <a:cs typeface="Calibri"/>
                <a:sym typeface="Calibri"/>
              </a:rPr>
              <a:t>neuroscientist Amy Farrah Fowler </a:t>
            </a:r>
            <a:r>
              <a:rPr lang="en" sz="1200" dirty="0">
                <a:solidFill>
                  <a:schemeClr val="dk1"/>
                </a:solidFill>
                <a:highlight>
                  <a:srgbClr val="FFFFFF"/>
                </a:highlight>
                <a:latin typeface="Calibri"/>
                <a:ea typeface="Calibri"/>
                <a:cs typeface="Calibri"/>
                <a:sym typeface="Calibri"/>
              </a:rPr>
              <a:t>on </a:t>
            </a:r>
            <a:r>
              <a:rPr lang="en" sz="1200" i="1" dirty="0">
                <a:solidFill>
                  <a:schemeClr val="dk1"/>
                </a:solidFill>
                <a:highlight>
                  <a:srgbClr val="FFFFFF"/>
                </a:highlight>
                <a:latin typeface="Calibri"/>
                <a:ea typeface="Calibri"/>
                <a:cs typeface="Calibri"/>
                <a:sym typeface="Calibri"/>
              </a:rPr>
              <a:t>The Big Bang Theory</a:t>
            </a:r>
            <a:r>
              <a:rPr lang="en" sz="1200" b="1" i="1" dirty="0">
                <a:solidFill>
                  <a:schemeClr val="dk1"/>
                </a:solidFill>
                <a:highlight>
                  <a:srgbClr val="FFFFFF"/>
                </a:highlight>
                <a:latin typeface="Calibri"/>
                <a:ea typeface="Calibri"/>
                <a:cs typeface="Calibri"/>
                <a:sym typeface="Calibri"/>
              </a:rPr>
              <a:t>. </a:t>
            </a:r>
            <a:r>
              <a:rPr lang="en" sz="1200" b="1" dirty="0">
                <a:solidFill>
                  <a:schemeClr val="dk1"/>
                </a:solidFill>
                <a:highlight>
                  <a:srgbClr val="FFFFFF"/>
                </a:highlight>
                <a:latin typeface="Calibri"/>
                <a:ea typeface="Calibri"/>
                <a:cs typeface="Calibri"/>
                <a:sym typeface="Calibri"/>
              </a:rPr>
              <a:t>She isn’t just an actress on well-known tv show - she </a:t>
            </a:r>
            <a:r>
              <a:rPr lang="en" sz="1200" b="1" dirty="0">
                <a:solidFill>
                  <a:srgbClr val="202122"/>
                </a:solidFill>
                <a:highlight>
                  <a:srgbClr val="FFFFFF"/>
                </a:highlight>
                <a:latin typeface="Calibri"/>
                <a:ea typeface="Calibri"/>
                <a:cs typeface="Calibri"/>
                <a:sym typeface="Calibri"/>
              </a:rPr>
              <a:t>earned her </a:t>
            </a:r>
            <a:r>
              <a:rPr lang="en" sz="1200" b="1" dirty="0">
                <a:solidFill>
                  <a:srgbClr val="0645AD"/>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Ph.D.</a:t>
            </a:r>
            <a:r>
              <a:rPr lang="en" sz="1200" b="1" dirty="0">
                <a:solidFill>
                  <a:srgbClr val="202122"/>
                </a:solidFill>
                <a:highlight>
                  <a:srgbClr val="FFFFFF"/>
                </a:highlight>
                <a:latin typeface="Calibri"/>
                <a:ea typeface="Calibri"/>
                <a:cs typeface="Calibri"/>
                <a:sym typeface="Calibri"/>
              </a:rPr>
              <a:t> in neuroscience from UCLA.</a:t>
            </a:r>
            <a:endParaRPr sz="1200" dirty="0">
              <a:solidFill>
                <a:schemeClr val="dk1"/>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dirty="0">
                <a:solidFill>
                  <a:schemeClr val="dk1"/>
                </a:solidFill>
                <a:latin typeface="Calibri"/>
                <a:ea typeface="Calibri"/>
                <a:cs typeface="Calibri"/>
                <a:sym typeface="Calibri"/>
              </a:rPr>
              <a:t>Guglielmi, J. (2018). Mayim Bialik on The Big Bang Theory ending: 'Am I happy? </a:t>
            </a:r>
            <a:r>
              <a:rPr lang="en" sz="1200">
                <a:solidFill>
                  <a:schemeClr val="dk1"/>
                </a:solidFill>
                <a:latin typeface="Calibri"/>
                <a:ea typeface="Calibri"/>
                <a:cs typeface="Calibri"/>
                <a:sym typeface="Calibri"/>
              </a:rPr>
              <a:t>Of course not</a:t>
            </a:r>
            <a:r>
              <a:rPr lang="en" sz="1200" dirty="0">
                <a:solidFill>
                  <a:schemeClr val="dk1"/>
                </a:solidFill>
                <a:latin typeface="Calibri"/>
                <a:ea typeface="Calibri"/>
                <a:cs typeface="Calibri"/>
                <a:sym typeface="Calibri"/>
              </a:rPr>
              <a:t>' [Photograph].</a:t>
            </a:r>
            <a:r>
              <a:rPr lang="en" sz="1200" i="1" dirty="0">
                <a:solidFill>
                  <a:schemeClr val="dk1"/>
                </a:solidFill>
                <a:latin typeface="Calibri"/>
                <a:ea typeface="Calibri"/>
                <a:cs typeface="Calibri"/>
                <a:sym typeface="Calibri"/>
              </a:rPr>
              <a:t> People.</a:t>
            </a:r>
            <a:r>
              <a:rPr lang="en" sz="1200" dirty="0">
                <a:solidFill>
                  <a:schemeClr val="dk1"/>
                </a:solidFill>
                <a:latin typeface="Calibri"/>
                <a:ea typeface="Calibri"/>
                <a:cs typeface="Calibri"/>
                <a:sym typeface="Calibri"/>
              </a:rPr>
              <a:t> https://people.com/tv/mayim-bialik-not-happy-big-bang-theory-ending/</a:t>
            </a:r>
            <a:endParaRPr sz="12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1200" dirty="0">
              <a:solidFill>
                <a:srgbClr val="333333"/>
              </a:solidFill>
              <a:highlight>
                <a:schemeClr val="lt1"/>
              </a:highlight>
              <a:latin typeface="Calibri"/>
              <a:ea typeface="Calibri"/>
              <a:cs typeface="Calibri"/>
              <a:sym typeface="Calibri"/>
            </a:endParaRPr>
          </a:p>
          <a:p>
            <a:pPr marL="0" lvl="0" indent="0" algn="l" rtl="0">
              <a:spcBef>
                <a:spcPts val="120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45338152e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45338152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highlight>
                  <a:srgbClr val="FFFFFF"/>
                </a:highlight>
                <a:latin typeface="Calibri"/>
                <a:ea typeface="Calibri"/>
                <a:cs typeface="Calibri"/>
                <a:sym typeface="Calibri"/>
              </a:rPr>
              <a:t>Renaldo Woodson - Senior herpetologist at the OKC Zoo</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r>
              <a:rPr lang="en" sz="1200">
                <a:solidFill>
                  <a:srgbClr val="333333"/>
                </a:solidFill>
                <a:highlight>
                  <a:schemeClr val="lt1"/>
                </a:highlight>
                <a:latin typeface="Calibri"/>
                <a:ea typeface="Calibri"/>
                <a:cs typeface="Calibri"/>
                <a:sym typeface="Calibri"/>
              </a:rPr>
              <a:t>Woodson, R. (2021). Senior herpetologist.</a:t>
            </a:r>
            <a:endParaRPr sz="1200">
              <a:solidFill>
                <a:srgbClr val="333333"/>
              </a:solidFill>
              <a:highlight>
                <a:schemeClr val="lt1"/>
              </a:highlight>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9ebb6877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Facilitator Notes:</a:t>
            </a:r>
            <a:endParaRPr sz="1200" b="1">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Welcome to our session, Breaking Barriers: Dispelling Career Misconceptions. As we start today’s session, we want to open with a brief activity. Please grab a piece of paper and a pen or pencil to help you complete this task. The instructions are here on the first slide (Read instructions)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You can work on this task as we discuss our session goals and objectives for today!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Hello everyone! Welcome to our session, Breaking Barriers: Dispelling Career Misconceptions. As we start today’s session, we want to open with a brief activity. Please grab a piece of paper and a pen or pencil to help you complete this task. The instructions are here on the first slide</a:t>
            </a:r>
            <a:r>
              <a:rPr lang="en" sz="1200" b="1" i="1">
                <a:solidFill>
                  <a:schemeClr val="dk1"/>
                </a:solidFill>
                <a:latin typeface="Calibri"/>
                <a:ea typeface="Calibri"/>
                <a:cs typeface="Calibri"/>
                <a:sym typeface="Calibri"/>
              </a:rPr>
              <a:t>: Close your eyes for a moment and picture a scientist.  What comes to mind when you do this? </a:t>
            </a:r>
            <a:endParaRPr sz="1200" b="1"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i="1">
                <a:solidFill>
                  <a:schemeClr val="dk1"/>
                </a:solidFill>
                <a:latin typeface="Calibri"/>
                <a:ea typeface="Calibri"/>
                <a:cs typeface="Calibri"/>
                <a:sym typeface="Calibri"/>
              </a:rPr>
              <a:t>Take out a piece of paper and a pencil and spend the next few minutes drawing that image in your head.).</a:t>
            </a:r>
            <a:endParaRPr sz="1200" b="1"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You can work on this task as we discuss our session goals and objectives for today!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
        <p:nvSpPr>
          <p:cNvPr id="137" name="Google Shape;137;gd9ebb6877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45338152e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e45338152e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highlight>
                  <a:srgbClr val="FFFFFF"/>
                </a:highlight>
                <a:latin typeface="Calibri"/>
                <a:ea typeface="Calibri"/>
                <a:cs typeface="Calibri"/>
                <a:sym typeface="Calibri"/>
              </a:rPr>
              <a:t>Beth Golnick - Is a nurse with certification as an assisted living director</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chemeClr val="lt1"/>
                </a:highlight>
                <a:latin typeface="Calibri"/>
                <a:ea typeface="Calibri"/>
                <a:cs typeface="Calibri"/>
                <a:sym typeface="Calibri"/>
              </a:rPr>
              <a:t>Golnick, B. (2021). Assisted living director.</a:t>
            </a: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e45338152e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e45338152e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highlight>
                  <a:srgbClr val="FFFFFF"/>
                </a:highlight>
                <a:latin typeface="Calibri"/>
                <a:ea typeface="Calibri"/>
                <a:cs typeface="Calibri"/>
                <a:sym typeface="Calibri"/>
              </a:rPr>
              <a:t>Dr. Kizzmekia S. Corbett - is immunologist at the US National Institutes of Health and helped develop an mRNA-based vaccine for COVID-19.</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200">
              <a:solidFill>
                <a:srgbClr val="333333"/>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These people are all amazing scientists, but are also just a few examples of who is out there in the world as a scientist. </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chemeClr val="lt1"/>
                </a:highlight>
                <a:latin typeface="Calibri"/>
                <a:ea typeface="Calibri"/>
                <a:cs typeface="Calibri"/>
                <a:sym typeface="Calibri"/>
              </a:rPr>
              <a:t>Corbett, K. (2021). Immunologist.</a:t>
            </a: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sz="1200">
              <a:solidFill>
                <a:srgbClr val="333333"/>
              </a:solidFill>
              <a:highlight>
                <a:schemeClr val="lt1"/>
              </a:highlight>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e33cca6c1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de33cca6c1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Even with this knowledge and understanding, we still stereotype the fields we’re teaching our students all about.  This is an example of a graphic from an infogram that was developed to share career opportunities information with students. As you can see, there are a lot of things about this image that we know are related to scientists, but we still have work to do in order to break our barriers and misconceptions of who scientists are.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de33cca6c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de33cca6c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do this, we need to be Checking our lenses for cracks - in a lot of different areas.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Religion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Race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Marital Status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Geographic Location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Ethnicity</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Gender</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Age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Education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Sexual Orientation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are just some of the biases to think about when addressing careers and opportunities with students. As a mentoring team, we have discussions about checking our own lenses and how we can also help share activities and information with schools and students to help break career misconceptions.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9ebb68773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d9ebb68773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Discussion questions - Let’s have some discussion. As we ask these questions, please feel free to voice your thoughts in the chat - you can also raise your hand using the reactions, or unmute to share. (READ QUESTIONS)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Thank you for your participation - we are just getting started with this very important conversation today.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d9ebb687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FF0000"/>
                </a:solidFill>
                <a:latin typeface="Calibri"/>
                <a:ea typeface="Calibri"/>
                <a:cs typeface="Calibri"/>
                <a:sym typeface="Calibri"/>
              </a:rPr>
              <a:t>Drop the Mentimeter link into the chat for participants </a:t>
            </a:r>
            <a:endParaRPr sz="1200">
              <a:solidFill>
                <a:srgbClr val="FF0000"/>
              </a:solidFill>
              <a:latin typeface="Calibri"/>
              <a:ea typeface="Calibri"/>
              <a:cs typeface="Calibri"/>
              <a:sym typeface="Calibri"/>
            </a:endParaRPr>
          </a:p>
          <a:p>
            <a:pPr marL="0" lvl="0" indent="0" algn="l" rtl="0">
              <a:spcBef>
                <a:spcPts val="0"/>
              </a:spcBef>
              <a:spcAft>
                <a:spcPts val="0"/>
              </a:spcAft>
              <a:buNone/>
            </a:pPr>
            <a:r>
              <a:rPr lang="en" sz="1200" b="1">
                <a:latin typeface="Calibri"/>
                <a:ea typeface="Calibri"/>
                <a:cs typeface="Calibri"/>
                <a:sym typeface="Calibri"/>
              </a:rPr>
              <a:t>INSERT HYPERLINK HERE</a:t>
            </a:r>
            <a:endParaRPr sz="1200" b="1">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we envision and discuss career fields, what we visualize in our minds and what we say doesn’t always align with the reality of that career.  Oftentimes, what we believe to be a comprehensive view of a field may in fact be only a small fraction of what exists.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Using the following mentimeter QR code or link we’ve dropped in the chat, share some words that come to mind when you think of the Agriculture Career Cluster.  </a:t>
            </a:r>
            <a:endParaRPr sz="1200" i="1">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a:solidFill>
                  <a:schemeClr val="dk1"/>
                </a:solidFill>
                <a:latin typeface="Calibri"/>
                <a:ea typeface="Calibri"/>
                <a:cs typeface="Calibri"/>
                <a:sym typeface="Calibri"/>
              </a:rPr>
              <a:t>Feel free to enter more than one keyword. Don’t worry if someone else has already sent in a keyword you like. Words can be repeated.</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200" i="1">
                <a:solidFill>
                  <a:srgbClr val="FF0000"/>
                </a:solidFill>
                <a:latin typeface="Calibri"/>
                <a:ea typeface="Calibri"/>
                <a:cs typeface="Calibri"/>
                <a:sym typeface="Calibri"/>
              </a:rPr>
              <a:t>Stop sharing the presentation and share the Mentimeter screen with the participants</a:t>
            </a:r>
            <a:endParaRPr sz="1200" i="1">
              <a:solidFill>
                <a:srgbClr val="FF0000"/>
              </a:solidFill>
              <a:latin typeface="Calibri"/>
              <a:ea typeface="Calibri"/>
              <a:cs typeface="Calibri"/>
              <a:sym typeface="Calibri"/>
            </a:endParaRPr>
          </a:p>
          <a:p>
            <a:pPr marL="0" lvl="0" indent="0" algn="l" rtl="0">
              <a:spcBef>
                <a:spcPts val="0"/>
              </a:spcBef>
              <a:spcAft>
                <a:spcPts val="0"/>
              </a:spcAft>
              <a:buNone/>
            </a:pPr>
            <a:endParaRPr sz="1200" i="1">
              <a:solidFill>
                <a:srgbClr val="FF0000"/>
              </a:solidFill>
              <a:latin typeface="Calibri"/>
              <a:ea typeface="Calibri"/>
              <a:cs typeface="Calibri"/>
              <a:sym typeface="Calibri"/>
            </a:endParaRPr>
          </a:p>
          <a:p>
            <a:pPr marL="0" lvl="0" indent="0" algn="l" rtl="0">
              <a:lnSpc>
                <a:spcPct val="115000"/>
              </a:lnSpc>
              <a:spcBef>
                <a:spcPts val="1200"/>
              </a:spcBef>
              <a:spcAft>
                <a:spcPts val="0"/>
              </a:spcAft>
              <a:buNone/>
            </a:pPr>
            <a:r>
              <a:rPr lang="en" sz="1200">
                <a:solidFill>
                  <a:schemeClr val="dk1"/>
                </a:solidFill>
                <a:latin typeface="Calibri"/>
                <a:ea typeface="Calibri"/>
                <a:cs typeface="Calibri"/>
                <a:sym typeface="Calibri"/>
              </a:rPr>
              <a:t>Notice that some words are bigger than others. These are words that might have been mentioned more often. Did the most common words match your responses? This is something you can do with your students that will help open their eyes to a more global view of the clusters. There is more in these areas/fields then what is just in your area.</a:t>
            </a:r>
            <a:endParaRPr sz="1200">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301" name="Google Shape;301;gd9ebb687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d9ebb6877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d9ebb6877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discuss this a little more in depth together. Drop your thoughts in the chat - you can also unmute yourself and share aloud.</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(READ QUESTIONS)</a:t>
            </a:r>
            <a:endParaRPr sz="1200">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9ebb68773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9ebb68773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had to ask ourselves these questions as well to help us grow. We have accomplished this through consistent assessment of some of our career services, such as our virtual career expos and student-led career activities. One example of our team having to address career misconceptions took place while listening to one of our Career Expo speakers share about her experiences working in agriculture and how misunderstood she believed this cluster to be. We as a team had to adjust our mindsets, address misconceptions, and continue to learn and grow.</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Another example took place as we developed an education career cluster activity, as we realized that this field also encompassed more than we originally considered.  When we think of education, because of our professional backgrounds, we thought of teachers in a classroom setting. But as we worked on this cluster, we realized that this cluster also encompasses individuals who train or teach other people in and outside of the classrooms.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66110f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e66110f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 sz="1200" i="0" dirty="0">
                <a:solidFill>
                  <a:schemeClr val="dk1"/>
                </a:solidFill>
                <a:latin typeface="Calibri"/>
                <a:ea typeface="Calibri"/>
                <a:cs typeface="Calibri"/>
                <a:sym typeface="Calibri"/>
              </a:rPr>
              <a:t>K20 Center. (2021, July 28). </a:t>
            </a:r>
            <a:r>
              <a:rPr lang="en-US" sz="2000" b="0" i="0" dirty="0">
                <a:effectLst/>
                <a:latin typeface="Roboto" panose="02000000000000000000" pitchFamily="2" charset="0"/>
              </a:rPr>
              <a:t>Oklahoma ag in the classroom state coordinator-Emily Ague-Zoom into your career</a:t>
            </a:r>
          </a:p>
          <a:p>
            <a:pPr marL="355600" lvl="0" indent="0" algn="l" rtl="0">
              <a:lnSpc>
                <a:spcPct val="115000"/>
              </a:lnSpc>
              <a:spcBef>
                <a:spcPts val="1200"/>
              </a:spcBef>
              <a:spcAft>
                <a:spcPts val="0"/>
              </a:spcAft>
              <a:buClr>
                <a:schemeClr val="dk1"/>
              </a:buClr>
              <a:buSzPts val="1100"/>
              <a:buFont typeface="Arial"/>
              <a:buNone/>
            </a:pPr>
            <a:r>
              <a:rPr lang="en" sz="1200" i="0" dirty="0">
                <a:solidFill>
                  <a:schemeClr val="dk1"/>
                </a:solidFill>
                <a:latin typeface="Calibri"/>
                <a:ea typeface="Calibri"/>
                <a:cs typeface="Calibri"/>
                <a:sym typeface="Calibri"/>
              </a:rPr>
              <a:t> [Video]. YouTube. https://youtu.be/eyxd5BDNhmw</a:t>
            </a:r>
            <a:endParaRPr sz="1200" i="0" dirty="0">
              <a:solidFill>
                <a:schemeClr val="dk1"/>
              </a:solidFill>
              <a:latin typeface="Calibri"/>
              <a:ea typeface="Calibri"/>
              <a:cs typeface="Calibri"/>
              <a:sym typeface="Calibri"/>
            </a:endParaRPr>
          </a:p>
          <a:p>
            <a:pPr marL="0" lvl="0" indent="0" algn="l" rtl="0">
              <a:spcBef>
                <a:spcPts val="120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bd7d571b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dbd7d571b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conversations and work on this project we developed an </a:t>
            </a:r>
            <a:r>
              <a:rPr lang="en"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infographic</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rgbClr val="FF0000"/>
                </a:solidFill>
                <a:latin typeface="Calibri"/>
                <a:ea typeface="Calibri"/>
                <a:cs typeface="Calibri"/>
                <a:sym typeface="Calibri"/>
              </a:rPr>
              <a:t>Drop the infogram link in the chat: </a:t>
            </a:r>
            <a:endParaRPr sz="1200">
              <a:solidFill>
                <a:srgbClr val="FF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https://infogram.com/k20center-careerclusters-1hdw2jp8e9n1x2l?live</a:t>
            </a:r>
            <a:r>
              <a:rPr lang="en" sz="1200">
                <a:solidFill>
                  <a:srgbClr val="FF0000"/>
                </a:solidFill>
                <a:latin typeface="Calibri"/>
                <a:ea typeface="Calibri"/>
                <a:cs typeface="Calibri"/>
                <a:sym typeface="Calibri"/>
              </a:rPr>
              <a:t>  </a:t>
            </a:r>
            <a:endParaRPr sz="1200">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Take a few minutes to look over the first iteration of the infogram that we have developed. As you look through the infogram, take some time to consider the visuals that are there, what would you change? How might you make this more global? As you consider these questions, feel free to submit responses in the chat.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d9ebb6877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d9ebb68773_0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are so happy to have you all join us for our session: </a:t>
            </a:r>
            <a:r>
              <a:rPr lang="en" sz="1200" i="1">
                <a:solidFill>
                  <a:schemeClr val="dk1"/>
                </a:solidFill>
                <a:latin typeface="Calibri"/>
                <a:ea typeface="Calibri"/>
                <a:cs typeface="Calibri"/>
                <a:sym typeface="Calibri"/>
              </a:rPr>
              <a:t>Breaking Barriers: Dispelling Career Misconceptions. </a:t>
            </a:r>
            <a:r>
              <a:rPr lang="en" sz="1200">
                <a:solidFill>
                  <a:schemeClr val="dk1"/>
                </a:solidFill>
                <a:latin typeface="Calibri"/>
                <a:ea typeface="Calibri"/>
                <a:cs typeface="Calibri"/>
                <a:sym typeface="Calibri"/>
              </a:rPr>
              <a:t>In the next few slides, we will cover our essential question for today’s session, our objectives and session norms, and then revisit our opening activity.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lt1"/>
              </a:buClr>
              <a:buSzPts val="1100"/>
              <a:buFont typeface="Arial"/>
              <a:buNone/>
            </a:pPr>
            <a:endParaRPr sz="1200">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bd7d571b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bd7d571b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One aspect our team noticed is in the Agriculture cluster. The visual representations embody the belief that this cluster’s main focus is farming, when we learned from our speaker that farming actually makes up a small percentage of this field. We would like to adjust the visual to better represent the career diversity present in this cluster.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While this infogram is an amazing resource that we are grateful to have, there is always room for continual growth as we adjust our mindsets.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are going to let you look closer at the infographic by moving into breakout rooms for small group discussion of these questions.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e4a513613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e4a513613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We are going to let you look closer at  the infographic by moving into breakout rooms for small group discussion of these questions.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Only going to have five minutes in the breakout rooms and then you will bring that feedback to the whole group. </a:t>
            </a:r>
            <a:endParaRPr sz="1200">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dbd7d571b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dbd7d571b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bd7d571b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dbd7d571b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dbd7d571b3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dbd7d571b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bd7d571b3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dbd7d571b3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d9ebb68773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d9ebb68773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is an action plan template for you to help guide you to start your own action plan. Though our template uses the agricultural field, you can fill in this template with any number of careers to help answer student questions about career misconceptions. These questions can be used to help break the common misconceptions of careers to further increase your students' post-secondary awareness. </a:t>
            </a:r>
            <a:endParaRPr sz="1200" b="1">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d7d571b3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d7d571b3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Reflection Questions</a:t>
            </a:r>
            <a:endParaRPr sz="1200" b="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After hearing about our career exploration program (the short video we watched or our infographics), do you have any ideas on how to help break the barrier for your students?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Why do you think it’s important for students to hear from professionals that, on first glance, do not seem to fit the standard mold for that career cluster?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If anyone has any thoughts that have come to mind about these discussion questions, feel free to share your thoughts in the chat or share out loud. Your input might help others come up with ideas of their own! We will spend just a couple of minutes reflecting on those before we finish up.</a:t>
            </a:r>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9ebb68773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9ebb68773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are always a lifelong learner so when you think you’re done, you always end up going back to it to revisit/revise how it looks, is it up to date? We might be considered “experts” on this topic but we are never done learning. Everytime we have a new set of speakers we always find someone who transforms the way we see that career cluster.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It’s good to be vulnerable and ask others’ thoughts to make improvements and have meaningful/thoughtful discussions. The best way we can advocate for our students is for us to be open.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9ebb6877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d9ebb6877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Now that we are closing out our session we want to finish with a quick reflection strategy called Six Word Memoirs. This is a strategy of brevity. You can say a lot briefly. Six-Word Memoirs does just that. Describe your feelings on this topic or your action plan in six words. Saying less requires identifying essential facts. It means thinking about word choice. It also requires eliminating unimportant information.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We will have you put your six word memoir into a mentimeter and we will share your responses on screen.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rgbClr val="FF0000"/>
                </a:solidFill>
                <a:latin typeface="Calibri"/>
                <a:ea typeface="Calibri"/>
                <a:cs typeface="Calibri"/>
                <a:sym typeface="Calibri"/>
              </a:rPr>
              <a:t>Drop the Mentimeter link into the chat for participants </a:t>
            </a:r>
            <a:endParaRPr sz="1200">
              <a:solidFill>
                <a:srgbClr val="FF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INSERT HYPERLINK HERE</a:t>
            </a:r>
            <a:endParaRPr sz="1200" i="1">
              <a:solidFill>
                <a:srgbClr val="FF0000"/>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i="1">
              <a:solidFill>
                <a:srgbClr val="FF0000"/>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a:solidFill>
                  <a:srgbClr val="FF0000"/>
                </a:solidFill>
                <a:latin typeface="Calibri"/>
                <a:ea typeface="Calibri"/>
                <a:cs typeface="Calibri"/>
                <a:sym typeface="Calibri"/>
              </a:rPr>
              <a:t>Stop sharing the presentation and share the Mentimeter screen with the participants</a:t>
            </a:r>
            <a:endParaRPr sz="1200" i="1">
              <a:solidFill>
                <a:srgbClr val="FF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i="1">
              <a:solidFill>
                <a:srgbClr val="FF0000"/>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Since you are limited in word count, seeing other participants' memoirs might strike a chord you did not think about. We will give you just a couple of minutes to complete your reflection.</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9ebb68773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If you are just joining us, we are glad you are here! We have an opening activity to work on as we review our EQ and objectives today. Those instructions will be posted again with a few minutes of work time in just a moment. Our Essential Question to keep in mind throughout this presentation today is “How do you overcome career misconceptions in a virtual world?”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
        <p:nvSpPr>
          <p:cNvPr id="149" name="Google Shape;149;gd9ebb68773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4a513613a_4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e4a513613a_4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Thank you all so much for attending today’s session! I wanted to take this time to review a few things before we open up for questions -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We encourage you to use this template to help with any career program planning you might work on. There are several resources on page 2 of that document that you might find helpful including our Zoom Into Your Career video playlist on YouTube, and link to our LEARN website where you can find a variety of career exploration student activities we have developed that are free and available for anyone to access/use.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You can find a general guide for virtual career talks in the attachments. If you’re considering a virtual career program or have any questions about the format of how we go step-by-step to host our ZIYC sessions, that is a great place to look. There is also a volunteer guide for speakers that volunteer to participate.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We have really appreciated this opportunity to learn from each other today. Whatever program you might implement or information you take away from this, remember to keep your students at the forefront of planning - even including them in the discussions and getting their feedback on how to create/implement a virtual career program to help break barriers and dispel career misconceptions, and even the careers/speakers they would like to hear from, will help you keep a student-centered focus.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We will open up the session for any questions - you can use the chat or unmute. We have also included our team email in case you have any additional questions to send us directly, or would like to participate as a volunteer in one of our ZIYC expos. Thank you all again!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9ebb68773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support our essential question, here are our session objectives: READ OBJECTIVES.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b="1" i="1">
                <a:solidFill>
                  <a:schemeClr val="dk1"/>
                </a:solidFill>
                <a:latin typeface="Calibri"/>
                <a:ea typeface="Calibri"/>
                <a:cs typeface="Calibri"/>
                <a:sym typeface="Calibri"/>
              </a:rPr>
              <a:t>Explore personal and professional career misconceptions.</a:t>
            </a:r>
            <a:endParaRPr sz="1200" b="1" i="1">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b="1" i="1">
                <a:solidFill>
                  <a:schemeClr val="dk1"/>
                </a:solidFill>
                <a:latin typeface="Calibri"/>
                <a:ea typeface="Calibri"/>
                <a:cs typeface="Calibri"/>
                <a:sym typeface="Calibri"/>
              </a:rPr>
              <a:t>Design a virtual career exploration program that breaks career stereotypes.</a:t>
            </a:r>
            <a:endParaRPr sz="1200" b="1" i="1">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b="1" i="1">
                <a:solidFill>
                  <a:schemeClr val="dk1"/>
                </a:solidFill>
                <a:latin typeface="Calibri"/>
                <a:ea typeface="Calibri"/>
                <a:cs typeface="Calibri"/>
                <a:sym typeface="Calibri"/>
              </a:rPr>
              <a:t>Implement new career exploration strategies in your program or school that help break down the barriers and misconceptions of career clusters.</a:t>
            </a:r>
            <a:endParaRPr sz="1200" b="1"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
        <p:nvSpPr>
          <p:cNvPr id="155" name="Google Shape;155;gd9ebb68773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c7b38f4d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our session norms - We encourage discussion and dialogue in this session! Feel free to unmute and share verbally when we have opportunities for feedback. You can also use the chat to contribute feedback. Your participation is greatly appreciated, and will help navigate our discussions and learning for today. There will be several opportunities for your feedback and thoughts - we look forward to learning from each other during this session.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 name="Google Shape;161;gdc7b38f4d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4d453c0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Facilitator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Here are the instructions again for the activity you are working on (review). We want to make sure everyone has a couple of minutes to complete these quick drawings or sketches. </a:t>
            </a:r>
            <a:r>
              <a:rPr lang="en" sz="1200" b="1" i="1" dirty="0">
                <a:solidFill>
                  <a:schemeClr val="dk1"/>
                </a:solidFill>
                <a:latin typeface="Calibri"/>
                <a:ea typeface="Calibri"/>
                <a:cs typeface="Calibri"/>
                <a:sym typeface="Calibri"/>
              </a:rPr>
              <a:t>GIVE 1-2 additional minutes of drawing time.</a:t>
            </a:r>
            <a:endParaRPr sz="1200" b="1" i="1" dirty="0">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
        <p:nvSpPr>
          <p:cNvPr id="167" name="Google Shape;167;ge4d453c0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9ebb6877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9ebb6877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Alright! As we get into our session information, we want to see your scientists! It’s okay if you’re still finishing these up - go ahead and make your last detail on your image and start adding them on our padlet as soon as you get to a stopping point - they don’t have to be complete, just enough to show your idea that you have to the best of your ability within the time we have had to work on them this morning. Please access the padlet by using the link in the chat, or the QR code on your phone. If a password is needed, please type NCCEP (all caps). You will click the + sign in the bottom right hand corner of the padlet screen. This will open a sticky note. You will click the camera icon and take a picture of your drawing. Click off of the sticky note on to the background of the padlet for it to be submitted. We encourage as many participants to share their drawings as possible. As others are adding their drawings, take some time to view them. Do you notice any similarities? Drop your thoughts in the chat. </a:t>
            </a:r>
            <a:endParaRPr sz="1200" b="1"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FF0000"/>
                </a:solidFill>
                <a:latin typeface="Calibri"/>
                <a:ea typeface="Calibri"/>
                <a:cs typeface="Calibri"/>
                <a:sym typeface="Calibri"/>
              </a:rPr>
              <a:t>Drop the Padlet link into the chat for participants </a:t>
            </a:r>
            <a:endParaRPr sz="1200">
              <a:solidFill>
                <a:srgbClr val="FF0000"/>
              </a:solidFill>
              <a:latin typeface="Calibri"/>
              <a:ea typeface="Calibri"/>
              <a:cs typeface="Calibri"/>
              <a:sym typeface="Calibri"/>
            </a:endParaRPr>
          </a:p>
          <a:p>
            <a:pPr marL="0" marR="10274" lvl="0" indent="0" algn="just" rtl="0">
              <a:lnSpc>
                <a:spcPct val="115000"/>
              </a:lnSpc>
              <a:spcBef>
                <a:spcPts val="45"/>
              </a:spcBef>
              <a:spcAft>
                <a:spcPts val="0"/>
              </a:spcAft>
              <a:buClr>
                <a:schemeClr val="dk1"/>
              </a:buClr>
              <a:buSzPts val="1100"/>
              <a:buFont typeface="Arial"/>
              <a:buNone/>
            </a:pPr>
            <a:r>
              <a:rPr lang="en" sz="1200" b="1">
                <a:solidFill>
                  <a:schemeClr val="dk1"/>
                </a:solidFill>
                <a:latin typeface="Calibri"/>
                <a:ea typeface="Calibri"/>
                <a:cs typeface="Calibri"/>
                <a:sym typeface="Calibri"/>
              </a:rPr>
              <a:t>INSERT PADLET HYPERLINK HERE</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a:solidFill>
                  <a:srgbClr val="FF0000"/>
                </a:solidFill>
                <a:latin typeface="Calibri"/>
                <a:ea typeface="Calibri"/>
                <a:cs typeface="Calibri"/>
                <a:sym typeface="Calibri"/>
              </a:rPr>
              <a:t>Stop sharing the presentation and share the Padlet screen with the participants</a:t>
            </a:r>
            <a:endParaRPr sz="1200" i="1">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you are putting your thoughts in the chat, we are going to share the Padlet on the screen with everyone so we can all see the scientists you shared with us. If you would like to share your thoughts or any details about how you created your scientist, please add your comments to the chat or unmute yourself to share. (Mentoring team, share some observations) </a:t>
            </a:r>
            <a:r>
              <a:rPr lang="en" sz="1200" b="1" i="1">
                <a:solidFill>
                  <a:schemeClr val="dk1"/>
                </a:solidFill>
                <a:latin typeface="Calibri"/>
                <a:ea typeface="Calibri"/>
                <a:cs typeface="Calibri"/>
                <a:sym typeface="Calibri"/>
              </a:rPr>
              <a:t>2-3 minutes. </a:t>
            </a:r>
            <a:endParaRPr sz="1200" b="1" i="1">
              <a:solidFill>
                <a:schemeClr val="dk1"/>
              </a:solidFill>
              <a:latin typeface="Calibri"/>
              <a:ea typeface="Calibri"/>
              <a:cs typeface="Calibri"/>
              <a:sym typeface="Calibri"/>
            </a:endParaRPr>
          </a:p>
          <a:p>
            <a:pPr marL="0" marR="10274" lvl="0" indent="0" algn="just" rtl="0">
              <a:lnSpc>
                <a:spcPct val="115000"/>
              </a:lnSpc>
              <a:spcBef>
                <a:spcPts val="45"/>
              </a:spcBef>
              <a:spcAft>
                <a:spcPts val="0"/>
              </a:spcAft>
              <a:buClr>
                <a:schemeClr val="dk1"/>
              </a:buClr>
              <a:buSzPts val="1100"/>
              <a:buFont typeface="Arial"/>
              <a:buNone/>
            </a:pP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9ebb6877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Facilitator Notes: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Thank you all for your feedback and ideas. We wanted to share some research with you that supported our activity today and helps frame our discussion for this session: (</a:t>
            </a:r>
            <a:r>
              <a:rPr lang="en" sz="1200" b="1">
                <a:solidFill>
                  <a:schemeClr val="dk1"/>
                </a:solidFill>
                <a:latin typeface="Calibri"/>
                <a:ea typeface="Calibri"/>
                <a:cs typeface="Calibri"/>
                <a:sym typeface="Calibri"/>
              </a:rPr>
              <a:t>SHARE RESEARCH)</a:t>
            </a:r>
            <a:endParaRPr sz="1200">
              <a:solidFill>
                <a:schemeClr val="dk1"/>
              </a:solidFill>
              <a:latin typeface="Calibri"/>
              <a:ea typeface="Calibri"/>
              <a:cs typeface="Calibri"/>
              <a:sym typeface="Calibri"/>
            </a:endParaRPr>
          </a:p>
          <a:p>
            <a:pPr marL="0" lvl="0" indent="0" algn="l" rtl="0">
              <a:spcBef>
                <a:spcPts val="210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“Adults in many nations associate science with men much more than with women (e.g., Miller, Eagly, &amp; Linn, </a:t>
            </a:r>
            <a:r>
              <a:rPr lang="en" sz="1200" u="sng">
                <a:solidFill>
                  <a:schemeClr val="dk1"/>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2015</a:t>
            </a:r>
            <a:r>
              <a:rPr lang="en" sz="1200">
                <a:solidFill>
                  <a:schemeClr val="dk1"/>
                </a:solidFill>
                <a:highlight>
                  <a:srgbClr val="FFFFFF"/>
                </a:highlight>
                <a:latin typeface="Calibri"/>
                <a:ea typeface="Calibri"/>
                <a:cs typeface="Calibri"/>
                <a:sym typeface="Calibri"/>
              </a:rPr>
              <a:t>; Smyth &amp; Nosek, </a:t>
            </a:r>
            <a:r>
              <a:rPr lang="en" sz="1200" u="sng">
                <a:solidFill>
                  <a:schemeClr val="dk1"/>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2015</a:t>
            </a:r>
            <a:r>
              <a:rPr lang="en" sz="1200">
                <a:solidFill>
                  <a:schemeClr val="dk1"/>
                </a:solidFill>
                <a:highlight>
                  <a:srgbClr val="FFFFFF"/>
                </a:highlight>
                <a:latin typeface="Calibri"/>
                <a:ea typeface="Calibri"/>
                <a:cs typeface="Calibri"/>
                <a:sym typeface="Calibri"/>
              </a:rPr>
              <a:t>). To investigate the origins of these associations, researchers have studied children's perceptions of scientists over several decades. For instance, children were asked to draw a scientist in a landmark study of nearly 5,000 elementary school students who were mostly from the United States and Canada (Chambers, </a:t>
            </a:r>
            <a:r>
              <a:rPr lang="en" sz="1200" u="sng">
                <a:solidFill>
                  <a:schemeClr val="dk1"/>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1983</a:t>
            </a:r>
            <a:r>
              <a:rPr lang="en" sz="1200">
                <a:solidFill>
                  <a:schemeClr val="dk1"/>
                </a:solidFill>
                <a:highlight>
                  <a:srgbClr val="FFFFFF"/>
                </a:highlight>
                <a:latin typeface="Calibri"/>
                <a:ea typeface="Calibri"/>
                <a:cs typeface="Calibri"/>
                <a:sym typeface="Calibri"/>
              </a:rPr>
              <a:t>). The drawings, collected from 1966 to 1977, almost exclusively depicted male scientists, often with lab coats, eyeglasses, and facial hair, working indoors with laboratory equipment. Only 28 children drew a female scientist (0.6% of the sample), suggesting strong gender‐science stereotypes linking science with men. This limited view of scientists might have restricted children's science‐related educational and career aspirations, to the extent that children did not identify with such depictions.” The full article can be found in your Files tab on Pathable labeled as HANDOUT 1 if you would like to learn more about this after our session today. </a:t>
            </a:r>
            <a:endParaRPr sz="1200" b="1" i="1">
              <a:solidFill>
                <a:schemeClr val="dk1"/>
              </a:solidFill>
              <a:latin typeface="Calibri"/>
              <a:ea typeface="Calibri"/>
              <a:cs typeface="Calibri"/>
              <a:sym typeface="Calibri"/>
            </a:endParaRPr>
          </a:p>
          <a:p>
            <a:pPr marL="0" lvl="0" indent="0" algn="l" rtl="0">
              <a:spcBef>
                <a:spcPts val="520"/>
              </a:spcBef>
              <a:spcAft>
                <a:spcPts val="0"/>
              </a:spcAft>
              <a:buNone/>
            </a:pPr>
            <a:endParaRPr sz="1200">
              <a:latin typeface="Calibri"/>
              <a:ea typeface="Calibri"/>
              <a:cs typeface="Calibri"/>
              <a:sym typeface="Calibri"/>
            </a:endParaRPr>
          </a:p>
        </p:txBody>
      </p:sp>
      <p:sp>
        <p:nvSpPr>
          <p:cNvPr id="180" name="Google Shape;180;gd9ebb68773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23"/>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spcBef>
                <a:spcPts val="480"/>
              </a:spcBef>
              <a:spcAft>
                <a:spcPts val="0"/>
              </a:spcAft>
              <a:buSzPts val="2400"/>
              <a:buNone/>
              <a:defRPr sz="2400" b="1" cap="none">
                <a:solidFill>
                  <a:schemeClr val="dk2"/>
                </a:solidFil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945"/>
              <a:buNone/>
              <a:defRPr sz="1350" b="1"/>
            </a:lvl3pPr>
            <a:lvl4pPr marL="1828800" lvl="3" indent="-228600" algn="l" rtl="0">
              <a:spcBef>
                <a:spcPts val="240"/>
              </a:spcBef>
              <a:spcAft>
                <a:spcPts val="0"/>
              </a:spcAft>
              <a:buSzPts val="780"/>
              <a:buNone/>
              <a:defRPr sz="1200" b="1"/>
            </a:lvl4pPr>
            <a:lvl5pPr marL="2286000" lvl="4" indent="-228600" algn="l" rtl="0">
              <a:spcBef>
                <a:spcPts val="240"/>
              </a:spcBef>
              <a:spcAft>
                <a:spcPts val="0"/>
              </a:spcAft>
              <a:buSzPts val="780"/>
              <a:buNone/>
              <a:defRPr sz="1200" b="1"/>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96" name="Google Shape;96;p23"/>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spcBef>
                <a:spcPts val="480"/>
              </a:spcBef>
              <a:spcAft>
                <a:spcPts val="0"/>
              </a:spcAft>
              <a:buSzPts val="2400"/>
              <a:buNone/>
              <a:defRPr sz="2400" b="1" cap="none">
                <a:solidFill>
                  <a:schemeClr val="dk2"/>
                </a:solidFil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945"/>
              <a:buNone/>
              <a:defRPr sz="1350" b="1"/>
            </a:lvl3pPr>
            <a:lvl4pPr marL="1828800" lvl="3" indent="-228600" algn="l" rtl="0">
              <a:spcBef>
                <a:spcPts val="240"/>
              </a:spcBef>
              <a:spcAft>
                <a:spcPts val="0"/>
              </a:spcAft>
              <a:buSzPts val="780"/>
              <a:buNone/>
              <a:defRPr sz="1200" b="1"/>
            </a:lvl4pPr>
            <a:lvl5pPr marL="2286000" lvl="4" indent="-228600" algn="l" rtl="0">
              <a:spcBef>
                <a:spcPts val="240"/>
              </a:spcBef>
              <a:spcAft>
                <a:spcPts val="0"/>
              </a:spcAft>
              <a:buSzPts val="780"/>
              <a:buNone/>
              <a:defRPr sz="1200" b="1"/>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97" name="Google Shape;97;p23"/>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spcBef>
                <a:spcPts val="360"/>
              </a:spcBef>
              <a:spcAft>
                <a:spcPts val="0"/>
              </a:spcAft>
              <a:buSzPts val="1800"/>
              <a:buChar char="•"/>
              <a:defRPr sz="1800"/>
            </a:lvl1pPr>
            <a:lvl2pPr marL="914400" lvl="1" indent="-323850" algn="l" rtl="0">
              <a:spcBef>
                <a:spcPts val="300"/>
              </a:spcBef>
              <a:spcAft>
                <a:spcPts val="0"/>
              </a:spcAft>
              <a:buSzPts val="1500"/>
              <a:buFont typeface="Arial"/>
              <a:buChar char="•"/>
              <a:defRPr sz="1500"/>
            </a:lvl2pPr>
            <a:lvl3pPr marL="1371600" lvl="2" indent="-314325" algn="l" rtl="0">
              <a:spcBef>
                <a:spcPts val="270"/>
              </a:spcBef>
              <a:spcAft>
                <a:spcPts val="0"/>
              </a:spcAft>
              <a:buSzPts val="1350"/>
              <a:buFont typeface="Arial"/>
              <a:buChar char="•"/>
              <a:defRPr sz="1350"/>
            </a:lvl3pPr>
            <a:lvl4pPr marL="1828800" lvl="3" indent="-304800" algn="l" rtl="0">
              <a:spcBef>
                <a:spcPts val="240"/>
              </a:spcBef>
              <a:spcAft>
                <a:spcPts val="0"/>
              </a:spcAft>
              <a:buSzPts val="1200"/>
              <a:buFont typeface="Arial"/>
              <a:buChar char="•"/>
              <a:defRPr sz="12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98" name="Google Shape;98;p2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99" name="Google Shape;99;p23"/>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spcBef>
                <a:spcPts val="360"/>
              </a:spcBef>
              <a:spcAft>
                <a:spcPts val="0"/>
              </a:spcAft>
              <a:buSzPts val="1800"/>
              <a:buChar char="•"/>
              <a:defRPr sz="1800"/>
            </a:lvl1pPr>
            <a:lvl2pPr marL="914400" lvl="1" indent="-323850" algn="l" rtl="0">
              <a:spcBef>
                <a:spcPts val="300"/>
              </a:spcBef>
              <a:spcAft>
                <a:spcPts val="0"/>
              </a:spcAft>
              <a:buSzPts val="1500"/>
              <a:buFont typeface="Arial"/>
              <a:buChar char="•"/>
              <a:defRPr sz="1500"/>
            </a:lvl2pPr>
            <a:lvl3pPr marL="1371600" lvl="2" indent="-314325" algn="l" rtl="0">
              <a:spcBef>
                <a:spcPts val="270"/>
              </a:spcBef>
              <a:spcAft>
                <a:spcPts val="0"/>
              </a:spcAft>
              <a:buSzPts val="1350"/>
              <a:buFont typeface="Arial"/>
              <a:buChar char="•"/>
              <a:defRPr sz="1350"/>
            </a:lvl3pPr>
            <a:lvl4pPr marL="1828800" lvl="3" indent="-304800" algn="l" rtl="0">
              <a:spcBef>
                <a:spcPts val="240"/>
              </a:spcBef>
              <a:spcAft>
                <a:spcPts val="0"/>
              </a:spcAft>
              <a:buSzPts val="1200"/>
              <a:buFont typeface="Arial"/>
              <a:buChar char="•"/>
              <a:defRPr sz="12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100"/>
        <p:cNvGrpSpPr/>
        <p:nvPr/>
      </p:nvGrpSpPr>
      <p:grpSpPr>
        <a:xfrm>
          <a:off x="0" y="0"/>
          <a:ext cx="0" cy="0"/>
          <a:chOff x="0" y="0"/>
          <a:chExt cx="0" cy="0"/>
        </a:xfrm>
      </p:grpSpPr>
      <p:sp>
        <p:nvSpPr>
          <p:cNvPr id="101" name="Google Shape;101;p24"/>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spcBef>
                <a:spcPts val="420"/>
              </a:spcBef>
              <a:spcAft>
                <a:spcPts val="0"/>
              </a:spcAft>
              <a:buSzPts val="2100"/>
              <a:buNone/>
              <a:defRPr sz="2100"/>
            </a:lvl1pPr>
            <a:lvl2pPr marL="914400" lvl="1" indent="-333851" algn="l" rtl="0">
              <a:spcBef>
                <a:spcPts val="390"/>
              </a:spcBef>
              <a:spcAft>
                <a:spcPts val="0"/>
              </a:spcAft>
              <a:buSzPts val="1658"/>
              <a:buChar char="⚫"/>
              <a:defRPr sz="1950"/>
            </a:lvl2pPr>
            <a:lvl3pPr marL="1371600" lvl="2" indent="-308610" algn="l" rtl="0">
              <a:spcBef>
                <a:spcPts val="360"/>
              </a:spcBef>
              <a:spcAft>
                <a:spcPts val="0"/>
              </a:spcAft>
              <a:buSzPts val="1260"/>
              <a:buChar char="⚫"/>
              <a:defRPr sz="1800"/>
            </a:lvl3pPr>
            <a:lvl4pPr marL="1828800" lvl="3" indent="-290512" algn="l" rtl="0">
              <a:spcBef>
                <a:spcPts val="300"/>
              </a:spcBef>
              <a:spcAft>
                <a:spcPts val="0"/>
              </a:spcAft>
              <a:buSzPts val="975"/>
              <a:buChar char="⚫"/>
              <a:defRPr sz="1500"/>
            </a:lvl4pPr>
            <a:lvl5pPr marL="2286000" lvl="4" indent="-284321" algn="l" rtl="0">
              <a:spcBef>
                <a:spcPts val="270"/>
              </a:spcBef>
              <a:spcAft>
                <a:spcPts val="0"/>
              </a:spcAft>
              <a:buSzPts val="877"/>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102" name="Google Shape;102;p24"/>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spcBef>
                <a:spcPts val="360"/>
              </a:spcBef>
              <a:spcAft>
                <a:spcPts val="0"/>
              </a:spcAft>
              <a:buSzPts val="1800"/>
              <a:buChar char="•"/>
              <a:defRPr sz="1800"/>
            </a:lvl1pPr>
            <a:lvl2pPr marL="914400" lvl="1" indent="-330200" algn="l" rtl="0">
              <a:spcBef>
                <a:spcPts val="320"/>
              </a:spcBef>
              <a:spcAft>
                <a:spcPts val="0"/>
              </a:spcAft>
              <a:buSzPts val="1600"/>
              <a:buFont typeface="Arial"/>
              <a:buChar char="•"/>
              <a:defRPr sz="1600"/>
            </a:lvl2pPr>
            <a:lvl3pPr marL="1371600" lvl="2" indent="-317500" algn="l" rtl="0">
              <a:spcBef>
                <a:spcPts val="280"/>
              </a:spcBef>
              <a:spcAft>
                <a:spcPts val="0"/>
              </a:spcAft>
              <a:buSzPts val="1400"/>
              <a:buFont typeface="Arial"/>
              <a:buChar char="•"/>
              <a:defRPr sz="1400"/>
            </a:lvl3pPr>
            <a:lvl4pPr marL="1828800" lvl="3" indent="-311150" algn="l" rtl="0">
              <a:spcBef>
                <a:spcPts val="260"/>
              </a:spcBef>
              <a:spcAft>
                <a:spcPts val="0"/>
              </a:spcAft>
              <a:buSzPts val="1300"/>
              <a:buFont typeface="Arial"/>
              <a:buChar char="•"/>
              <a:defRPr sz="13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03" name="Google Shape;103;p2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4" name="Google Shape;104;p2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05"/>
        <p:cNvGrpSpPr/>
        <p:nvPr/>
      </p:nvGrpSpPr>
      <p:grpSpPr>
        <a:xfrm>
          <a:off x="0" y="0"/>
          <a:ext cx="0" cy="0"/>
          <a:chOff x="0" y="0"/>
          <a:chExt cx="0" cy="0"/>
        </a:xfrm>
      </p:grpSpPr>
      <p:pic>
        <p:nvPicPr>
          <p:cNvPr id="106" name="Google Shape;106;p2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7" name="Google Shape;107;p25"/>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09"/>
        <p:cNvGrpSpPr/>
        <p:nvPr/>
      </p:nvGrpSpPr>
      <p:grpSpPr>
        <a:xfrm>
          <a:off x="0" y="0"/>
          <a:ext cx="0" cy="0"/>
          <a:chOff x="0" y="0"/>
          <a:chExt cx="0" cy="0"/>
        </a:xfrm>
      </p:grpSpPr>
      <p:pic>
        <p:nvPicPr>
          <p:cNvPr id="110" name="Google Shape;110;p2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11" name="Google Shape;111;p2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2"/>
        <p:cNvGrpSpPr/>
        <p:nvPr/>
      </p:nvGrpSpPr>
      <p:grpSpPr>
        <a:xfrm>
          <a:off x="0" y="0"/>
          <a:ext cx="0" cy="0"/>
          <a:chOff x="0" y="0"/>
          <a:chExt cx="0" cy="0"/>
        </a:xfrm>
      </p:grpSpPr>
      <p:pic>
        <p:nvPicPr>
          <p:cNvPr id="113" name="Google Shape;113;p2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14" name="Google Shape;114;p2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5"/>
        <p:cNvGrpSpPr/>
        <p:nvPr/>
      </p:nvGrpSpPr>
      <p:grpSpPr>
        <a:xfrm>
          <a:off x="0" y="0"/>
          <a:ext cx="0" cy="0"/>
          <a:chOff x="0" y="0"/>
          <a:chExt cx="0" cy="0"/>
        </a:xfrm>
      </p:grpSpPr>
      <p:pic>
        <p:nvPicPr>
          <p:cNvPr id="116" name="Google Shape;116;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117"/>
        <p:cNvGrpSpPr/>
        <p:nvPr/>
      </p:nvGrpSpPr>
      <p:grpSpPr>
        <a:xfrm>
          <a:off x="0" y="0"/>
          <a:ext cx="0" cy="0"/>
          <a:chOff x="0" y="0"/>
          <a:chExt cx="0" cy="0"/>
        </a:xfrm>
      </p:grpSpPr>
      <p:pic>
        <p:nvPicPr>
          <p:cNvPr id="118" name="Google Shape;118;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11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32"/>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8" lvl="0" algn="l" rtl="0">
              <a:spcBef>
                <a:spcPts val="520"/>
              </a:spcBef>
              <a:spcAft>
                <a:spcPts val="0"/>
              </a:spcAft>
              <a:buSzPts val="2600"/>
              <a:buNone/>
              <a:defRPr sz="2600">
                <a:solidFill>
                  <a:schemeClr val="lt1"/>
                </a:solidFill>
                <a:latin typeface="Calibri"/>
                <a:ea typeface="Calibri"/>
                <a:cs typeface="Calibri"/>
                <a:sym typeface="Calibri"/>
              </a:defRPr>
            </a:lvl1pPr>
            <a:lvl2pPr lvl="1" algn="ctr" rtl="0">
              <a:spcBef>
                <a:spcPts val="360"/>
              </a:spcBef>
              <a:spcAft>
                <a:spcPts val="0"/>
              </a:spcAft>
              <a:buSzPts val="1530"/>
              <a:buNone/>
              <a:defRPr/>
            </a:lvl2pPr>
            <a:lvl3pPr lvl="2" algn="ctr" rtl="0">
              <a:spcBef>
                <a:spcPts val="360"/>
              </a:spcBef>
              <a:spcAft>
                <a:spcPts val="0"/>
              </a:spcAft>
              <a:buSzPts val="1260"/>
              <a:buNone/>
              <a:defRPr/>
            </a:lvl3pPr>
            <a:lvl4pPr lvl="3" algn="ctr" rtl="0">
              <a:spcBef>
                <a:spcPts val="360"/>
              </a:spcBef>
              <a:spcAft>
                <a:spcPts val="0"/>
              </a:spcAft>
              <a:buSzPts val="1170"/>
              <a:buNone/>
              <a:defRPr/>
            </a:lvl4pPr>
            <a:lvl5pPr lvl="4" algn="ctr" rtl="0">
              <a:spcBef>
                <a:spcPts val="360"/>
              </a:spcBef>
              <a:spcAft>
                <a:spcPts val="0"/>
              </a:spcAft>
              <a:buSzPts val="1170"/>
              <a:buNone/>
              <a:defRPr/>
            </a:lvl5pPr>
            <a:lvl6pPr lvl="5" algn="ctr" rtl="0">
              <a:spcBef>
                <a:spcPts val="360"/>
              </a:spcBef>
              <a:spcAft>
                <a:spcPts val="0"/>
              </a:spcAft>
              <a:buSzPts val="1440"/>
              <a:buNone/>
              <a:defRPr/>
            </a:lvl6pPr>
            <a:lvl7pPr lvl="6" algn="ctr" rtl="0">
              <a:spcBef>
                <a:spcPts val="360"/>
              </a:spcBef>
              <a:spcAft>
                <a:spcPts val="0"/>
              </a:spcAft>
              <a:buSzPts val="1440"/>
              <a:buNone/>
              <a:defRPr/>
            </a:lvl7pPr>
            <a:lvl8pPr lvl="7" algn="ctr" rtl="0">
              <a:spcBef>
                <a:spcPts val="360"/>
              </a:spcBef>
              <a:spcAft>
                <a:spcPts val="0"/>
              </a:spcAft>
              <a:buSzPts val="1800"/>
              <a:buNone/>
              <a:defRPr/>
            </a:lvl8pPr>
            <a:lvl9pPr lvl="8" algn="ctr" rtl="0">
              <a:spcBef>
                <a:spcPts val="360"/>
              </a:spcBef>
              <a:spcAft>
                <a:spcPts val="0"/>
              </a:spcAft>
              <a:buSzPts val="1800"/>
              <a:buNone/>
              <a:defRPr/>
            </a:lvl9pPr>
          </a:lstStyle>
          <a:p>
            <a:endParaRPr/>
          </a:p>
        </p:txBody>
      </p:sp>
      <p:pic>
        <p:nvPicPr>
          <p:cNvPr id="126" name="Google Shape;126;p3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33"/>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spcBef>
                <a:spcPts val="520"/>
              </a:spcBef>
              <a:spcAft>
                <a:spcPts val="0"/>
              </a:spcAft>
              <a:buClr>
                <a:schemeClr val="lt1"/>
              </a:buClr>
              <a:buSzPts val="2600"/>
              <a:buFont typeface="Arial"/>
              <a:buChar char="•"/>
              <a:defRPr sz="2600">
                <a:solidFill>
                  <a:schemeClr val="lt1"/>
                </a:solidFill>
              </a:defRPr>
            </a:lvl1pPr>
            <a:lvl2pPr marL="914400" lvl="1" indent="-228600" algn="l" rtl="0">
              <a:spcBef>
                <a:spcPts val="270"/>
              </a:spcBef>
              <a:spcAft>
                <a:spcPts val="0"/>
              </a:spcAft>
              <a:buSzPts val="1148"/>
              <a:buNone/>
              <a:defRPr sz="1350">
                <a:solidFill>
                  <a:schemeClr val="lt1"/>
                </a:solidFill>
              </a:defRPr>
            </a:lvl2pPr>
            <a:lvl3pPr marL="1371600" lvl="2" indent="-228600" algn="l" rtl="0">
              <a:spcBef>
                <a:spcPts val="240"/>
              </a:spcBef>
              <a:spcAft>
                <a:spcPts val="0"/>
              </a:spcAft>
              <a:buSzPts val="840"/>
              <a:buNone/>
              <a:defRPr sz="1200">
                <a:solidFill>
                  <a:schemeClr val="lt1"/>
                </a:solidFill>
              </a:defRPr>
            </a:lvl3pPr>
            <a:lvl4pPr marL="1828800" lvl="3" indent="-228600" algn="l" rtl="0">
              <a:spcBef>
                <a:spcPts val="210"/>
              </a:spcBef>
              <a:spcAft>
                <a:spcPts val="0"/>
              </a:spcAft>
              <a:buSzPts val="683"/>
              <a:buNone/>
              <a:defRPr sz="1050">
                <a:solidFill>
                  <a:schemeClr val="lt1"/>
                </a:solidFill>
              </a:defRPr>
            </a:lvl4pPr>
            <a:lvl5pPr marL="2286000" lvl="4" indent="-228600" algn="l" rtl="0">
              <a:spcBef>
                <a:spcPts val="210"/>
              </a:spcBef>
              <a:spcAft>
                <a:spcPts val="0"/>
              </a:spcAft>
              <a:buSzPts val="683"/>
              <a:buNone/>
              <a:defRPr sz="1050">
                <a:solidFill>
                  <a:schemeClr val="lt1"/>
                </a:solidFill>
              </a:defRPr>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30" name="Google Shape;130;p3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15"/>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spcBef>
                <a:spcPts val="520"/>
              </a:spcBef>
              <a:spcAft>
                <a:spcPts val="0"/>
              </a:spcAft>
              <a:buClr>
                <a:schemeClr val="accent4"/>
              </a:buClr>
              <a:buSzPts val="2600"/>
              <a:buFont typeface="Arial"/>
              <a:buChar char="•"/>
              <a:defRPr sz="2600"/>
            </a:lvl1pPr>
            <a:lvl2pPr marL="914400" lvl="1" indent="-355600" algn="l" rtl="0">
              <a:spcBef>
                <a:spcPts val="400"/>
              </a:spcBef>
              <a:spcAft>
                <a:spcPts val="0"/>
              </a:spcAft>
              <a:buSzPts val="2000"/>
              <a:buFont typeface="Arial"/>
              <a:buChar char="•"/>
              <a:defRPr sz="2000"/>
            </a:lvl2pPr>
            <a:lvl3pPr marL="1371600" lvl="2" indent="-336550" algn="l" rtl="0">
              <a:spcBef>
                <a:spcPts val="340"/>
              </a:spcBef>
              <a:spcAft>
                <a:spcPts val="0"/>
              </a:spcAft>
              <a:buSzPts val="1700"/>
              <a:buFont typeface="Arial"/>
              <a:buChar char="•"/>
              <a:defRPr sz="1700"/>
            </a:lvl3pPr>
            <a:lvl4pPr marL="1828800" lvl="3" indent="-323850" algn="l" rtl="0">
              <a:spcBef>
                <a:spcPts val="300"/>
              </a:spcBef>
              <a:spcAft>
                <a:spcPts val="0"/>
              </a:spcAft>
              <a:buSzPts val="1500"/>
              <a:buFont typeface="Arial"/>
              <a:buChar char="•"/>
              <a:defRPr/>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57" name="Google Shape;57;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8" name="Google Shape;58;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59"/>
        <p:cNvGrpSpPr/>
        <p:nvPr/>
      </p:nvGrpSpPr>
      <p:grpSpPr>
        <a:xfrm>
          <a:off x="0" y="0"/>
          <a:ext cx="0" cy="0"/>
          <a:chOff x="0" y="0"/>
          <a:chExt cx="0" cy="0"/>
        </a:xfrm>
      </p:grpSpPr>
      <p:pic>
        <p:nvPicPr>
          <p:cNvPr id="60" name="Google Shape;60;p1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1" name="Google Shape;61;p1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63" name="Google Shape;63;p16"/>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64"/>
        <p:cNvGrpSpPr/>
        <p:nvPr/>
      </p:nvGrpSpPr>
      <p:grpSpPr>
        <a:xfrm>
          <a:off x="0" y="0"/>
          <a:ext cx="0" cy="0"/>
          <a:chOff x="0" y="0"/>
          <a:chExt cx="0" cy="0"/>
        </a:xfrm>
      </p:grpSpPr>
      <p:pic>
        <p:nvPicPr>
          <p:cNvPr id="65" name="Google Shape;65;p1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17"/>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68" name="Google Shape;68;p17"/>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69"/>
        <p:cNvGrpSpPr/>
        <p:nvPr/>
      </p:nvGrpSpPr>
      <p:grpSpPr>
        <a:xfrm>
          <a:off x="0" y="0"/>
          <a:ext cx="0" cy="0"/>
          <a:chOff x="0" y="0"/>
          <a:chExt cx="0" cy="0"/>
        </a:xfrm>
      </p:grpSpPr>
      <p:sp>
        <p:nvSpPr>
          <p:cNvPr id="70" name="Google Shape;70;p18"/>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1" name="Google Shape;71;p1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2" name="Google Shape;72;p1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spcBef>
                <a:spcPts val="520"/>
              </a:spcBef>
              <a:spcAft>
                <a:spcPts val="0"/>
              </a:spcAft>
              <a:buSzPts val="2600"/>
              <a:buNone/>
              <a:defRPr b="1">
                <a:solidFill>
                  <a:schemeClr val="lt1"/>
                </a:solidFill>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74" name="Google Shape;74;p18"/>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spcBef>
                <a:spcPts val="320"/>
              </a:spcBef>
              <a:spcAft>
                <a:spcPts val="0"/>
              </a:spcAft>
              <a:buSzPts val="1600"/>
              <a:buNone/>
              <a:defRPr sz="1600" b="1" i="1">
                <a:solidFill>
                  <a:schemeClr val="lt1"/>
                </a:solidFill>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pic>
        <p:nvPicPr>
          <p:cNvPr id="75" name="Google Shape;75;p18" descr="A picture containing icon&#10;&#10;Description automatically generated"/>
          <p:cNvPicPr preferRelativeResize="0"/>
          <p:nvPr/>
        </p:nvPicPr>
        <p:blipFill rotWithShape="1">
          <a:blip r:embed="rId3">
            <a:alphaModFix/>
          </a:blip>
          <a:srcRect l="34178" t="21571" r="32618"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9"/>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8" lvl="0" algn="l" rtl="0">
              <a:spcBef>
                <a:spcPts val="520"/>
              </a:spcBef>
              <a:spcAft>
                <a:spcPts val="0"/>
              </a:spcAft>
              <a:buSzPts val="2600"/>
              <a:buNone/>
              <a:defRPr sz="2600">
                <a:solidFill>
                  <a:schemeClr val="lt1"/>
                </a:solidFill>
                <a:latin typeface="Calibri"/>
                <a:ea typeface="Calibri"/>
                <a:cs typeface="Calibri"/>
                <a:sym typeface="Calibri"/>
              </a:defRPr>
            </a:lvl1pPr>
            <a:lvl2pPr lvl="1" algn="ctr" rtl="0">
              <a:spcBef>
                <a:spcPts val="360"/>
              </a:spcBef>
              <a:spcAft>
                <a:spcPts val="0"/>
              </a:spcAft>
              <a:buSzPts val="1530"/>
              <a:buNone/>
              <a:defRPr/>
            </a:lvl2pPr>
            <a:lvl3pPr lvl="2" algn="ctr" rtl="0">
              <a:spcBef>
                <a:spcPts val="360"/>
              </a:spcBef>
              <a:spcAft>
                <a:spcPts val="0"/>
              </a:spcAft>
              <a:buSzPts val="1260"/>
              <a:buNone/>
              <a:defRPr/>
            </a:lvl3pPr>
            <a:lvl4pPr lvl="3" algn="ctr" rtl="0">
              <a:spcBef>
                <a:spcPts val="360"/>
              </a:spcBef>
              <a:spcAft>
                <a:spcPts val="0"/>
              </a:spcAft>
              <a:buSzPts val="1170"/>
              <a:buNone/>
              <a:defRPr/>
            </a:lvl4pPr>
            <a:lvl5pPr lvl="4" algn="ctr" rtl="0">
              <a:spcBef>
                <a:spcPts val="360"/>
              </a:spcBef>
              <a:spcAft>
                <a:spcPts val="0"/>
              </a:spcAft>
              <a:buSzPts val="1170"/>
              <a:buNone/>
              <a:defRPr/>
            </a:lvl5pPr>
            <a:lvl6pPr lvl="5" algn="ctr" rtl="0">
              <a:spcBef>
                <a:spcPts val="360"/>
              </a:spcBef>
              <a:spcAft>
                <a:spcPts val="0"/>
              </a:spcAft>
              <a:buSzPts val="1440"/>
              <a:buNone/>
              <a:defRPr/>
            </a:lvl6pPr>
            <a:lvl7pPr lvl="6" algn="ctr" rtl="0">
              <a:spcBef>
                <a:spcPts val="360"/>
              </a:spcBef>
              <a:spcAft>
                <a:spcPts val="0"/>
              </a:spcAft>
              <a:buSzPts val="1440"/>
              <a:buNone/>
              <a:defRPr/>
            </a:lvl7pPr>
            <a:lvl8pPr lvl="7" algn="ctr" rtl="0">
              <a:spcBef>
                <a:spcPts val="360"/>
              </a:spcBef>
              <a:spcAft>
                <a:spcPts val="0"/>
              </a:spcAft>
              <a:buSzPts val="1800"/>
              <a:buNone/>
              <a:defRPr/>
            </a:lvl8pPr>
            <a:lvl9pPr lvl="8" algn="ctr" rtl="0">
              <a:spcBef>
                <a:spcPts val="360"/>
              </a:spcBef>
              <a:spcAft>
                <a:spcPts val="0"/>
              </a:spcAft>
              <a:buSzPts val="1800"/>
              <a:buNone/>
              <a:defRPr/>
            </a:lvl9pPr>
          </a:lstStyle>
          <a:p>
            <a:endParaRPr/>
          </a:p>
        </p:txBody>
      </p:sp>
      <p:pic>
        <p:nvPicPr>
          <p:cNvPr id="79" name="Google Shape;79;p1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spcBef>
                <a:spcPts val="520"/>
              </a:spcBef>
              <a:spcAft>
                <a:spcPts val="0"/>
              </a:spcAft>
              <a:buClr>
                <a:schemeClr val="accent4"/>
              </a:buClr>
              <a:buSzPts val="2600"/>
              <a:buFont typeface="Calibri"/>
              <a:buAutoNum type="arabicPeriod"/>
              <a:defRPr sz="2600"/>
            </a:lvl1pPr>
            <a:lvl2pPr marL="914400" lvl="1" indent="-355600" algn="l" rtl="0">
              <a:spcBef>
                <a:spcPts val="400"/>
              </a:spcBef>
              <a:spcAft>
                <a:spcPts val="0"/>
              </a:spcAft>
              <a:buClr>
                <a:schemeClr val="accent4"/>
              </a:buClr>
              <a:buSzPts val="2000"/>
              <a:buFont typeface="Calibri"/>
              <a:buAutoNum type="alphaLcParenR"/>
              <a:defRPr sz="2000"/>
            </a:lvl2pPr>
            <a:lvl3pPr marL="1371600" lvl="2" indent="-336550" algn="l" rtl="0">
              <a:spcBef>
                <a:spcPts val="340"/>
              </a:spcBef>
              <a:spcAft>
                <a:spcPts val="0"/>
              </a:spcAft>
              <a:buClr>
                <a:schemeClr val="accent4"/>
              </a:buClr>
              <a:buSzPts val="1700"/>
              <a:buFont typeface="Calibri"/>
              <a:buAutoNum type="romanLcPeriod"/>
              <a:defRPr sz="1700"/>
            </a:lvl3pPr>
            <a:lvl4pPr marL="1828800" lvl="3" indent="-323850" algn="l" rtl="0">
              <a:spcBef>
                <a:spcPts val="300"/>
              </a:spcBef>
              <a:spcAft>
                <a:spcPts val="0"/>
              </a:spcAft>
              <a:buSzPts val="1500"/>
              <a:buFont typeface="Calibri"/>
              <a:buAutoNum type="arabicPeriod"/>
              <a:defRPr/>
            </a:lvl4pPr>
            <a:lvl5pPr marL="2286000" lvl="4" indent="-314325" algn="l" rtl="0">
              <a:spcBef>
                <a:spcPts val="270"/>
              </a:spcBef>
              <a:spcAft>
                <a:spcPts val="0"/>
              </a:spcAft>
              <a:buSzPts val="1350"/>
              <a:buFont typeface="Calibri"/>
              <a:buAutoNum type="arabicPeriod"/>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82" name="Google Shape;82;p2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3" name="Google Shape;83;p2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21"/>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spcBef>
                <a:spcPts val="520"/>
              </a:spcBef>
              <a:spcAft>
                <a:spcPts val="0"/>
              </a:spcAft>
              <a:buClr>
                <a:schemeClr val="lt1"/>
              </a:buClr>
              <a:buSzPts val="2600"/>
              <a:buFont typeface="Arial"/>
              <a:buChar char="•"/>
              <a:defRPr sz="2600">
                <a:solidFill>
                  <a:schemeClr val="lt1"/>
                </a:solidFill>
              </a:defRPr>
            </a:lvl1pPr>
            <a:lvl2pPr marL="914400" lvl="1" indent="-228600" algn="l" rtl="0">
              <a:spcBef>
                <a:spcPts val="270"/>
              </a:spcBef>
              <a:spcAft>
                <a:spcPts val="0"/>
              </a:spcAft>
              <a:buSzPts val="1148"/>
              <a:buNone/>
              <a:defRPr sz="1350">
                <a:solidFill>
                  <a:schemeClr val="lt1"/>
                </a:solidFill>
              </a:defRPr>
            </a:lvl2pPr>
            <a:lvl3pPr marL="1371600" lvl="2" indent="-228600" algn="l" rtl="0">
              <a:spcBef>
                <a:spcPts val="240"/>
              </a:spcBef>
              <a:spcAft>
                <a:spcPts val="0"/>
              </a:spcAft>
              <a:buSzPts val="840"/>
              <a:buNone/>
              <a:defRPr sz="1200">
                <a:solidFill>
                  <a:schemeClr val="lt1"/>
                </a:solidFill>
              </a:defRPr>
            </a:lvl3pPr>
            <a:lvl4pPr marL="1828800" lvl="3" indent="-228600" algn="l" rtl="0">
              <a:spcBef>
                <a:spcPts val="210"/>
              </a:spcBef>
              <a:spcAft>
                <a:spcPts val="0"/>
              </a:spcAft>
              <a:buSzPts val="683"/>
              <a:buNone/>
              <a:defRPr sz="1050">
                <a:solidFill>
                  <a:schemeClr val="lt1"/>
                </a:solidFill>
              </a:defRPr>
            </a:lvl4pPr>
            <a:lvl5pPr marL="2286000" lvl="4" indent="-228600" algn="l" rtl="0">
              <a:spcBef>
                <a:spcPts val="210"/>
              </a:spcBef>
              <a:spcAft>
                <a:spcPts val="0"/>
              </a:spcAft>
              <a:buSzPts val="683"/>
              <a:buNone/>
              <a:defRPr sz="1050">
                <a:solidFill>
                  <a:schemeClr val="lt1"/>
                </a:solidFill>
              </a:defRPr>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87" name="Google Shape;87;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Font typeface="Arial"/>
              <a:buChar char="•"/>
              <a:defRPr sz="2000"/>
            </a:lvl2pPr>
            <a:lvl3pPr marL="1371600" lvl="2" indent="-342900" algn="l" rtl="0">
              <a:spcBef>
                <a:spcPts val="360"/>
              </a:spcBef>
              <a:spcAft>
                <a:spcPts val="0"/>
              </a:spcAft>
              <a:buSzPts val="1800"/>
              <a:buFont typeface="Arial"/>
              <a:buChar char="•"/>
              <a:defRPr sz="1800"/>
            </a:lvl3pPr>
            <a:lvl4pPr marL="1828800" lvl="3" indent="-323850" algn="l" rtl="0">
              <a:spcBef>
                <a:spcPts val="300"/>
              </a:spcBef>
              <a:spcAft>
                <a:spcPts val="0"/>
              </a:spcAft>
              <a:buSzPts val="1500"/>
              <a:buFont typeface="Arial"/>
              <a:buChar char="•"/>
              <a:defRPr sz="1500"/>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91" name="Google Shape;91;p2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92" name="Google Shape;92;p22"/>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Font typeface="Arial"/>
              <a:buChar char="•"/>
              <a:defRPr sz="2000"/>
            </a:lvl2pPr>
            <a:lvl3pPr marL="1371600" lvl="2" indent="-342900" algn="l" rtl="0">
              <a:spcBef>
                <a:spcPts val="360"/>
              </a:spcBef>
              <a:spcAft>
                <a:spcPts val="0"/>
              </a:spcAft>
              <a:buSzPts val="1800"/>
              <a:buFont typeface="Arial"/>
              <a:buChar char="•"/>
              <a:defRPr sz="1800"/>
            </a:lvl3pPr>
            <a:lvl4pPr marL="1828800" lvl="3" indent="-323850" algn="l" rtl="0">
              <a:spcBef>
                <a:spcPts val="300"/>
              </a:spcBef>
              <a:spcAft>
                <a:spcPts val="0"/>
              </a:spcAft>
              <a:buSzPts val="1500"/>
              <a:buFont typeface="Arial"/>
              <a:buChar char="•"/>
              <a:defRPr sz="1500"/>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39967" scaled="0"/>
        </a:gradFill>
        <a:effectLst/>
      </p:bgPr>
    </p:bg>
    <p:spTree>
      <p:nvGrpSpPr>
        <p:cNvPr id="1" name="Shape 120"/>
        <p:cNvGrpSpPr/>
        <p:nvPr/>
      </p:nvGrpSpPr>
      <p:grpSpPr>
        <a:xfrm>
          <a:off x="0" y="0"/>
          <a:ext cx="0" cy="0"/>
          <a:chOff x="0" y="0"/>
          <a:chExt cx="0" cy="0"/>
        </a:xfrm>
      </p:grpSpPr>
      <p:sp>
        <p:nvSpPr>
          <p:cNvPr id="121" name="Google Shape;121;p3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2" name="Google Shape;122;p31"/>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eyxd5BDNhmw"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mailto:gearupmentor@groups.ou.edu"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3"/>
          <p:cNvSpPr txBox="1">
            <a:spLocks noGrp="1"/>
          </p:cNvSpPr>
          <p:nvPr>
            <p:ph type="title"/>
          </p:nvPr>
        </p:nvSpPr>
        <p:spPr>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sz="4400" dirty="0"/>
              <a:t>What do real scientists look like?</a:t>
            </a:r>
            <a:endParaRPr sz="4400" dirty="0"/>
          </a:p>
        </p:txBody>
      </p:sp>
      <p:sp>
        <p:nvSpPr>
          <p:cNvPr id="2" name="Text Placeholder 1">
            <a:extLst>
              <a:ext uri="{FF2B5EF4-FFF2-40B4-BE49-F238E27FC236}">
                <a16:creationId xmlns:a16="http://schemas.microsoft.com/office/drawing/2014/main" id="{1BDA5307-6CD5-4C65-A474-CF7C03505ABE}"/>
              </a:ext>
            </a:extLst>
          </p:cNvPr>
          <p:cNvSpPr>
            <a:spLocks noGrp="1"/>
          </p:cNvSpPr>
          <p:nvPr>
            <p:ph type="body"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4"/>
          <p:cNvSpPr txBox="1">
            <a:spLocks noGrp="1"/>
          </p:cNvSpPr>
          <p:nvPr>
            <p:ph type="title"/>
          </p:nvPr>
        </p:nvSpPr>
        <p:spPr>
          <a:xfrm>
            <a:off x="0" y="1891350"/>
            <a:ext cx="31257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Mae C. </a:t>
            </a:r>
            <a:endParaRPr sz="5800"/>
          </a:p>
          <a:p>
            <a:pPr marL="0" lvl="0" indent="0" algn="ctr" rtl="0">
              <a:spcBef>
                <a:spcPts val="0"/>
              </a:spcBef>
              <a:spcAft>
                <a:spcPts val="0"/>
              </a:spcAft>
              <a:buNone/>
            </a:pPr>
            <a:r>
              <a:rPr lang="en" sz="5800"/>
              <a:t>Jemison</a:t>
            </a:r>
            <a:endParaRPr sz="5800"/>
          </a:p>
        </p:txBody>
      </p:sp>
      <p:pic>
        <p:nvPicPr>
          <p:cNvPr id="195" name="Google Shape;195;p44"/>
          <p:cNvPicPr preferRelativeResize="0"/>
          <p:nvPr/>
        </p:nvPicPr>
        <p:blipFill>
          <a:blip r:embed="rId3">
            <a:alphaModFix/>
          </a:blip>
          <a:stretch>
            <a:fillRect/>
          </a:stretch>
        </p:blipFill>
        <p:spPr>
          <a:xfrm>
            <a:off x="3267182" y="309088"/>
            <a:ext cx="4488096" cy="4468396"/>
          </a:xfrm>
          <a:prstGeom prst="rect">
            <a:avLst/>
          </a:prstGeom>
          <a:noFill/>
          <a:ln w="6350"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45"/>
          <p:cNvPicPr preferRelativeResize="0"/>
          <p:nvPr/>
        </p:nvPicPr>
        <p:blipFill>
          <a:blip r:embed="rId3">
            <a:alphaModFix/>
          </a:blip>
          <a:stretch>
            <a:fillRect/>
          </a:stretch>
        </p:blipFill>
        <p:spPr>
          <a:xfrm>
            <a:off x="4032607" y="351701"/>
            <a:ext cx="3334768" cy="4400098"/>
          </a:xfrm>
          <a:prstGeom prst="rect">
            <a:avLst/>
          </a:prstGeom>
          <a:noFill/>
          <a:ln w="6350" cap="flat" cmpd="sng">
            <a:solidFill>
              <a:srgbClr val="000000"/>
            </a:solidFill>
            <a:prstDash val="solid"/>
            <a:round/>
            <a:headEnd type="none" w="sm" len="sm"/>
            <a:tailEnd type="none" w="sm" len="sm"/>
          </a:ln>
        </p:spPr>
      </p:pic>
      <p:sp>
        <p:nvSpPr>
          <p:cNvPr id="201" name="Google Shape;201;p45"/>
          <p:cNvSpPr txBox="1">
            <a:spLocks noGrp="1"/>
          </p:cNvSpPr>
          <p:nvPr>
            <p:ph type="title" idx="4294967295"/>
          </p:nvPr>
        </p:nvSpPr>
        <p:spPr>
          <a:xfrm>
            <a:off x="0" y="1891350"/>
            <a:ext cx="36909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Gitanjali </a:t>
            </a:r>
            <a:endParaRPr sz="5800"/>
          </a:p>
          <a:p>
            <a:pPr marL="0" lvl="0" indent="0" algn="ctr" rtl="0">
              <a:spcBef>
                <a:spcPts val="0"/>
              </a:spcBef>
              <a:spcAft>
                <a:spcPts val="0"/>
              </a:spcAft>
              <a:buNone/>
            </a:pPr>
            <a:r>
              <a:rPr lang="en" sz="5800"/>
              <a:t>Rao</a:t>
            </a:r>
            <a:endParaRPr sz="5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46"/>
          <p:cNvPicPr preferRelativeResize="0"/>
          <p:nvPr/>
        </p:nvPicPr>
        <p:blipFill rotWithShape="1">
          <a:blip r:embed="rId3">
            <a:alphaModFix/>
          </a:blip>
          <a:srcRect l="13378" r="27890"/>
          <a:stretch/>
        </p:blipFill>
        <p:spPr>
          <a:xfrm>
            <a:off x="3775752" y="243648"/>
            <a:ext cx="4044705" cy="4544109"/>
          </a:xfrm>
          <a:prstGeom prst="rect">
            <a:avLst/>
          </a:prstGeom>
          <a:noFill/>
          <a:ln w="6350" cap="flat" cmpd="sng">
            <a:solidFill>
              <a:srgbClr val="000000"/>
            </a:solidFill>
            <a:prstDash val="solid"/>
            <a:round/>
            <a:headEnd type="none" w="sm" len="sm"/>
            <a:tailEnd type="none" w="sm" len="sm"/>
          </a:ln>
        </p:spPr>
      </p:pic>
      <p:sp>
        <p:nvSpPr>
          <p:cNvPr id="207" name="Google Shape;207;p46"/>
          <p:cNvSpPr txBox="1">
            <a:spLocks noGrp="1"/>
          </p:cNvSpPr>
          <p:nvPr>
            <p:ph type="title" idx="4294967295"/>
          </p:nvPr>
        </p:nvSpPr>
        <p:spPr>
          <a:xfrm>
            <a:off x="0" y="1891350"/>
            <a:ext cx="36909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Verena Mohaupt</a:t>
            </a:r>
            <a:endParaRPr sz="5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47"/>
          <p:cNvPicPr preferRelativeResize="0"/>
          <p:nvPr/>
        </p:nvPicPr>
        <p:blipFill>
          <a:blip r:embed="rId3">
            <a:alphaModFix/>
          </a:blip>
          <a:stretch>
            <a:fillRect/>
          </a:stretch>
        </p:blipFill>
        <p:spPr>
          <a:xfrm>
            <a:off x="2851079" y="621678"/>
            <a:ext cx="4938328" cy="3698605"/>
          </a:xfrm>
          <a:prstGeom prst="rect">
            <a:avLst/>
          </a:prstGeom>
          <a:noFill/>
          <a:ln w="6350" cap="flat" cmpd="sng">
            <a:solidFill>
              <a:srgbClr val="000000"/>
            </a:solidFill>
            <a:prstDash val="solid"/>
            <a:round/>
            <a:headEnd type="none" w="sm" len="sm"/>
            <a:tailEnd type="none" w="sm" len="sm"/>
          </a:ln>
        </p:spPr>
      </p:pic>
      <p:sp>
        <p:nvSpPr>
          <p:cNvPr id="213" name="Google Shape;213;p47"/>
          <p:cNvSpPr txBox="1">
            <a:spLocks noGrp="1"/>
          </p:cNvSpPr>
          <p:nvPr>
            <p:ph type="title" idx="4294967295"/>
          </p:nvPr>
        </p:nvSpPr>
        <p:spPr>
          <a:xfrm>
            <a:off x="0" y="1891350"/>
            <a:ext cx="29853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Alton Brown</a:t>
            </a:r>
            <a:endParaRPr sz="5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8"/>
          <p:cNvPicPr preferRelativeResize="0"/>
          <p:nvPr/>
        </p:nvPicPr>
        <p:blipFill rotWithShape="1">
          <a:blip r:embed="rId3">
            <a:alphaModFix/>
          </a:blip>
          <a:srcRect l="24167"/>
          <a:stretch/>
        </p:blipFill>
        <p:spPr>
          <a:xfrm>
            <a:off x="2778120" y="809780"/>
            <a:ext cx="5040514" cy="3523940"/>
          </a:xfrm>
          <a:prstGeom prst="rect">
            <a:avLst/>
          </a:prstGeom>
          <a:noFill/>
          <a:ln w="6350" cap="flat" cmpd="sng">
            <a:solidFill>
              <a:srgbClr val="000000"/>
            </a:solidFill>
            <a:prstDash val="solid"/>
            <a:round/>
            <a:headEnd type="none" w="sm" len="sm"/>
            <a:tailEnd type="none" w="sm" len="sm"/>
          </a:ln>
        </p:spPr>
      </p:pic>
      <p:sp>
        <p:nvSpPr>
          <p:cNvPr id="219" name="Google Shape;219;p48"/>
          <p:cNvSpPr txBox="1">
            <a:spLocks noGrp="1"/>
          </p:cNvSpPr>
          <p:nvPr>
            <p:ph type="title" idx="4294967295"/>
          </p:nvPr>
        </p:nvSpPr>
        <p:spPr>
          <a:xfrm>
            <a:off x="0" y="1891350"/>
            <a:ext cx="25572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Daisa Taylor</a:t>
            </a:r>
            <a:endParaRPr sz="5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49"/>
          <p:cNvPicPr preferRelativeResize="0"/>
          <p:nvPr/>
        </p:nvPicPr>
        <p:blipFill rotWithShape="1">
          <a:blip r:embed="rId3">
            <a:alphaModFix/>
          </a:blip>
          <a:srcRect l="25882" r="15848" b="7054"/>
          <a:stretch/>
        </p:blipFill>
        <p:spPr>
          <a:xfrm>
            <a:off x="3922000" y="90038"/>
            <a:ext cx="3076977" cy="4963424"/>
          </a:xfrm>
          <a:prstGeom prst="rect">
            <a:avLst/>
          </a:prstGeom>
          <a:noFill/>
          <a:ln w="28575" cap="flat" cmpd="sng">
            <a:solidFill>
              <a:srgbClr val="000000"/>
            </a:solidFill>
            <a:prstDash val="solid"/>
            <a:round/>
            <a:headEnd type="none" w="sm" len="sm"/>
            <a:tailEnd type="none" w="sm" len="sm"/>
          </a:ln>
        </p:spPr>
      </p:pic>
      <p:sp>
        <p:nvSpPr>
          <p:cNvPr id="225" name="Google Shape;225;p49"/>
          <p:cNvSpPr txBox="1">
            <a:spLocks noGrp="1"/>
          </p:cNvSpPr>
          <p:nvPr>
            <p:ph type="title" idx="4294967295"/>
          </p:nvPr>
        </p:nvSpPr>
        <p:spPr>
          <a:xfrm>
            <a:off x="0" y="1891350"/>
            <a:ext cx="36351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Billy </a:t>
            </a:r>
            <a:endParaRPr sz="5800"/>
          </a:p>
          <a:p>
            <a:pPr marL="0" lvl="0" indent="0" algn="ctr" rtl="0">
              <a:spcBef>
                <a:spcPts val="0"/>
              </a:spcBef>
              <a:spcAft>
                <a:spcPts val="0"/>
              </a:spcAft>
              <a:buNone/>
            </a:pPr>
            <a:r>
              <a:rPr lang="en" sz="5800"/>
              <a:t>Malan</a:t>
            </a:r>
            <a:endParaRPr sz="5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50"/>
          <p:cNvPicPr preferRelativeResize="0"/>
          <p:nvPr/>
        </p:nvPicPr>
        <p:blipFill>
          <a:blip r:embed="rId3">
            <a:alphaModFix/>
          </a:blip>
          <a:stretch>
            <a:fillRect/>
          </a:stretch>
        </p:blipFill>
        <p:spPr>
          <a:xfrm>
            <a:off x="3843225" y="141837"/>
            <a:ext cx="3487000" cy="4859825"/>
          </a:xfrm>
          <a:prstGeom prst="rect">
            <a:avLst/>
          </a:prstGeom>
          <a:noFill/>
          <a:ln w="28575" cap="flat" cmpd="sng">
            <a:solidFill>
              <a:srgbClr val="000000"/>
            </a:solidFill>
            <a:prstDash val="solid"/>
            <a:round/>
            <a:headEnd type="none" w="sm" len="sm"/>
            <a:tailEnd type="none" w="sm" len="sm"/>
          </a:ln>
        </p:spPr>
      </p:pic>
      <p:sp>
        <p:nvSpPr>
          <p:cNvPr id="231" name="Google Shape;231;p50"/>
          <p:cNvSpPr txBox="1">
            <a:spLocks noGrp="1"/>
          </p:cNvSpPr>
          <p:nvPr>
            <p:ph type="title" idx="4294967295"/>
          </p:nvPr>
        </p:nvSpPr>
        <p:spPr>
          <a:xfrm>
            <a:off x="0" y="1891350"/>
            <a:ext cx="36351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Robbie</a:t>
            </a:r>
            <a:endParaRPr sz="5800"/>
          </a:p>
          <a:p>
            <a:pPr marL="0" lvl="0" indent="0" algn="ctr" rtl="0">
              <a:spcBef>
                <a:spcPts val="0"/>
              </a:spcBef>
              <a:spcAft>
                <a:spcPts val="0"/>
              </a:spcAft>
              <a:buNone/>
            </a:pPr>
            <a:r>
              <a:rPr lang="en" sz="5800"/>
              <a:t>Ferguson</a:t>
            </a:r>
            <a:endParaRPr sz="5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51"/>
          <p:cNvPicPr preferRelativeResize="0"/>
          <p:nvPr/>
        </p:nvPicPr>
        <p:blipFill>
          <a:blip r:embed="rId3">
            <a:alphaModFix/>
          </a:blip>
          <a:stretch>
            <a:fillRect/>
          </a:stretch>
        </p:blipFill>
        <p:spPr>
          <a:xfrm>
            <a:off x="3872750" y="144812"/>
            <a:ext cx="3773175" cy="4853875"/>
          </a:xfrm>
          <a:prstGeom prst="rect">
            <a:avLst/>
          </a:prstGeom>
          <a:noFill/>
          <a:ln w="28575" cap="flat" cmpd="sng">
            <a:solidFill>
              <a:srgbClr val="000000"/>
            </a:solidFill>
            <a:prstDash val="solid"/>
            <a:round/>
            <a:headEnd type="none" w="sm" len="sm"/>
            <a:tailEnd type="none" w="sm" len="sm"/>
          </a:ln>
        </p:spPr>
      </p:pic>
      <p:sp>
        <p:nvSpPr>
          <p:cNvPr id="237" name="Google Shape;237;p51"/>
          <p:cNvSpPr txBox="1">
            <a:spLocks noGrp="1"/>
          </p:cNvSpPr>
          <p:nvPr>
            <p:ph type="title" idx="4294967295"/>
          </p:nvPr>
        </p:nvSpPr>
        <p:spPr>
          <a:xfrm>
            <a:off x="0" y="1891350"/>
            <a:ext cx="37731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Mayim </a:t>
            </a:r>
            <a:endParaRPr sz="5800"/>
          </a:p>
          <a:p>
            <a:pPr marL="0" lvl="0" indent="0" algn="ctr" rtl="0">
              <a:spcBef>
                <a:spcPts val="0"/>
              </a:spcBef>
              <a:spcAft>
                <a:spcPts val="0"/>
              </a:spcAft>
              <a:buNone/>
            </a:pPr>
            <a:r>
              <a:rPr lang="en" sz="5800"/>
              <a:t>Bialik</a:t>
            </a:r>
            <a:endParaRPr sz="5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52"/>
          <p:cNvPicPr preferRelativeResize="0"/>
          <p:nvPr/>
        </p:nvPicPr>
        <p:blipFill rotWithShape="1">
          <a:blip r:embed="rId3">
            <a:alphaModFix/>
          </a:blip>
          <a:srcRect l="10455" r="16932"/>
          <a:stretch/>
        </p:blipFill>
        <p:spPr>
          <a:xfrm>
            <a:off x="3265797" y="155550"/>
            <a:ext cx="4673574" cy="4832375"/>
          </a:xfrm>
          <a:prstGeom prst="rect">
            <a:avLst/>
          </a:prstGeom>
          <a:noFill/>
          <a:ln w="28575" cap="flat" cmpd="sng">
            <a:solidFill>
              <a:schemeClr val="dk1"/>
            </a:solidFill>
            <a:prstDash val="solid"/>
            <a:round/>
            <a:headEnd type="none" w="sm" len="sm"/>
            <a:tailEnd type="none" w="sm" len="sm"/>
          </a:ln>
        </p:spPr>
      </p:pic>
      <p:sp>
        <p:nvSpPr>
          <p:cNvPr id="243" name="Google Shape;243;p52"/>
          <p:cNvSpPr txBox="1">
            <a:spLocks noGrp="1"/>
          </p:cNvSpPr>
          <p:nvPr>
            <p:ph type="title" idx="4294967295"/>
          </p:nvPr>
        </p:nvSpPr>
        <p:spPr>
          <a:xfrm>
            <a:off x="0" y="1891350"/>
            <a:ext cx="31896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Renaldo</a:t>
            </a:r>
            <a:endParaRPr sz="5800"/>
          </a:p>
          <a:p>
            <a:pPr marL="0" lvl="0" indent="0" algn="ctr" rtl="0">
              <a:spcBef>
                <a:spcPts val="0"/>
              </a:spcBef>
              <a:spcAft>
                <a:spcPts val="0"/>
              </a:spcAft>
              <a:buNone/>
            </a:pPr>
            <a:r>
              <a:rPr lang="en" sz="5800"/>
              <a:t>Woodson</a:t>
            </a:r>
            <a:endParaRPr sz="5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accent4"/>
              </a:buClr>
              <a:buSzPts val="3600"/>
              <a:buFont typeface="Calibri"/>
              <a:buNone/>
            </a:pPr>
            <a:r>
              <a:rPr lang="en"/>
              <a:t>Scientist Activity</a:t>
            </a:r>
            <a:endParaRPr/>
          </a:p>
        </p:txBody>
      </p:sp>
      <p:sp>
        <p:nvSpPr>
          <p:cNvPr id="140" name="Google Shape;140;p35"/>
          <p:cNvSpPr txBox="1"/>
          <p:nvPr/>
        </p:nvSpPr>
        <p:spPr>
          <a:xfrm>
            <a:off x="537250" y="1407600"/>
            <a:ext cx="737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dirty="0">
                <a:solidFill>
                  <a:schemeClr val="dk1"/>
                </a:solidFill>
                <a:latin typeface="Calibri"/>
                <a:ea typeface="Calibri"/>
                <a:cs typeface="Calibri"/>
                <a:sym typeface="Calibri"/>
              </a:rPr>
              <a:t>Close your eyes for a moment and picture a scientist.  What comes to mind when you do this? </a:t>
            </a:r>
            <a:endParaRPr sz="2600" dirty="0">
              <a:solidFill>
                <a:schemeClr val="dk1"/>
              </a:solidFill>
              <a:latin typeface="Calibri"/>
              <a:ea typeface="Calibri"/>
              <a:cs typeface="Calibri"/>
              <a:sym typeface="Calibri"/>
            </a:endParaRPr>
          </a:p>
          <a:p>
            <a:pPr marL="0" lvl="0" indent="0" algn="l" rtl="0">
              <a:spcBef>
                <a:spcPts val="0"/>
              </a:spcBef>
              <a:spcAft>
                <a:spcPts val="0"/>
              </a:spcAft>
              <a:buNone/>
            </a:pPr>
            <a:endParaRPr sz="2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600" dirty="0">
                <a:solidFill>
                  <a:schemeClr val="dk1"/>
                </a:solidFill>
                <a:latin typeface="Calibri"/>
                <a:ea typeface="Calibri"/>
                <a:cs typeface="Calibri"/>
                <a:sym typeface="Calibri"/>
              </a:rPr>
              <a:t>Take out a piece of paper and a pencil and spend the next five minutes drawing the image in your head. </a:t>
            </a:r>
            <a:endParaRPr sz="26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53"/>
          <p:cNvPicPr preferRelativeResize="0"/>
          <p:nvPr/>
        </p:nvPicPr>
        <p:blipFill rotWithShape="1">
          <a:blip r:embed="rId3">
            <a:alphaModFix/>
          </a:blip>
          <a:srcRect t="20134"/>
          <a:stretch/>
        </p:blipFill>
        <p:spPr>
          <a:xfrm>
            <a:off x="3459929" y="84275"/>
            <a:ext cx="4144454" cy="4974950"/>
          </a:xfrm>
          <a:prstGeom prst="rect">
            <a:avLst/>
          </a:prstGeom>
          <a:noFill/>
          <a:ln w="28575" cap="flat" cmpd="sng">
            <a:solidFill>
              <a:schemeClr val="dk1"/>
            </a:solidFill>
            <a:prstDash val="solid"/>
            <a:round/>
            <a:headEnd type="none" w="sm" len="sm"/>
            <a:tailEnd type="none" w="sm" len="sm"/>
          </a:ln>
        </p:spPr>
      </p:pic>
      <p:sp>
        <p:nvSpPr>
          <p:cNvPr id="249" name="Google Shape;249;p53"/>
          <p:cNvSpPr txBox="1">
            <a:spLocks noGrp="1"/>
          </p:cNvSpPr>
          <p:nvPr>
            <p:ph type="title" idx="4294967295"/>
          </p:nvPr>
        </p:nvSpPr>
        <p:spPr>
          <a:xfrm>
            <a:off x="0" y="1891350"/>
            <a:ext cx="36351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Beth </a:t>
            </a:r>
            <a:endParaRPr sz="5800"/>
          </a:p>
          <a:p>
            <a:pPr marL="0" lvl="0" indent="0" algn="ctr" rtl="0">
              <a:spcBef>
                <a:spcPts val="0"/>
              </a:spcBef>
              <a:spcAft>
                <a:spcPts val="0"/>
              </a:spcAft>
              <a:buNone/>
            </a:pPr>
            <a:r>
              <a:rPr lang="en" sz="5800"/>
              <a:t>Golnick</a:t>
            </a:r>
            <a:endParaRPr sz="5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54"/>
          <p:cNvPicPr preferRelativeResize="0"/>
          <p:nvPr/>
        </p:nvPicPr>
        <p:blipFill>
          <a:blip r:embed="rId3">
            <a:alphaModFix/>
          </a:blip>
          <a:stretch>
            <a:fillRect/>
          </a:stretch>
        </p:blipFill>
        <p:spPr>
          <a:xfrm>
            <a:off x="4155028" y="106212"/>
            <a:ext cx="3528025" cy="4931075"/>
          </a:xfrm>
          <a:prstGeom prst="rect">
            <a:avLst/>
          </a:prstGeom>
          <a:noFill/>
          <a:ln w="28575" cap="flat" cmpd="sng">
            <a:solidFill>
              <a:schemeClr val="dk1"/>
            </a:solidFill>
            <a:prstDash val="solid"/>
            <a:round/>
            <a:headEnd type="none" w="sm" len="sm"/>
            <a:tailEnd type="none" w="sm" len="sm"/>
          </a:ln>
        </p:spPr>
      </p:pic>
      <p:sp>
        <p:nvSpPr>
          <p:cNvPr id="255" name="Google Shape;255;p54"/>
          <p:cNvSpPr txBox="1">
            <a:spLocks noGrp="1"/>
          </p:cNvSpPr>
          <p:nvPr>
            <p:ph type="title" idx="4294967295"/>
          </p:nvPr>
        </p:nvSpPr>
        <p:spPr>
          <a:xfrm>
            <a:off x="92825" y="1891350"/>
            <a:ext cx="3913500" cy="1360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r>
              <a:rPr lang="en" sz="5800"/>
              <a:t>Kizzmekia S. Corbett </a:t>
            </a:r>
            <a:endParaRPr sz="5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56"/>
          <p:cNvPicPr preferRelativeResize="0"/>
          <p:nvPr/>
        </p:nvPicPr>
        <p:blipFill rotWithShape="1">
          <a:blip r:embed="rId3">
            <a:alphaModFix/>
          </a:blip>
          <a:srcRect l="16294" t="20601" r="12672" b="27585"/>
          <a:stretch/>
        </p:blipFill>
        <p:spPr>
          <a:xfrm>
            <a:off x="2199375" y="742738"/>
            <a:ext cx="4754028" cy="3467612"/>
          </a:xfrm>
          <a:prstGeom prst="rect">
            <a:avLst/>
          </a:prstGeom>
          <a:noFill/>
          <a:ln>
            <a:noFill/>
          </a:ln>
        </p:spPr>
      </p:pic>
      <p:sp>
        <p:nvSpPr>
          <p:cNvPr id="265" name="Google Shape;265;p56"/>
          <p:cNvSpPr txBox="1">
            <a:spLocks noGrp="1"/>
          </p:cNvSpPr>
          <p:nvPr>
            <p:ph type="title"/>
          </p:nvPr>
        </p:nvSpPr>
        <p:spPr>
          <a:xfrm>
            <a:off x="457200" y="307250"/>
            <a:ext cx="4754100" cy="857400"/>
          </a:xfrm>
          <a:prstGeom prst="rect">
            <a:avLst/>
          </a:prstGeom>
        </p:spPr>
        <p:txBody>
          <a:bodyPr spcFirstLastPara="1" wrap="square" lIns="0" tIns="45700" rIns="0" bIns="0" anchor="ctr" anchorCtr="0">
            <a:noAutofit/>
          </a:bodyPr>
          <a:lstStyle/>
          <a:p>
            <a:pPr marL="0" lvl="0" indent="0" algn="l" rtl="0">
              <a:spcBef>
                <a:spcPts val="0"/>
              </a:spcBef>
              <a:spcAft>
                <a:spcPts val="0"/>
              </a:spcAft>
              <a:buSzPts val="990"/>
              <a:buNone/>
            </a:pPr>
            <a:r>
              <a:rPr lang="en" sz="2840"/>
              <a:t>Checking our Lenses for Cracks</a:t>
            </a:r>
            <a:endParaRPr sz="2840"/>
          </a:p>
        </p:txBody>
      </p:sp>
      <p:grpSp>
        <p:nvGrpSpPr>
          <p:cNvPr id="266" name="Google Shape;266;p56"/>
          <p:cNvGrpSpPr/>
          <p:nvPr/>
        </p:nvGrpSpPr>
        <p:grpSpPr>
          <a:xfrm>
            <a:off x="116550" y="2110050"/>
            <a:ext cx="2331300" cy="587250"/>
            <a:chOff x="116550" y="2110050"/>
            <a:chExt cx="2331300" cy="587250"/>
          </a:xfrm>
        </p:grpSpPr>
        <p:sp>
          <p:nvSpPr>
            <p:cNvPr id="267" name="Google Shape;267;p56"/>
            <p:cNvSpPr txBox="1"/>
            <p:nvPr/>
          </p:nvSpPr>
          <p:spPr>
            <a:xfrm>
              <a:off x="116550" y="2110050"/>
              <a:ext cx="1292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Ethnicity</a:t>
              </a:r>
              <a:endParaRPr sz="1800">
                <a:latin typeface="Calibri"/>
                <a:ea typeface="Calibri"/>
                <a:cs typeface="Calibri"/>
                <a:sym typeface="Calibri"/>
              </a:endParaRPr>
            </a:p>
          </p:txBody>
        </p:sp>
        <p:cxnSp>
          <p:nvCxnSpPr>
            <p:cNvPr id="268" name="Google Shape;268;p56"/>
            <p:cNvCxnSpPr>
              <a:stCxn id="267" idx="3"/>
            </p:cNvCxnSpPr>
            <p:nvPr/>
          </p:nvCxnSpPr>
          <p:spPr>
            <a:xfrm>
              <a:off x="1408650" y="2340900"/>
              <a:ext cx="1039200" cy="356400"/>
            </a:xfrm>
            <a:prstGeom prst="straightConnector1">
              <a:avLst/>
            </a:prstGeom>
            <a:noFill/>
            <a:ln w="9525" cap="flat" cmpd="sng">
              <a:solidFill>
                <a:schemeClr val="dk2"/>
              </a:solidFill>
              <a:prstDash val="solid"/>
              <a:round/>
              <a:headEnd type="none" w="med" len="med"/>
              <a:tailEnd type="triangle" w="med" len="med"/>
            </a:ln>
          </p:spPr>
        </p:cxnSp>
      </p:grpSp>
      <p:grpSp>
        <p:nvGrpSpPr>
          <p:cNvPr id="269" name="Google Shape;269;p56"/>
          <p:cNvGrpSpPr/>
          <p:nvPr/>
        </p:nvGrpSpPr>
        <p:grpSpPr>
          <a:xfrm>
            <a:off x="1324650" y="1164650"/>
            <a:ext cx="1292100" cy="671100"/>
            <a:chOff x="1324650" y="1164650"/>
            <a:chExt cx="1292100" cy="671100"/>
          </a:xfrm>
        </p:grpSpPr>
        <p:sp>
          <p:nvSpPr>
            <p:cNvPr id="270" name="Google Shape;270;p56"/>
            <p:cNvSpPr txBox="1"/>
            <p:nvPr/>
          </p:nvSpPr>
          <p:spPr>
            <a:xfrm>
              <a:off x="1324650" y="1164650"/>
              <a:ext cx="1292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Religion</a:t>
              </a:r>
              <a:endParaRPr sz="1800">
                <a:latin typeface="Calibri"/>
                <a:ea typeface="Calibri"/>
                <a:cs typeface="Calibri"/>
                <a:sym typeface="Calibri"/>
              </a:endParaRPr>
            </a:p>
          </p:txBody>
        </p:sp>
        <p:cxnSp>
          <p:nvCxnSpPr>
            <p:cNvPr id="271" name="Google Shape;271;p56"/>
            <p:cNvCxnSpPr>
              <a:stCxn id="270" idx="2"/>
            </p:cNvCxnSpPr>
            <p:nvPr/>
          </p:nvCxnSpPr>
          <p:spPr>
            <a:xfrm>
              <a:off x="1970700" y="1626350"/>
              <a:ext cx="460500" cy="209400"/>
            </a:xfrm>
            <a:prstGeom prst="straightConnector1">
              <a:avLst/>
            </a:prstGeom>
            <a:noFill/>
            <a:ln w="9525" cap="flat" cmpd="sng">
              <a:solidFill>
                <a:schemeClr val="dk2"/>
              </a:solidFill>
              <a:prstDash val="solid"/>
              <a:round/>
              <a:headEnd type="none" w="med" len="med"/>
              <a:tailEnd type="triangle" w="med" len="med"/>
            </a:ln>
          </p:spPr>
        </p:cxnSp>
      </p:grpSp>
      <p:grpSp>
        <p:nvGrpSpPr>
          <p:cNvPr id="272" name="Google Shape;272;p56"/>
          <p:cNvGrpSpPr/>
          <p:nvPr/>
        </p:nvGrpSpPr>
        <p:grpSpPr>
          <a:xfrm>
            <a:off x="6174150" y="608225"/>
            <a:ext cx="2117100" cy="1078500"/>
            <a:chOff x="6174150" y="608225"/>
            <a:chExt cx="2117100" cy="1078500"/>
          </a:xfrm>
        </p:grpSpPr>
        <p:sp>
          <p:nvSpPr>
            <p:cNvPr id="273" name="Google Shape;273;p56"/>
            <p:cNvSpPr txBox="1"/>
            <p:nvPr/>
          </p:nvSpPr>
          <p:spPr>
            <a:xfrm>
              <a:off x="6174150" y="608225"/>
              <a:ext cx="2117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Geographic Location</a:t>
              </a:r>
              <a:endParaRPr sz="1800">
                <a:latin typeface="Calibri"/>
                <a:ea typeface="Calibri"/>
                <a:cs typeface="Calibri"/>
                <a:sym typeface="Calibri"/>
              </a:endParaRPr>
            </a:p>
          </p:txBody>
        </p:sp>
        <p:cxnSp>
          <p:nvCxnSpPr>
            <p:cNvPr id="274" name="Google Shape;274;p56"/>
            <p:cNvCxnSpPr>
              <a:stCxn id="273" idx="2"/>
            </p:cNvCxnSpPr>
            <p:nvPr/>
          </p:nvCxnSpPr>
          <p:spPr>
            <a:xfrm flipH="1">
              <a:off x="6489600" y="1069925"/>
              <a:ext cx="743100" cy="616800"/>
            </a:xfrm>
            <a:prstGeom prst="straightConnector1">
              <a:avLst/>
            </a:prstGeom>
            <a:noFill/>
            <a:ln w="9525" cap="flat" cmpd="sng">
              <a:solidFill>
                <a:schemeClr val="dk2"/>
              </a:solidFill>
              <a:prstDash val="solid"/>
              <a:round/>
              <a:headEnd type="none" w="med" len="med"/>
              <a:tailEnd type="triangle" w="med" len="med"/>
            </a:ln>
          </p:spPr>
        </p:cxnSp>
      </p:grpSp>
      <p:grpSp>
        <p:nvGrpSpPr>
          <p:cNvPr id="275" name="Google Shape;275;p56"/>
          <p:cNvGrpSpPr/>
          <p:nvPr/>
        </p:nvGrpSpPr>
        <p:grpSpPr>
          <a:xfrm>
            <a:off x="6762075" y="1970463"/>
            <a:ext cx="1643100" cy="461700"/>
            <a:chOff x="6762075" y="1970463"/>
            <a:chExt cx="1643100" cy="461700"/>
          </a:xfrm>
        </p:grpSpPr>
        <p:sp>
          <p:nvSpPr>
            <p:cNvPr id="276" name="Google Shape;276;p56"/>
            <p:cNvSpPr txBox="1"/>
            <p:nvPr/>
          </p:nvSpPr>
          <p:spPr>
            <a:xfrm>
              <a:off x="7113075" y="1970463"/>
              <a:ext cx="1292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Gender</a:t>
              </a:r>
              <a:endParaRPr sz="1800">
                <a:latin typeface="Calibri"/>
                <a:ea typeface="Calibri"/>
                <a:cs typeface="Calibri"/>
                <a:sym typeface="Calibri"/>
              </a:endParaRPr>
            </a:p>
          </p:txBody>
        </p:sp>
        <p:cxnSp>
          <p:nvCxnSpPr>
            <p:cNvPr id="277" name="Google Shape;277;p56"/>
            <p:cNvCxnSpPr>
              <a:stCxn id="276" idx="1"/>
            </p:cNvCxnSpPr>
            <p:nvPr/>
          </p:nvCxnSpPr>
          <p:spPr>
            <a:xfrm flipH="1">
              <a:off x="6762075" y="2201313"/>
              <a:ext cx="351000" cy="111000"/>
            </a:xfrm>
            <a:prstGeom prst="straightConnector1">
              <a:avLst/>
            </a:prstGeom>
            <a:noFill/>
            <a:ln w="9525" cap="flat" cmpd="sng">
              <a:solidFill>
                <a:schemeClr val="dk2"/>
              </a:solidFill>
              <a:prstDash val="solid"/>
              <a:round/>
              <a:headEnd type="none" w="med" len="med"/>
              <a:tailEnd type="triangle" w="med" len="med"/>
            </a:ln>
          </p:spPr>
        </p:cxnSp>
      </p:grpSp>
      <p:grpSp>
        <p:nvGrpSpPr>
          <p:cNvPr id="278" name="Google Shape;278;p56"/>
          <p:cNvGrpSpPr/>
          <p:nvPr/>
        </p:nvGrpSpPr>
        <p:grpSpPr>
          <a:xfrm>
            <a:off x="6638700" y="3012075"/>
            <a:ext cx="2069100" cy="596250"/>
            <a:chOff x="6638700" y="3012075"/>
            <a:chExt cx="2069100" cy="596250"/>
          </a:xfrm>
        </p:grpSpPr>
        <p:sp>
          <p:nvSpPr>
            <p:cNvPr id="279" name="Google Shape;279;p56"/>
            <p:cNvSpPr txBox="1"/>
            <p:nvPr/>
          </p:nvSpPr>
          <p:spPr>
            <a:xfrm>
              <a:off x="7415700" y="3146625"/>
              <a:ext cx="1292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Race</a:t>
              </a:r>
              <a:endParaRPr sz="1800">
                <a:latin typeface="Calibri"/>
                <a:ea typeface="Calibri"/>
                <a:cs typeface="Calibri"/>
                <a:sym typeface="Calibri"/>
              </a:endParaRPr>
            </a:p>
          </p:txBody>
        </p:sp>
        <p:cxnSp>
          <p:nvCxnSpPr>
            <p:cNvPr id="280" name="Google Shape;280;p56"/>
            <p:cNvCxnSpPr>
              <a:stCxn id="279" idx="1"/>
            </p:cNvCxnSpPr>
            <p:nvPr/>
          </p:nvCxnSpPr>
          <p:spPr>
            <a:xfrm rot="10800000">
              <a:off x="6638700" y="3012075"/>
              <a:ext cx="777000" cy="365400"/>
            </a:xfrm>
            <a:prstGeom prst="straightConnector1">
              <a:avLst/>
            </a:prstGeom>
            <a:noFill/>
            <a:ln w="9525" cap="flat" cmpd="sng">
              <a:solidFill>
                <a:schemeClr val="dk2"/>
              </a:solidFill>
              <a:prstDash val="solid"/>
              <a:round/>
              <a:headEnd type="none" w="med" len="med"/>
              <a:tailEnd type="triangle" w="med" len="med"/>
            </a:ln>
          </p:spPr>
        </p:cxnSp>
      </p:grpSp>
      <p:grpSp>
        <p:nvGrpSpPr>
          <p:cNvPr id="281" name="Google Shape;281;p56"/>
          <p:cNvGrpSpPr/>
          <p:nvPr/>
        </p:nvGrpSpPr>
        <p:grpSpPr>
          <a:xfrm>
            <a:off x="5744775" y="3367513"/>
            <a:ext cx="1292100" cy="775200"/>
            <a:chOff x="6381150" y="4009263"/>
            <a:chExt cx="1292100" cy="775200"/>
          </a:xfrm>
        </p:grpSpPr>
        <p:sp>
          <p:nvSpPr>
            <p:cNvPr id="282" name="Google Shape;282;p56"/>
            <p:cNvSpPr txBox="1"/>
            <p:nvPr/>
          </p:nvSpPr>
          <p:spPr>
            <a:xfrm>
              <a:off x="6381150" y="4322763"/>
              <a:ext cx="1292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Education</a:t>
              </a:r>
              <a:endParaRPr sz="1800">
                <a:latin typeface="Calibri"/>
                <a:ea typeface="Calibri"/>
                <a:cs typeface="Calibri"/>
                <a:sym typeface="Calibri"/>
              </a:endParaRPr>
            </a:p>
          </p:txBody>
        </p:sp>
        <p:cxnSp>
          <p:nvCxnSpPr>
            <p:cNvPr id="283" name="Google Shape;283;p56"/>
            <p:cNvCxnSpPr>
              <a:stCxn id="282" idx="0"/>
            </p:cNvCxnSpPr>
            <p:nvPr/>
          </p:nvCxnSpPr>
          <p:spPr>
            <a:xfrm rot="10800000">
              <a:off x="6910500" y="4009263"/>
              <a:ext cx="116700" cy="313500"/>
            </a:xfrm>
            <a:prstGeom prst="straightConnector1">
              <a:avLst/>
            </a:prstGeom>
            <a:noFill/>
            <a:ln w="9525" cap="flat" cmpd="sng">
              <a:solidFill>
                <a:schemeClr val="dk2"/>
              </a:solidFill>
              <a:prstDash val="solid"/>
              <a:round/>
              <a:headEnd type="none" w="med" len="med"/>
              <a:tailEnd type="triangle" w="med" len="med"/>
            </a:ln>
          </p:spPr>
        </p:cxnSp>
      </p:grpSp>
      <p:grpSp>
        <p:nvGrpSpPr>
          <p:cNvPr id="284" name="Google Shape;284;p56"/>
          <p:cNvGrpSpPr/>
          <p:nvPr/>
        </p:nvGrpSpPr>
        <p:grpSpPr>
          <a:xfrm>
            <a:off x="4402475" y="3541950"/>
            <a:ext cx="1633200" cy="1473300"/>
            <a:chOff x="4402475" y="3541950"/>
            <a:chExt cx="1633200" cy="1473300"/>
          </a:xfrm>
        </p:grpSpPr>
        <p:sp>
          <p:nvSpPr>
            <p:cNvPr id="285" name="Google Shape;285;p56"/>
            <p:cNvSpPr txBox="1"/>
            <p:nvPr/>
          </p:nvSpPr>
          <p:spPr>
            <a:xfrm>
              <a:off x="4402475" y="4553550"/>
              <a:ext cx="16332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Marital Status</a:t>
              </a:r>
              <a:endParaRPr sz="1800">
                <a:latin typeface="Calibri"/>
                <a:ea typeface="Calibri"/>
                <a:cs typeface="Calibri"/>
                <a:sym typeface="Calibri"/>
              </a:endParaRPr>
            </a:p>
          </p:txBody>
        </p:sp>
        <p:cxnSp>
          <p:nvCxnSpPr>
            <p:cNvPr id="286" name="Google Shape;286;p56"/>
            <p:cNvCxnSpPr>
              <a:stCxn id="285" idx="0"/>
            </p:cNvCxnSpPr>
            <p:nvPr/>
          </p:nvCxnSpPr>
          <p:spPr>
            <a:xfrm rot="10800000">
              <a:off x="5207375" y="3541950"/>
              <a:ext cx="11700" cy="1011600"/>
            </a:xfrm>
            <a:prstGeom prst="straightConnector1">
              <a:avLst/>
            </a:prstGeom>
            <a:noFill/>
            <a:ln w="9525" cap="flat" cmpd="sng">
              <a:solidFill>
                <a:schemeClr val="dk2"/>
              </a:solidFill>
              <a:prstDash val="solid"/>
              <a:round/>
              <a:headEnd type="none" w="med" len="med"/>
              <a:tailEnd type="triangle" w="med" len="med"/>
            </a:ln>
          </p:spPr>
        </p:cxnSp>
      </p:grpSp>
      <p:grpSp>
        <p:nvGrpSpPr>
          <p:cNvPr id="287" name="Google Shape;287;p56"/>
          <p:cNvGrpSpPr/>
          <p:nvPr/>
        </p:nvGrpSpPr>
        <p:grpSpPr>
          <a:xfrm>
            <a:off x="1792150" y="3756175"/>
            <a:ext cx="2021100" cy="1110000"/>
            <a:chOff x="1792150" y="3756175"/>
            <a:chExt cx="2021100" cy="1110000"/>
          </a:xfrm>
        </p:grpSpPr>
        <p:sp>
          <p:nvSpPr>
            <p:cNvPr id="288" name="Google Shape;288;p56"/>
            <p:cNvSpPr txBox="1"/>
            <p:nvPr/>
          </p:nvSpPr>
          <p:spPr>
            <a:xfrm>
              <a:off x="1792150" y="4404475"/>
              <a:ext cx="2021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Sexual Orientation</a:t>
              </a:r>
              <a:endParaRPr sz="1800">
                <a:latin typeface="Calibri"/>
                <a:ea typeface="Calibri"/>
                <a:cs typeface="Calibri"/>
                <a:sym typeface="Calibri"/>
              </a:endParaRPr>
            </a:p>
          </p:txBody>
        </p:sp>
        <p:cxnSp>
          <p:nvCxnSpPr>
            <p:cNvPr id="289" name="Google Shape;289;p56"/>
            <p:cNvCxnSpPr>
              <a:stCxn id="288" idx="0"/>
            </p:cNvCxnSpPr>
            <p:nvPr/>
          </p:nvCxnSpPr>
          <p:spPr>
            <a:xfrm rot="10800000" flipH="1">
              <a:off x="2802700" y="3756175"/>
              <a:ext cx="539700" cy="648300"/>
            </a:xfrm>
            <a:prstGeom prst="straightConnector1">
              <a:avLst/>
            </a:prstGeom>
            <a:noFill/>
            <a:ln w="9525" cap="flat" cmpd="sng">
              <a:solidFill>
                <a:schemeClr val="dk2"/>
              </a:solidFill>
              <a:prstDash val="solid"/>
              <a:round/>
              <a:headEnd type="none" w="med" len="med"/>
              <a:tailEnd type="triangle" w="med" len="med"/>
            </a:ln>
          </p:spPr>
        </p:cxnSp>
      </p:grpSp>
      <p:grpSp>
        <p:nvGrpSpPr>
          <p:cNvPr id="290" name="Google Shape;290;p56"/>
          <p:cNvGrpSpPr/>
          <p:nvPr/>
        </p:nvGrpSpPr>
        <p:grpSpPr>
          <a:xfrm>
            <a:off x="277725" y="3227150"/>
            <a:ext cx="2087250" cy="1007400"/>
            <a:chOff x="277725" y="3227150"/>
            <a:chExt cx="2087250" cy="1007400"/>
          </a:xfrm>
        </p:grpSpPr>
        <p:sp>
          <p:nvSpPr>
            <p:cNvPr id="291" name="Google Shape;291;p56"/>
            <p:cNvSpPr txBox="1"/>
            <p:nvPr/>
          </p:nvSpPr>
          <p:spPr>
            <a:xfrm>
              <a:off x="277725" y="3772850"/>
              <a:ext cx="1292100" cy="46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Calibri"/>
                  <a:ea typeface="Calibri"/>
                  <a:cs typeface="Calibri"/>
                  <a:sym typeface="Calibri"/>
                </a:rPr>
                <a:t>Age</a:t>
              </a:r>
              <a:endParaRPr sz="1800">
                <a:latin typeface="Calibri"/>
                <a:ea typeface="Calibri"/>
                <a:cs typeface="Calibri"/>
                <a:sym typeface="Calibri"/>
              </a:endParaRPr>
            </a:p>
          </p:txBody>
        </p:sp>
        <p:cxnSp>
          <p:nvCxnSpPr>
            <p:cNvPr id="292" name="Google Shape;292;p56"/>
            <p:cNvCxnSpPr>
              <a:stCxn id="291" idx="0"/>
            </p:cNvCxnSpPr>
            <p:nvPr/>
          </p:nvCxnSpPr>
          <p:spPr>
            <a:xfrm rot="10800000" flipH="1">
              <a:off x="923775" y="3227150"/>
              <a:ext cx="1441200" cy="54570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7"/>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How has your view of scientists changed over time?</a:t>
            </a:r>
            <a:endParaRPr/>
          </a:p>
          <a:p>
            <a:pPr marL="457200" lvl="0" indent="-393700" algn="l" rtl="0">
              <a:spcBef>
                <a:spcPts val="0"/>
              </a:spcBef>
              <a:spcAft>
                <a:spcPts val="0"/>
              </a:spcAft>
              <a:buSzPts val="2600"/>
              <a:buChar char="•"/>
            </a:pPr>
            <a:r>
              <a:rPr lang="en"/>
              <a:t>After seeing scientists in different fields, including molecular gastronomy, has your view changed in terms of what a scientist “looks like”?</a:t>
            </a:r>
            <a:endParaRPr/>
          </a:p>
          <a:p>
            <a:pPr marL="457200" lvl="0" indent="-393700" algn="l" rtl="0">
              <a:spcBef>
                <a:spcPts val="0"/>
              </a:spcBef>
              <a:spcAft>
                <a:spcPts val="0"/>
              </a:spcAft>
              <a:buSzPts val="2600"/>
              <a:buChar char="•"/>
            </a:pPr>
            <a:r>
              <a:rPr lang="en"/>
              <a:t>Thinking back to your drawing, how might you now alter your image of a scientist?</a:t>
            </a:r>
            <a:endParaRPr/>
          </a:p>
        </p:txBody>
      </p:sp>
      <p:sp>
        <p:nvSpPr>
          <p:cNvPr id="298" name="Google Shape;298;p5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Discussion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xEl>
                                              <p:pRg st="0" end="0"/>
                                            </p:txEl>
                                          </p:spTgt>
                                        </p:tgtEl>
                                        <p:attrNameLst>
                                          <p:attrName>style.visibility</p:attrName>
                                        </p:attrNameLst>
                                      </p:cBhvr>
                                      <p:to>
                                        <p:strVal val="visible"/>
                                      </p:to>
                                    </p:set>
                                    <p:animEffect transition="in" filter="fade">
                                      <p:cBhvr>
                                        <p:cTn id="7" dur="1000"/>
                                        <p:tgtEl>
                                          <p:spTgt spid="2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
                                            <p:txEl>
                                              <p:pRg st="1" end="1"/>
                                            </p:txEl>
                                          </p:spTgt>
                                        </p:tgtEl>
                                        <p:attrNameLst>
                                          <p:attrName>style.visibility</p:attrName>
                                        </p:attrNameLst>
                                      </p:cBhvr>
                                      <p:to>
                                        <p:strVal val="visible"/>
                                      </p:to>
                                    </p:set>
                                    <p:animEffect transition="in" filter="fade">
                                      <p:cBhvr>
                                        <p:cTn id="12" dur="1000"/>
                                        <p:tgtEl>
                                          <p:spTgt spid="2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7">
                                            <p:txEl>
                                              <p:pRg st="2" end="2"/>
                                            </p:txEl>
                                          </p:spTgt>
                                        </p:tgtEl>
                                        <p:attrNameLst>
                                          <p:attrName>style.visibility</p:attrName>
                                        </p:attrNameLst>
                                      </p:cBhvr>
                                      <p:to>
                                        <p:strVal val="visible"/>
                                      </p:to>
                                    </p:set>
                                    <p:animEffect transition="in" filter="fade">
                                      <p:cBhvr>
                                        <p:cTn id="17" dur="1000"/>
                                        <p:tgtEl>
                                          <p:spTgt spid="2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accent4"/>
              </a:buClr>
              <a:buSzPts val="3600"/>
              <a:buFont typeface="Calibri"/>
              <a:buNone/>
            </a:pPr>
            <a:r>
              <a:rPr lang="en"/>
              <a:t>Collaborative Word Cloud</a:t>
            </a:r>
            <a:endParaRPr/>
          </a:p>
        </p:txBody>
      </p:sp>
      <p:sp>
        <p:nvSpPr>
          <p:cNvPr id="304" name="Google Shape;304;p58"/>
          <p:cNvSpPr txBox="1">
            <a:spLocks noGrp="1"/>
          </p:cNvSpPr>
          <p:nvPr>
            <p:ph type="body" idx="1"/>
          </p:nvPr>
        </p:nvSpPr>
        <p:spPr>
          <a:xfrm>
            <a:off x="457200" y="1305059"/>
            <a:ext cx="5020500" cy="1689858"/>
          </a:xfrm>
          <a:prstGeom prst="rect">
            <a:avLst/>
          </a:prstGeom>
          <a:noFill/>
          <a:ln>
            <a:noFill/>
          </a:ln>
        </p:spPr>
        <p:txBody>
          <a:bodyPr spcFirstLastPara="1" wrap="square" lIns="91400" tIns="91400" rIns="91400" bIns="91400" anchor="ctr" anchorCtr="0">
            <a:normAutofit/>
          </a:bodyPr>
          <a:lstStyle/>
          <a:p>
            <a:pPr marL="0" lvl="0" indent="0" algn="l" rtl="0">
              <a:spcBef>
                <a:spcPts val="0"/>
              </a:spcBef>
              <a:spcAft>
                <a:spcPts val="0"/>
              </a:spcAft>
              <a:buNone/>
            </a:pPr>
            <a:r>
              <a:rPr lang="en" dirty="0"/>
              <a:t>What are some words that come to mind when you think of the agriculture career field?</a:t>
            </a:r>
            <a:endParaRPr dirty="0"/>
          </a:p>
          <a:p>
            <a:pPr marL="457200" lvl="0" indent="0" algn="l" rtl="0">
              <a:spcBef>
                <a:spcPts val="0"/>
              </a:spcBef>
              <a:spcAft>
                <a:spcPts val="0"/>
              </a:spcAft>
              <a:buNone/>
            </a:pPr>
            <a:endParaRPr dirty="0"/>
          </a:p>
        </p:txBody>
      </p:sp>
      <p:sp>
        <p:nvSpPr>
          <p:cNvPr id="305" name="Google Shape;305;p58"/>
          <p:cNvSpPr txBox="1"/>
          <p:nvPr/>
        </p:nvSpPr>
        <p:spPr>
          <a:xfrm>
            <a:off x="6486325" y="2250450"/>
            <a:ext cx="1303500" cy="115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highlight>
                  <a:srgbClr val="FFFF00"/>
                </a:highlight>
                <a:latin typeface="Calibri"/>
                <a:ea typeface="Calibri"/>
                <a:cs typeface="Calibri"/>
                <a:sym typeface="Calibri"/>
              </a:rPr>
              <a:t>INSERT QR CODE HERE</a:t>
            </a:r>
            <a:endParaRPr sz="2600">
              <a:highlight>
                <a:srgbClr val="FFFF00"/>
              </a:highlight>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Discussion</a:t>
            </a:r>
            <a:endParaRPr/>
          </a:p>
        </p:txBody>
      </p:sp>
      <p:sp>
        <p:nvSpPr>
          <p:cNvPr id="311" name="Google Shape;311;p59"/>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dirty="0"/>
              <a:t>Why are these the words that come to mind when you think of the agriculture field?</a:t>
            </a:r>
            <a:endParaRPr dirty="0"/>
          </a:p>
          <a:p>
            <a:pPr marL="457200" lvl="0" indent="-393700" algn="l" rtl="0">
              <a:spcBef>
                <a:spcPts val="0"/>
              </a:spcBef>
              <a:spcAft>
                <a:spcPts val="0"/>
              </a:spcAft>
              <a:buSzPts val="2600"/>
              <a:buChar char="•"/>
            </a:pPr>
            <a:r>
              <a:rPr lang="en" dirty="0"/>
              <a:t>What past experiences might have affected the words you used to describe the agriculture career field?</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xEl>
                                              <p:pRg st="0" end="0"/>
                                            </p:txEl>
                                          </p:spTgt>
                                        </p:tgtEl>
                                        <p:attrNameLst>
                                          <p:attrName>style.visibility</p:attrName>
                                        </p:attrNameLst>
                                      </p:cBhvr>
                                      <p:to>
                                        <p:strVal val="visible"/>
                                      </p:to>
                                    </p:set>
                                    <p:animEffect transition="in" filter="fade">
                                      <p:cBhvr>
                                        <p:cTn id="7" dur="1000"/>
                                        <p:tgtEl>
                                          <p:spTgt spid="3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xEl>
                                              <p:pRg st="1" end="1"/>
                                            </p:txEl>
                                          </p:spTgt>
                                        </p:tgtEl>
                                        <p:attrNameLst>
                                          <p:attrName>style.visibility</p:attrName>
                                        </p:attrNameLst>
                                      </p:cBhvr>
                                      <p:to>
                                        <p:strVal val="visible"/>
                                      </p:to>
                                    </p:set>
                                    <p:animEffect transition="in" filter="fade">
                                      <p:cBhvr>
                                        <p:cTn id="12" dur="1000"/>
                                        <p:tgtEl>
                                          <p:spTgt spid="3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0"/>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dirty="0"/>
              <a:t>We’ve had to overcome our own misconceptions through:</a:t>
            </a:r>
            <a:endParaRPr dirty="0"/>
          </a:p>
          <a:p>
            <a:pPr marL="457200" lvl="0" indent="-393700" algn="l" rtl="0">
              <a:spcBef>
                <a:spcPts val="520"/>
              </a:spcBef>
              <a:spcAft>
                <a:spcPts val="0"/>
              </a:spcAft>
              <a:buSzPts val="2600"/>
              <a:buChar char="•"/>
            </a:pPr>
            <a:r>
              <a:rPr lang="en" dirty="0"/>
              <a:t>Consistent assessment of our career services.</a:t>
            </a:r>
            <a:endParaRPr dirty="0"/>
          </a:p>
          <a:p>
            <a:pPr marL="457200" lvl="0" indent="-393700" algn="l" rtl="0">
              <a:spcBef>
                <a:spcPts val="0"/>
              </a:spcBef>
              <a:spcAft>
                <a:spcPts val="0"/>
              </a:spcAft>
              <a:buSzPts val="2600"/>
              <a:buChar char="•"/>
            </a:pPr>
            <a:r>
              <a:rPr lang="en" dirty="0"/>
              <a:t>Conversations with speakers.</a:t>
            </a:r>
            <a:endParaRPr dirty="0"/>
          </a:p>
          <a:p>
            <a:pPr marL="457200" lvl="0" indent="-393700" algn="l" rtl="0">
              <a:spcBef>
                <a:spcPts val="0"/>
              </a:spcBef>
              <a:spcAft>
                <a:spcPts val="0"/>
              </a:spcAft>
              <a:buSzPts val="2600"/>
              <a:buChar char="•"/>
            </a:pPr>
            <a:r>
              <a:rPr lang="en" dirty="0"/>
              <a:t>Writing career activities.</a:t>
            </a:r>
            <a:endParaRPr dirty="0"/>
          </a:p>
        </p:txBody>
      </p:sp>
      <p:sp>
        <p:nvSpPr>
          <p:cNvPr id="317" name="Google Shape;317;p6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Biases and Misconceptions Reflection</a:t>
            </a:r>
            <a:endParaRPr dirty="0"/>
          </a:p>
        </p:txBody>
      </p:sp>
      <p:pic>
        <p:nvPicPr>
          <p:cNvPr id="318" name="Google Shape;318;p60"/>
          <p:cNvPicPr preferRelativeResize="0"/>
          <p:nvPr/>
        </p:nvPicPr>
        <p:blipFill>
          <a:blip r:embed="rId3">
            <a:alphaModFix/>
          </a:blip>
          <a:stretch>
            <a:fillRect/>
          </a:stretch>
        </p:blipFill>
        <p:spPr>
          <a:xfrm>
            <a:off x="5630100" y="1278522"/>
            <a:ext cx="2755542" cy="36740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61" descr="Education: Bachelors in Agricultural Education from Oklahoma State University and Masters in School Administration from Northeastern State University&#10;I worked as an Agricultural Education teacher in the public school system for 8 years before working for Oklahoma Ag in the Classroom." title="Oklahoma Ag in the Classroom State Coordinator-Emily Ague-Zoom Into Your Career">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6"/>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p>
            <a:pPr marL="0" lvl="0" indent="0" algn="l" rtl="0">
              <a:spcBef>
                <a:spcPts val="0"/>
              </a:spcBef>
              <a:spcAft>
                <a:spcPts val="0"/>
              </a:spcAft>
              <a:buClr>
                <a:schemeClr val="lt1"/>
              </a:buClr>
              <a:buSzPts val="5000"/>
              <a:buFont typeface="Calibri"/>
              <a:buNone/>
            </a:pPr>
            <a:r>
              <a:rPr lang="en"/>
              <a:t>Breaking Barriers</a:t>
            </a:r>
            <a:endParaRPr/>
          </a:p>
        </p:txBody>
      </p:sp>
      <p:sp>
        <p:nvSpPr>
          <p:cNvPr id="146" name="Google Shape;146;p36"/>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p>
            <a:pPr marL="0" marR="34288" lvl="0" indent="0" algn="l" rtl="0">
              <a:spcBef>
                <a:spcPts val="0"/>
              </a:spcBef>
              <a:spcAft>
                <a:spcPts val="0"/>
              </a:spcAft>
              <a:buSzPts val="2600"/>
              <a:buNone/>
            </a:pPr>
            <a:r>
              <a:rPr lang="en"/>
              <a:t>Dispelling Career Misconceptions</a:t>
            </a:r>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4"/>
          <p:cNvSpPr txBox="1">
            <a:spLocks noGrp="1"/>
          </p:cNvSpPr>
          <p:nvPr>
            <p:ph type="body" idx="1"/>
          </p:nvPr>
        </p:nvSpPr>
        <p:spPr>
          <a:xfrm>
            <a:off x="457200" y="1164647"/>
            <a:ext cx="8229600" cy="3434100"/>
          </a:xfrm>
          <a:prstGeom prst="rect">
            <a:avLst/>
          </a:prstGeom>
        </p:spPr>
        <p:txBody>
          <a:bodyPr spcFirstLastPara="1" wrap="square" lIns="91425" tIns="45700" rIns="91425" bIns="45700" anchor="t" anchorCtr="0">
            <a:normAutofit lnSpcReduction="10000"/>
          </a:bodyPr>
          <a:lstStyle/>
          <a:p>
            <a:pPr marL="0" lvl="0" indent="0" algn="l" rtl="0">
              <a:spcBef>
                <a:spcPts val="520"/>
              </a:spcBef>
              <a:spcAft>
                <a:spcPts val="0"/>
              </a:spcAft>
              <a:buNone/>
            </a:pPr>
            <a:r>
              <a:rPr lang="en" dirty="0"/>
              <a:t>Use the infographic to continue discussing these questions in small groups:</a:t>
            </a:r>
            <a:endParaRPr dirty="0"/>
          </a:p>
          <a:p>
            <a:pPr marL="457200" lvl="0" indent="-393700" algn="l" rtl="0">
              <a:spcBef>
                <a:spcPts val="520"/>
              </a:spcBef>
              <a:spcAft>
                <a:spcPts val="0"/>
              </a:spcAft>
              <a:buSzPts val="2600"/>
              <a:buChar char="•"/>
            </a:pPr>
            <a:r>
              <a:rPr lang="en" dirty="0"/>
              <a:t>What do you like? </a:t>
            </a:r>
            <a:endParaRPr dirty="0"/>
          </a:p>
          <a:p>
            <a:pPr marL="457200" lvl="0" indent="-393700" algn="l" rtl="0">
              <a:spcBef>
                <a:spcPts val="0"/>
              </a:spcBef>
              <a:spcAft>
                <a:spcPts val="0"/>
              </a:spcAft>
              <a:buSzPts val="2600"/>
              <a:buChar char="•"/>
            </a:pPr>
            <a:r>
              <a:rPr lang="en" dirty="0"/>
              <a:t>What would you change? </a:t>
            </a:r>
            <a:endParaRPr dirty="0"/>
          </a:p>
          <a:p>
            <a:pPr marL="457200" lvl="0" indent="-393700" algn="l" rtl="0">
              <a:spcBef>
                <a:spcPts val="0"/>
              </a:spcBef>
              <a:spcAft>
                <a:spcPts val="0"/>
              </a:spcAft>
              <a:buSzPts val="2600"/>
              <a:buChar char="•"/>
            </a:pPr>
            <a:r>
              <a:rPr lang="en" dirty="0"/>
              <a:t>How might you make this more global?</a:t>
            </a:r>
            <a:endParaRPr dirty="0"/>
          </a:p>
          <a:p>
            <a:pPr marL="0" lvl="0" indent="0" algn="l" rtl="0">
              <a:spcBef>
                <a:spcPts val="520"/>
              </a:spcBef>
              <a:spcAft>
                <a:spcPts val="0"/>
              </a:spcAft>
              <a:buNone/>
            </a:pPr>
            <a:endParaRPr dirty="0"/>
          </a:p>
          <a:p>
            <a:pPr marL="0" lvl="0" indent="0" algn="l" rtl="0">
              <a:spcBef>
                <a:spcPts val="520"/>
              </a:spcBef>
              <a:spcAft>
                <a:spcPts val="0"/>
              </a:spcAft>
              <a:buNone/>
            </a:pPr>
            <a:r>
              <a:rPr lang="en" dirty="0"/>
              <a:t>Select one main takeaway and someone to share this takeaway with the whole group.</a:t>
            </a:r>
            <a:endParaRPr dirty="0"/>
          </a:p>
        </p:txBody>
      </p:sp>
      <p:sp>
        <p:nvSpPr>
          <p:cNvPr id="337" name="Google Shape;337;p64"/>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Breakout Room</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3"/>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9"/>
          <p:cNvSpPr txBox="1">
            <a:spLocks noGrp="1"/>
          </p:cNvSpPr>
          <p:nvPr>
            <p:ph type="title"/>
          </p:nvPr>
        </p:nvSpPr>
        <p:spPr>
          <a:xfrm>
            <a:off x="457200" y="24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Action Plan</a:t>
            </a:r>
            <a:endParaRPr/>
          </a:p>
        </p:txBody>
      </p:sp>
      <p:graphicFrame>
        <p:nvGraphicFramePr>
          <p:cNvPr id="359" name="Google Shape;359;p69"/>
          <p:cNvGraphicFramePr/>
          <p:nvPr>
            <p:extLst>
              <p:ext uri="{D42A27DB-BD31-4B8C-83A1-F6EECF244321}">
                <p14:modId xmlns:p14="http://schemas.microsoft.com/office/powerpoint/2010/main" val="1385609019"/>
              </p:ext>
            </p:extLst>
          </p:nvPr>
        </p:nvGraphicFramePr>
        <p:xfrm>
          <a:off x="457200" y="955541"/>
          <a:ext cx="7451386" cy="3859650"/>
        </p:xfrm>
        <a:graphic>
          <a:graphicData uri="http://schemas.openxmlformats.org/drawingml/2006/table">
            <a:tbl>
              <a:tblPr>
                <a:noFill/>
                <a:tableStyleId>{1483B9F6-D468-4172-9039-8970288E2520}</a:tableStyleId>
              </a:tblPr>
              <a:tblGrid>
                <a:gridCol w="992221">
                  <a:extLst>
                    <a:ext uri="{9D8B030D-6E8A-4147-A177-3AD203B41FA5}">
                      <a16:colId xmlns:a16="http://schemas.microsoft.com/office/drawing/2014/main" val="20000"/>
                    </a:ext>
                  </a:extLst>
                </a:gridCol>
                <a:gridCol w="1643975">
                  <a:extLst>
                    <a:ext uri="{9D8B030D-6E8A-4147-A177-3AD203B41FA5}">
                      <a16:colId xmlns:a16="http://schemas.microsoft.com/office/drawing/2014/main" val="20001"/>
                    </a:ext>
                  </a:extLst>
                </a:gridCol>
                <a:gridCol w="2217906">
                  <a:extLst>
                    <a:ext uri="{9D8B030D-6E8A-4147-A177-3AD203B41FA5}">
                      <a16:colId xmlns:a16="http://schemas.microsoft.com/office/drawing/2014/main" val="20002"/>
                    </a:ext>
                  </a:extLst>
                </a:gridCol>
                <a:gridCol w="2597284">
                  <a:extLst>
                    <a:ext uri="{9D8B030D-6E8A-4147-A177-3AD203B41FA5}">
                      <a16:colId xmlns:a16="http://schemas.microsoft.com/office/drawing/2014/main" val="20003"/>
                    </a:ext>
                  </a:extLst>
                </a:gridCol>
              </a:tblGrid>
              <a:tr h="861687">
                <a:tc>
                  <a:txBody>
                    <a:bodyPr/>
                    <a:lstStyle/>
                    <a:p>
                      <a:pPr marL="0" lvl="0" indent="0" algn="ctr" rtl="0">
                        <a:lnSpc>
                          <a:spcPct val="115000"/>
                        </a:lnSpc>
                        <a:spcBef>
                          <a:spcPts val="0"/>
                        </a:spcBef>
                        <a:spcAft>
                          <a:spcPts val="0"/>
                        </a:spcAft>
                        <a:buNone/>
                      </a:pPr>
                      <a:r>
                        <a:rPr lang="en" sz="1300" b="1" dirty="0">
                          <a:solidFill>
                            <a:schemeClr val="bg1"/>
                          </a:solidFill>
                          <a:latin typeface="Calibri"/>
                          <a:ea typeface="Calibri"/>
                          <a:cs typeface="Calibri"/>
                          <a:sym typeface="Calibri"/>
                        </a:rPr>
                        <a:t>Career field/cluster</a:t>
                      </a:r>
                      <a:endParaRPr sz="1300" b="1" dirty="0">
                        <a:solidFill>
                          <a:schemeClr val="bg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650" cap="flat" cmpd="sng">
                      <a:solidFill>
                        <a:srgbClr val="7EA6AC"/>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300" b="1" dirty="0">
                          <a:solidFill>
                            <a:schemeClr val="bg1"/>
                          </a:solidFill>
                          <a:latin typeface="Calibri"/>
                          <a:ea typeface="Calibri"/>
                          <a:cs typeface="Calibri"/>
                          <a:sym typeface="Calibri"/>
                        </a:rPr>
                        <a:t>What jobs are commonly associated with this field?</a:t>
                      </a:r>
                      <a:endParaRPr sz="900" i="1" dirty="0">
                        <a:solidFill>
                          <a:schemeClr val="bg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650" cap="flat" cmpd="sng">
                      <a:solidFill>
                        <a:srgbClr val="7EA6AC"/>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300" b="1" dirty="0">
                          <a:solidFill>
                            <a:schemeClr val="bg1"/>
                          </a:solidFill>
                          <a:latin typeface="Calibri"/>
                          <a:ea typeface="Calibri"/>
                          <a:cs typeface="Calibri"/>
                          <a:sym typeface="Calibri"/>
                        </a:rPr>
                        <a:t>What are common beliefs and stereotypes associated with this career field?</a:t>
                      </a:r>
                      <a:endParaRPr sz="900" i="1" dirty="0">
                        <a:solidFill>
                          <a:schemeClr val="bg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650" cap="flat" cmpd="sng">
                      <a:solidFill>
                        <a:srgbClr val="7EA6AC"/>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300" b="1" dirty="0">
                          <a:solidFill>
                            <a:schemeClr val="bg1"/>
                          </a:solidFill>
                          <a:latin typeface="Calibri"/>
                          <a:ea typeface="Calibri"/>
                          <a:cs typeface="Calibri"/>
                          <a:sym typeface="Calibri"/>
                        </a:rPr>
                        <a:t>What activities or tools can be used to break down the barriers and misconceptions for the field?  </a:t>
                      </a:r>
                      <a:endParaRPr sz="1300" i="1" dirty="0">
                        <a:solidFill>
                          <a:schemeClr val="bg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650" cap="flat" cmpd="sng">
                      <a:solidFill>
                        <a:srgbClr val="7EA6AC"/>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192364">
                <a:tc rowSpan="2">
                  <a:txBody>
                    <a:bodyPr/>
                    <a:lstStyle/>
                    <a:p>
                      <a:pPr marL="0" lvl="0" indent="0" algn="l" rtl="0">
                        <a:lnSpc>
                          <a:spcPct val="115000"/>
                        </a:lnSpc>
                        <a:spcBef>
                          <a:spcPts val="0"/>
                        </a:spcBef>
                        <a:spcAft>
                          <a:spcPts val="0"/>
                        </a:spcAft>
                        <a:buNone/>
                      </a:pPr>
                      <a:r>
                        <a:rPr lang="en" sz="1100" i="1" dirty="0">
                          <a:solidFill>
                            <a:srgbClr val="3E5C61"/>
                          </a:solidFill>
                          <a:latin typeface="Calibri"/>
                          <a:ea typeface="Calibri"/>
                          <a:cs typeface="Calibri"/>
                          <a:sym typeface="Calibri"/>
                        </a:rPr>
                        <a:t>Agriculture, Food, &amp; Natural Resources </a:t>
                      </a:r>
                      <a:endParaRPr sz="1100" i="1" dirty="0">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65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tc rowSpan="2">
                  <a:txBody>
                    <a:bodyPr/>
                    <a:lstStyle/>
                    <a:p>
                      <a:pPr marL="0" lvl="0" indent="0" algn="l" rtl="0">
                        <a:lnSpc>
                          <a:spcPct val="115000"/>
                        </a:lnSpc>
                        <a:spcBef>
                          <a:spcPts val="0"/>
                        </a:spcBef>
                        <a:spcAft>
                          <a:spcPts val="0"/>
                        </a:spcAft>
                        <a:buNone/>
                      </a:pPr>
                      <a:r>
                        <a:rPr lang="en" sz="1100" i="1" dirty="0">
                          <a:solidFill>
                            <a:srgbClr val="3E5C61"/>
                          </a:solidFill>
                          <a:latin typeface="Calibri"/>
                          <a:ea typeface="Calibri"/>
                          <a:cs typeface="Calibri"/>
                          <a:sym typeface="Calibri"/>
                        </a:rPr>
                        <a:t>Farmers, ranchers, food manufacturers </a:t>
                      </a:r>
                      <a:endParaRPr sz="1100" i="1" dirty="0">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65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tc rowSpan="2">
                  <a:txBody>
                    <a:bodyPr/>
                    <a:lstStyle/>
                    <a:p>
                      <a:pPr marL="0" lvl="0" indent="0" algn="l" rtl="0">
                        <a:lnSpc>
                          <a:spcPct val="115000"/>
                        </a:lnSpc>
                        <a:spcBef>
                          <a:spcPts val="0"/>
                        </a:spcBef>
                        <a:spcAft>
                          <a:spcPts val="0"/>
                        </a:spcAft>
                        <a:buNone/>
                      </a:pPr>
                      <a:r>
                        <a:rPr lang="en" sz="1100" i="1" dirty="0">
                          <a:solidFill>
                            <a:srgbClr val="3E5C61"/>
                          </a:solidFill>
                          <a:latin typeface="Calibri"/>
                          <a:ea typeface="Calibri"/>
                          <a:cs typeface="Calibri"/>
                          <a:sym typeface="Calibri"/>
                        </a:rPr>
                        <a:t>People work outside with animals or nature; commonly associated with men; commonly associated with rural communities; work with your hands; messy work.</a:t>
                      </a:r>
                      <a:endParaRPr sz="1100" i="1" dirty="0">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65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tc rowSpan="2">
                  <a:txBody>
                    <a:bodyPr/>
                    <a:lstStyle/>
                    <a:p>
                      <a:pPr marL="0" lvl="0" indent="0" algn="l" rtl="0">
                        <a:lnSpc>
                          <a:spcPct val="115000"/>
                        </a:lnSpc>
                        <a:spcBef>
                          <a:spcPts val="0"/>
                        </a:spcBef>
                        <a:spcAft>
                          <a:spcPts val="0"/>
                        </a:spcAft>
                        <a:buNone/>
                      </a:pPr>
                      <a:r>
                        <a:rPr lang="en" sz="1100" i="1">
                          <a:solidFill>
                            <a:srgbClr val="3E5C61"/>
                          </a:solidFill>
                          <a:latin typeface="Calibri"/>
                          <a:ea typeface="Calibri"/>
                          <a:cs typeface="Calibri"/>
                          <a:sym typeface="Calibri"/>
                        </a:rPr>
                        <a:t>We had a speaker from this career field who is not the stereotypical “ag” worker; looked through the career cluster infogram to identify misconceptions after the career talk; reevaluated the range of this cluster. </a:t>
                      </a:r>
                      <a:endParaRPr sz="1100" i="1">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65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78967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918336">
                <a:tc>
                  <a:txBody>
                    <a:bodyPr/>
                    <a:lstStyle/>
                    <a:p>
                      <a:pPr marL="0" lvl="0" indent="0" algn="l" rtl="0">
                        <a:lnSpc>
                          <a:spcPct val="115000"/>
                        </a:lnSpc>
                        <a:spcBef>
                          <a:spcPts val="0"/>
                        </a:spcBef>
                        <a:spcAft>
                          <a:spcPts val="0"/>
                        </a:spcAft>
                        <a:buNone/>
                      </a:pPr>
                      <a:endParaRPr sz="1100" i="1">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endParaRPr sz="1100" i="1">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endParaRPr sz="1100" i="1" dirty="0">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endParaRPr sz="1100" i="1" dirty="0">
                        <a:solidFill>
                          <a:srgbClr val="3E5C61"/>
                        </a:solidFill>
                        <a:latin typeface="Calibri"/>
                        <a:ea typeface="Calibri"/>
                        <a:cs typeface="Calibri"/>
                        <a:sym typeface="Calibri"/>
                      </a:endParaRPr>
                    </a:p>
                  </a:txBody>
                  <a:tcPr marL="63500" marR="63500" marT="63500" marB="63500" anchor="ctr">
                    <a:lnL w="12700" cap="flat" cmpd="sng">
                      <a:solidFill>
                        <a:srgbClr val="7EA6AC"/>
                      </a:solidFill>
                      <a:prstDash val="solid"/>
                      <a:round/>
                      <a:headEnd type="none" w="sm" len="sm"/>
                      <a:tailEnd type="none" w="sm" len="sm"/>
                    </a:lnL>
                    <a:lnR w="12700" cap="flat" cmpd="sng">
                      <a:solidFill>
                        <a:srgbClr val="7EA6AC"/>
                      </a:solidFill>
                      <a:prstDash val="solid"/>
                      <a:round/>
                      <a:headEnd type="none" w="sm" len="sm"/>
                      <a:tailEnd type="none" w="sm" len="sm"/>
                    </a:lnR>
                    <a:lnT w="12700" cap="flat" cmpd="sng">
                      <a:solidFill>
                        <a:srgbClr val="7EA6AC"/>
                      </a:solidFill>
                      <a:prstDash val="solid"/>
                      <a:round/>
                      <a:headEnd type="none" w="sm" len="sm"/>
                      <a:tailEnd type="none" w="sm" len="sm"/>
                    </a:lnT>
                    <a:lnB w="12700" cap="flat" cmpd="sng">
                      <a:solidFill>
                        <a:srgbClr val="7EA6A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7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Discussion</a:t>
            </a:r>
            <a:endParaRPr/>
          </a:p>
        </p:txBody>
      </p:sp>
      <p:sp>
        <p:nvSpPr>
          <p:cNvPr id="365" name="Google Shape;365;p70"/>
          <p:cNvSpPr txBox="1">
            <a:spLocks noGrp="1"/>
          </p:cNvSpPr>
          <p:nvPr>
            <p:ph type="body" idx="1"/>
          </p:nvPr>
        </p:nvSpPr>
        <p:spPr>
          <a:xfrm>
            <a:off x="457200" y="1309350"/>
            <a:ext cx="78393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dirty="0"/>
              <a:t>After hearing about our career exploration program, what ideas do you have for how to help break the barrier for your students?</a:t>
            </a:r>
            <a:endParaRPr dirty="0"/>
          </a:p>
          <a:p>
            <a:pPr marL="457200" lvl="0" indent="-393700" algn="l" rtl="0">
              <a:spcBef>
                <a:spcPts val="0"/>
              </a:spcBef>
              <a:spcAft>
                <a:spcPts val="0"/>
              </a:spcAft>
              <a:buSzPts val="2600"/>
              <a:buChar char="•"/>
            </a:pPr>
            <a:r>
              <a:rPr lang="en" dirty="0"/>
              <a:t>Why do you think it’s important for students to hear from professionals that, at first glance, don’t seem to fit the standard mold for that career cluster?</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animEffect transition="in" filter="fade">
                                      <p:cBhvr>
                                        <p:cTn id="7" dur="1000"/>
                                        <p:tgtEl>
                                          <p:spTgt spid="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xEl>
                                              <p:pRg st="1" end="1"/>
                                            </p:txEl>
                                          </p:spTgt>
                                        </p:tgtEl>
                                        <p:attrNameLst>
                                          <p:attrName>style.visibility</p:attrName>
                                        </p:attrNameLst>
                                      </p:cBhvr>
                                      <p:to>
                                        <p:strVal val="visible"/>
                                      </p:to>
                                    </p:set>
                                    <p:animEffect transition="in" filter="fade">
                                      <p:cBhvr>
                                        <p:cTn id="12" dur="1000"/>
                                        <p:tgtEl>
                                          <p:spTgt spid="3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71"/>
          <p:cNvSpPr txBox="1">
            <a:spLocks noGrp="1"/>
          </p:cNvSpPr>
          <p:nvPr>
            <p:ph type="title"/>
          </p:nvPr>
        </p:nvSpPr>
        <p:spPr>
          <a:xfrm>
            <a:off x="457200" y="307253"/>
            <a:ext cx="8229600" cy="16875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Lifelong </a:t>
            </a:r>
            <a:endParaRPr/>
          </a:p>
          <a:p>
            <a:pPr marL="0" lvl="0" indent="0" algn="l" rtl="0">
              <a:spcBef>
                <a:spcPts val="0"/>
              </a:spcBef>
              <a:spcAft>
                <a:spcPts val="0"/>
              </a:spcAft>
              <a:buNone/>
            </a:pPr>
            <a:r>
              <a:rPr lang="en"/>
              <a:t>Learning</a:t>
            </a:r>
            <a:endParaRPr/>
          </a:p>
        </p:txBody>
      </p:sp>
      <p:pic>
        <p:nvPicPr>
          <p:cNvPr id="371" name="Google Shape;371;p71"/>
          <p:cNvPicPr preferRelativeResize="0"/>
          <p:nvPr/>
        </p:nvPicPr>
        <p:blipFill>
          <a:blip r:embed="rId3">
            <a:alphaModFix/>
          </a:blip>
          <a:stretch>
            <a:fillRect/>
          </a:stretch>
        </p:blipFill>
        <p:spPr>
          <a:xfrm>
            <a:off x="1058125" y="-63625"/>
            <a:ext cx="8544998" cy="52071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72"/>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lnSpcReduction="10000"/>
          </a:bodyPr>
          <a:lstStyle/>
          <a:p>
            <a:pPr indent="-457200"/>
            <a:r>
              <a:rPr lang="en" dirty="0"/>
              <a:t>Reflect on today’s session and use six words to describe your reflection.</a:t>
            </a:r>
            <a:endParaRPr dirty="0"/>
          </a:p>
          <a:p>
            <a:pPr marL="457200" lvl="0" indent="-393700" algn="l" rtl="0">
              <a:spcBef>
                <a:spcPts val="520"/>
              </a:spcBef>
              <a:spcAft>
                <a:spcPts val="0"/>
              </a:spcAft>
              <a:buSzPts val="2600"/>
              <a:buChar char="•"/>
            </a:pPr>
            <a:r>
              <a:rPr lang="en" dirty="0"/>
              <a:t>This can be about something you learned, or it can be about your action plan.</a:t>
            </a:r>
            <a:endParaRPr dirty="0"/>
          </a:p>
          <a:p>
            <a:pPr marL="457200" lvl="0" indent="-393700" algn="l" rtl="0">
              <a:spcBef>
                <a:spcPts val="0"/>
              </a:spcBef>
              <a:spcAft>
                <a:spcPts val="0"/>
              </a:spcAft>
              <a:buSzPts val="2600"/>
              <a:buChar char="•"/>
            </a:pPr>
            <a:endParaRPr lang="en" dirty="0"/>
          </a:p>
          <a:p>
            <a:pPr marL="63500" lvl="0" indent="0" algn="l" rtl="0">
              <a:spcBef>
                <a:spcPts val="0"/>
              </a:spcBef>
              <a:spcAft>
                <a:spcPts val="0"/>
              </a:spcAft>
              <a:buSzPts val="2600"/>
              <a:buNone/>
            </a:pPr>
            <a:r>
              <a:rPr lang="en" dirty="0"/>
              <a:t>Use the code to access the Menti and add your Six-Word Memoir.</a:t>
            </a:r>
            <a:endParaRPr sz="3500" b="1" dirty="0"/>
          </a:p>
        </p:txBody>
      </p:sp>
      <p:sp>
        <p:nvSpPr>
          <p:cNvPr id="377" name="Google Shape;377;p7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Six-Word Memoir</a:t>
            </a:r>
            <a:endParaRPr dirty="0"/>
          </a:p>
        </p:txBody>
      </p:sp>
      <p:sp>
        <p:nvSpPr>
          <p:cNvPr id="378" name="Google Shape;378;p72"/>
          <p:cNvSpPr txBox="1"/>
          <p:nvPr/>
        </p:nvSpPr>
        <p:spPr>
          <a:xfrm>
            <a:off x="6486325" y="2250450"/>
            <a:ext cx="1303500" cy="115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highlight>
                  <a:srgbClr val="FFFF00"/>
                </a:highlight>
                <a:latin typeface="Calibri"/>
                <a:ea typeface="Calibri"/>
                <a:cs typeface="Calibri"/>
                <a:sym typeface="Calibri"/>
              </a:rPr>
              <a:t>INSERT QR CODE HERE</a:t>
            </a:r>
            <a:endParaRPr sz="2600">
              <a:highlight>
                <a:srgbClr val="FFFF00"/>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7"/>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
              <a:t>Essential Question</a:t>
            </a:r>
            <a:endParaRPr/>
          </a:p>
        </p:txBody>
      </p:sp>
      <p:sp>
        <p:nvSpPr>
          <p:cNvPr id="152" name="Google Shape;152;p37"/>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p>
            <a:pPr marL="55562" lvl="0" indent="0" algn="l" rtl="0">
              <a:spcBef>
                <a:spcPts val="0"/>
              </a:spcBef>
              <a:spcAft>
                <a:spcPts val="0"/>
              </a:spcAft>
              <a:buSzPts val="2600"/>
              <a:buNone/>
            </a:pPr>
            <a:r>
              <a:rPr lang="en"/>
              <a:t>How do you overcome career misconceptions in a virtual world?</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3"/>
          <p:cNvSpPr txBox="1">
            <a:spLocks noGrp="1"/>
          </p:cNvSpPr>
          <p:nvPr>
            <p:ph type="title"/>
          </p:nvPr>
        </p:nvSpPr>
        <p:spPr>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a:t>Questions?</a:t>
            </a:r>
            <a:endParaRPr/>
          </a:p>
        </p:txBody>
      </p:sp>
      <p:sp>
        <p:nvSpPr>
          <p:cNvPr id="384" name="Google Shape;384;p73"/>
          <p:cNvSpPr txBox="1">
            <a:spLocks noGrp="1"/>
          </p:cNvSpPr>
          <p:nvPr>
            <p:ph type="body" idx="1"/>
          </p:nvPr>
        </p:nvSpPr>
        <p:spPr>
          <a:prstGeom prst="rect">
            <a:avLst/>
          </a:prstGeom>
        </p:spPr>
        <p:txBody>
          <a:bodyPr spcFirstLastPara="1" wrap="square" lIns="0" tIns="45700" rIns="18275" bIns="45700" anchor="t" anchorCtr="0">
            <a:normAutofit fontScale="25000" lnSpcReduction="20000"/>
          </a:bodyPr>
          <a:lstStyle/>
          <a:p>
            <a:pPr marL="0" lvl="0" indent="0" algn="l" rtl="0">
              <a:spcBef>
                <a:spcPts val="520"/>
              </a:spcBef>
              <a:spcAft>
                <a:spcPts val="0"/>
              </a:spcAft>
              <a:buNone/>
            </a:pPr>
            <a:endParaRPr dirty="0"/>
          </a:p>
          <a:p>
            <a:pPr marL="0" lvl="0" indent="0" algn="ctr" rtl="0">
              <a:spcBef>
                <a:spcPts val="520"/>
              </a:spcBef>
              <a:spcAft>
                <a:spcPts val="0"/>
              </a:spcAft>
              <a:buNone/>
            </a:pPr>
            <a:endParaRPr sz="5000" dirty="0"/>
          </a:p>
          <a:p>
            <a:pPr marL="0" lvl="0" indent="0" algn="l" rtl="0">
              <a:spcBef>
                <a:spcPts val="520"/>
              </a:spcBef>
              <a:spcAft>
                <a:spcPts val="0"/>
              </a:spcAft>
              <a:buNone/>
            </a:pPr>
            <a:r>
              <a:rPr lang="en" sz="7050" dirty="0"/>
              <a:t>Email us at</a:t>
            </a:r>
            <a:endParaRPr sz="7050" dirty="0"/>
          </a:p>
          <a:p>
            <a:pPr marL="0" lvl="0" indent="0" algn="l" rtl="0">
              <a:spcBef>
                <a:spcPts val="520"/>
              </a:spcBef>
              <a:spcAft>
                <a:spcPts val="0"/>
              </a:spcAft>
              <a:buNone/>
            </a:pPr>
            <a:r>
              <a:rPr lang="en" sz="7100" u="sng" dirty="0">
                <a:hlinkClick r:id="rId3"/>
              </a:rPr>
              <a:t>gearupmentor@groups.ou.edu</a:t>
            </a:r>
            <a:endParaRPr sz="7100" dirty="0"/>
          </a:p>
          <a:p>
            <a:pPr marL="0" lvl="0" indent="0" algn="l" rtl="0">
              <a:spcBef>
                <a:spcPts val="52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8"/>
          <p:cNvSpPr txBox="1">
            <a:spLocks noGrp="1"/>
          </p:cNvSpPr>
          <p:nvPr>
            <p:ph type="title"/>
          </p:nvPr>
        </p:nvSpPr>
        <p:spPr>
          <a:xfrm>
            <a:off x="523702" y="649877"/>
            <a:ext cx="7772400" cy="10218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
              <a:t>Session Objectives</a:t>
            </a:r>
            <a:endParaRPr/>
          </a:p>
        </p:txBody>
      </p:sp>
      <p:sp>
        <p:nvSpPr>
          <p:cNvPr id="158" name="Google Shape;158;p38"/>
          <p:cNvSpPr txBox="1">
            <a:spLocks noGrp="1"/>
          </p:cNvSpPr>
          <p:nvPr>
            <p:ph type="body" idx="1"/>
          </p:nvPr>
        </p:nvSpPr>
        <p:spPr>
          <a:xfrm>
            <a:off x="523702" y="1690823"/>
            <a:ext cx="7772400" cy="1132200"/>
          </a:xfrm>
          <a:prstGeom prst="rect">
            <a:avLst/>
          </a:prstGeom>
          <a:noFill/>
          <a:ln>
            <a:noFill/>
          </a:ln>
        </p:spPr>
        <p:txBody>
          <a:bodyPr spcFirstLastPara="1" wrap="square" lIns="45700" tIns="45700" rIns="45700" bIns="45700" anchor="t" anchorCtr="0">
            <a:noAutofit/>
          </a:bodyPr>
          <a:lstStyle/>
          <a:p>
            <a:pPr marL="457200" lvl="0" indent="-393700" algn="l" rtl="0">
              <a:spcBef>
                <a:spcPts val="0"/>
              </a:spcBef>
              <a:spcAft>
                <a:spcPts val="0"/>
              </a:spcAft>
              <a:buSzPts val="2600"/>
              <a:buFont typeface="Calibri"/>
              <a:buAutoNum type="arabicPeriod"/>
            </a:pPr>
            <a:r>
              <a:rPr lang="en"/>
              <a:t>Explore personal and professional career misconceptions.</a:t>
            </a:r>
            <a:endParaRPr/>
          </a:p>
          <a:p>
            <a:pPr marL="457200" lvl="0" indent="-393700" algn="l" rtl="0">
              <a:spcBef>
                <a:spcPts val="0"/>
              </a:spcBef>
              <a:spcAft>
                <a:spcPts val="0"/>
              </a:spcAft>
              <a:buSzPts val="2600"/>
              <a:buFont typeface="Calibri"/>
              <a:buAutoNum type="arabicPeriod"/>
            </a:pPr>
            <a:r>
              <a:rPr lang="en"/>
              <a:t>Design a virtual career exploration program that breaks career stereotypes.</a:t>
            </a:r>
            <a:endParaRPr/>
          </a:p>
          <a:p>
            <a:pPr marL="457200" lvl="0" indent="-393700" algn="l" rtl="0">
              <a:spcBef>
                <a:spcPts val="0"/>
              </a:spcBef>
              <a:spcAft>
                <a:spcPts val="0"/>
              </a:spcAft>
              <a:buSzPts val="2600"/>
              <a:buFont typeface="Calibri"/>
              <a:buAutoNum type="arabicPeriod"/>
            </a:pPr>
            <a:r>
              <a:rPr lang="en"/>
              <a:t>Implement new career exploration strategies in your program or school that help break down the barriers and misconceptions of career clusters.</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
              <a:t>Session Norms</a:t>
            </a:r>
            <a:endParaRPr/>
          </a:p>
        </p:txBody>
      </p:sp>
      <p:sp>
        <p:nvSpPr>
          <p:cNvPr id="164" name="Google Shape;164;p39"/>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Autofit/>
          </a:bodyPr>
          <a:lstStyle/>
          <a:p>
            <a:pPr marL="457200" lvl="0" indent="-393700" algn="l" rtl="0">
              <a:spcBef>
                <a:spcPts val="0"/>
              </a:spcBef>
              <a:spcAft>
                <a:spcPts val="0"/>
              </a:spcAft>
              <a:buSzPts val="2600"/>
              <a:buFont typeface="Calibri"/>
              <a:buAutoNum type="arabicPeriod"/>
            </a:pPr>
            <a:r>
              <a:rPr lang="en"/>
              <a:t>Share your ideas with the group.</a:t>
            </a:r>
            <a:endParaRPr/>
          </a:p>
          <a:p>
            <a:pPr marL="457200" lvl="0" indent="-393700" algn="l" rtl="0">
              <a:spcBef>
                <a:spcPts val="0"/>
              </a:spcBef>
              <a:spcAft>
                <a:spcPts val="0"/>
              </a:spcAft>
              <a:buSzPts val="2600"/>
              <a:buAutoNum type="arabicPeriod"/>
            </a:pPr>
            <a:r>
              <a:rPr lang="en"/>
              <a:t>Your participation is desired and valued.</a:t>
            </a:r>
            <a:endParaRPr/>
          </a:p>
          <a:p>
            <a:pPr marL="457200" lvl="0" indent="-393700" algn="l" rtl="0">
              <a:spcBef>
                <a:spcPts val="0"/>
              </a:spcBef>
              <a:spcAft>
                <a:spcPts val="0"/>
              </a:spcAft>
              <a:buSzPts val="2600"/>
              <a:buAutoNum type="arabicPeriod"/>
            </a:pPr>
            <a:r>
              <a:rPr lang="en"/>
              <a:t>If you’re able, we encourage you to turn your camera on during this session.</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accent4"/>
              </a:buClr>
              <a:buSzPts val="3600"/>
              <a:buFont typeface="Calibri"/>
              <a:buNone/>
            </a:pPr>
            <a:r>
              <a:rPr lang="en"/>
              <a:t>Scientist Activity</a:t>
            </a:r>
            <a:endParaRPr/>
          </a:p>
        </p:txBody>
      </p:sp>
      <p:sp>
        <p:nvSpPr>
          <p:cNvPr id="170" name="Google Shape;170;p40"/>
          <p:cNvSpPr txBox="1"/>
          <p:nvPr/>
        </p:nvSpPr>
        <p:spPr>
          <a:xfrm>
            <a:off x="537250" y="1407600"/>
            <a:ext cx="737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Calibri"/>
                <a:ea typeface="Calibri"/>
                <a:cs typeface="Calibri"/>
                <a:sym typeface="Calibri"/>
              </a:rPr>
              <a:t>Close your eyes for a moment and picture a scientist.  What comes to mind when you do this? </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600">
                <a:solidFill>
                  <a:schemeClr val="dk1"/>
                </a:solidFill>
                <a:latin typeface="Calibri"/>
                <a:ea typeface="Calibri"/>
                <a:cs typeface="Calibri"/>
                <a:sym typeface="Calibri"/>
              </a:rPr>
              <a:t>Take out a piece of paper and a pencil and spend the next five minutes drawing that image in your head. </a:t>
            </a:r>
            <a:endParaRPr sz="26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1"/>
          <p:cNvSpPr txBox="1">
            <a:spLocks noGrp="1"/>
          </p:cNvSpPr>
          <p:nvPr>
            <p:ph type="body" idx="1"/>
          </p:nvPr>
        </p:nvSpPr>
        <p:spPr>
          <a:xfrm>
            <a:off x="457200" y="1215253"/>
            <a:ext cx="5767500" cy="3621000"/>
          </a:xfrm>
          <a:prstGeom prst="rect">
            <a:avLst/>
          </a:prstGeom>
        </p:spPr>
        <p:txBody>
          <a:bodyPr spcFirstLastPara="1" wrap="square" lIns="91400" tIns="91400" rIns="91400" bIns="91400" anchor="ctr" anchorCtr="0">
            <a:normAutofit lnSpcReduction="10000"/>
          </a:bodyPr>
          <a:lstStyle/>
          <a:p>
            <a:pPr marL="577850" lvl="0" indent="-514350" algn="l" rtl="0">
              <a:spcBef>
                <a:spcPts val="520"/>
              </a:spcBef>
              <a:spcAft>
                <a:spcPts val="0"/>
              </a:spcAft>
              <a:buSzPts val="2600"/>
              <a:buFont typeface="+mj-lt"/>
              <a:buAutoNum type="arabicPeriod"/>
            </a:pPr>
            <a:r>
              <a:rPr lang="en" dirty="0"/>
              <a:t>Access the Padlet to share your scientist with the group!</a:t>
            </a:r>
            <a:endParaRPr dirty="0"/>
          </a:p>
          <a:p>
            <a:pPr marL="971550" lvl="1" indent="-342900" algn="l" rtl="0">
              <a:spcBef>
                <a:spcPts val="0"/>
              </a:spcBef>
              <a:spcAft>
                <a:spcPts val="0"/>
              </a:spcAft>
              <a:buSzPct val="100000"/>
              <a:buFont typeface="+mj-lt"/>
              <a:buAutoNum type="alphaLcPeriod"/>
            </a:pPr>
            <a:r>
              <a:rPr lang="en" dirty="0"/>
              <a:t>Scan the QR code with your phone, or click the link in the chat.</a:t>
            </a:r>
            <a:endParaRPr dirty="0"/>
          </a:p>
          <a:p>
            <a:pPr marL="971550" lvl="1" indent="-342900" algn="l" rtl="0">
              <a:spcBef>
                <a:spcPts val="0"/>
              </a:spcBef>
              <a:spcAft>
                <a:spcPts val="0"/>
              </a:spcAft>
              <a:buSzPct val="100000"/>
              <a:buFont typeface="+mj-lt"/>
              <a:buAutoNum type="alphaLcPeriod"/>
            </a:pPr>
            <a:r>
              <a:rPr lang="en" dirty="0"/>
              <a:t>Click the plus sign (+) at the bottom right of the Padlet.</a:t>
            </a:r>
            <a:endParaRPr dirty="0"/>
          </a:p>
          <a:p>
            <a:pPr marL="971550" lvl="1" indent="-342900" algn="l" rtl="0">
              <a:spcBef>
                <a:spcPts val="0"/>
              </a:spcBef>
              <a:spcAft>
                <a:spcPts val="0"/>
              </a:spcAft>
              <a:buSzPct val="100000"/>
              <a:buFont typeface="+mj-lt"/>
              <a:buAutoNum type="alphaLcPeriod"/>
            </a:pPr>
            <a:r>
              <a:rPr lang="en" dirty="0"/>
              <a:t>Select the camera icon.</a:t>
            </a:r>
            <a:endParaRPr dirty="0"/>
          </a:p>
          <a:p>
            <a:pPr marL="971550" lvl="1" indent="-342900" algn="l" rtl="0">
              <a:spcBef>
                <a:spcPts val="0"/>
              </a:spcBef>
              <a:spcAft>
                <a:spcPts val="0"/>
              </a:spcAft>
              <a:buSzPct val="100000"/>
              <a:buFont typeface="+mj-lt"/>
              <a:buAutoNum type="alphaLcPeriod"/>
            </a:pPr>
            <a:r>
              <a:rPr lang="en" dirty="0"/>
              <a:t>Take a photo of your drawing!</a:t>
            </a:r>
            <a:endParaRPr dirty="0"/>
          </a:p>
          <a:p>
            <a:pPr marL="577850" lvl="0" indent="-514350" algn="l" rtl="0">
              <a:spcBef>
                <a:spcPts val="0"/>
              </a:spcBef>
              <a:spcAft>
                <a:spcPts val="0"/>
              </a:spcAft>
              <a:buSzPts val="2600"/>
              <a:buFont typeface="+mj-lt"/>
              <a:buAutoNum type="arabicPeriod"/>
            </a:pPr>
            <a:r>
              <a:rPr lang="en" dirty="0"/>
              <a:t>As others are adding their drawings, take some time to view them.</a:t>
            </a:r>
            <a:endParaRPr dirty="0"/>
          </a:p>
          <a:p>
            <a:pPr marL="914400" lvl="1" indent="-285750" algn="l" rtl="0">
              <a:spcBef>
                <a:spcPts val="0"/>
              </a:spcBef>
              <a:spcAft>
                <a:spcPts val="0"/>
              </a:spcAft>
              <a:buSzPct val="100000"/>
              <a:buFont typeface="Arial" panose="020B0604020202020204" pitchFamily="34" charset="0"/>
              <a:buChar char="•"/>
            </a:pPr>
            <a:r>
              <a:rPr lang="en" dirty="0"/>
              <a:t>Are there similarities?</a:t>
            </a:r>
            <a:endParaRPr dirty="0"/>
          </a:p>
        </p:txBody>
      </p:sp>
      <p:sp>
        <p:nvSpPr>
          <p:cNvPr id="176" name="Google Shape;176;p4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Show Us Your Scientists!</a:t>
            </a:r>
            <a:endParaRPr dirty="0"/>
          </a:p>
        </p:txBody>
      </p:sp>
      <p:sp>
        <p:nvSpPr>
          <p:cNvPr id="177" name="Google Shape;177;p41"/>
          <p:cNvSpPr txBox="1"/>
          <p:nvPr/>
        </p:nvSpPr>
        <p:spPr>
          <a:xfrm>
            <a:off x="6486325" y="2250450"/>
            <a:ext cx="1303500" cy="115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highlight>
                  <a:srgbClr val="FFFF00"/>
                </a:highlight>
                <a:latin typeface="Calibri"/>
                <a:ea typeface="Calibri"/>
                <a:cs typeface="Calibri"/>
                <a:sym typeface="Calibri"/>
              </a:rPr>
              <a:t>INSERT QR CODE HERE</a:t>
            </a:r>
            <a:endParaRPr sz="2600">
              <a:highlight>
                <a:srgbClr val="FFFF00"/>
              </a:highlight>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4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accent4"/>
              </a:buClr>
              <a:buSzPts val="3600"/>
              <a:buFont typeface="Calibri"/>
              <a:buNone/>
            </a:pPr>
            <a:r>
              <a:rPr lang="en"/>
              <a:t>Research</a:t>
            </a:r>
            <a:endParaRPr/>
          </a:p>
        </p:txBody>
      </p:sp>
      <p:sp>
        <p:nvSpPr>
          <p:cNvPr id="183" name="Google Shape;183;p42"/>
          <p:cNvSpPr txBox="1">
            <a:spLocks noGrp="1"/>
          </p:cNvSpPr>
          <p:nvPr>
            <p:ph type="body" idx="1"/>
          </p:nvPr>
        </p:nvSpPr>
        <p:spPr>
          <a:xfrm>
            <a:off x="2574750" y="1534725"/>
            <a:ext cx="4378800" cy="2376300"/>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SzPts val="2600"/>
              <a:buNone/>
            </a:pPr>
            <a:r>
              <a:rPr lang="en"/>
              <a:t>Scientists are human—they’re as biased as any other group.  But they do have one great advantage in that science is a self-correcting process.</a:t>
            </a:r>
            <a:endParaRPr/>
          </a:p>
        </p:txBody>
      </p:sp>
      <p:sp>
        <p:nvSpPr>
          <p:cNvPr id="184" name="Google Shape;184;p42"/>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SzPts val="1600"/>
              <a:buNone/>
            </a:pPr>
            <a:r>
              <a:rPr lang="en"/>
              <a:t>-Cyril Ponnamperuma</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8252</TotalTime>
  <Words>4247</Words>
  <Application>Microsoft Macintosh PowerPoint</Application>
  <PresentationFormat>On-screen Show (16:9)</PresentationFormat>
  <Paragraphs>285</Paragraphs>
  <Slides>40</Slides>
  <Notes>40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Calibri</vt:lpstr>
      <vt:lpstr>Noto Sans Symbols</vt:lpstr>
      <vt:lpstr>Roboto</vt:lpstr>
      <vt:lpstr>LEARN theme</vt:lpstr>
      <vt:lpstr>LEARN theme</vt:lpstr>
      <vt:lpstr>PowerPoint Presentation</vt:lpstr>
      <vt:lpstr>Scientist Activity</vt:lpstr>
      <vt:lpstr>Breaking Barriers</vt:lpstr>
      <vt:lpstr>Essential Question</vt:lpstr>
      <vt:lpstr>Session Objectives</vt:lpstr>
      <vt:lpstr>Session Norms</vt:lpstr>
      <vt:lpstr>Scientist Activity</vt:lpstr>
      <vt:lpstr>Show Us Your Scientists!</vt:lpstr>
      <vt:lpstr>Research</vt:lpstr>
      <vt:lpstr>What do real scientists look like?</vt:lpstr>
      <vt:lpstr>Mae C.  Jemison</vt:lpstr>
      <vt:lpstr>Gitanjali  Rao</vt:lpstr>
      <vt:lpstr>Verena Mohaupt</vt:lpstr>
      <vt:lpstr>Alton Brown</vt:lpstr>
      <vt:lpstr>Daisa Taylor</vt:lpstr>
      <vt:lpstr>Billy  Malan</vt:lpstr>
      <vt:lpstr>Robbie Ferguson</vt:lpstr>
      <vt:lpstr>Mayim  Bialik</vt:lpstr>
      <vt:lpstr>Renaldo Woodson</vt:lpstr>
      <vt:lpstr>Beth  Golnick</vt:lpstr>
      <vt:lpstr>Kizzmekia S. Corbett </vt:lpstr>
      <vt:lpstr>PowerPoint Presentation</vt:lpstr>
      <vt:lpstr>Checking our Lenses for Cracks</vt:lpstr>
      <vt:lpstr>Discussion </vt:lpstr>
      <vt:lpstr>Collaborative Word Cloud</vt:lpstr>
      <vt:lpstr>Discussion</vt:lpstr>
      <vt:lpstr>Biases and Misconceptions Reflection</vt:lpstr>
      <vt:lpstr>PowerPoint Presentation</vt:lpstr>
      <vt:lpstr>PowerPoint Presentation</vt:lpstr>
      <vt:lpstr>PowerPoint Presentation</vt:lpstr>
      <vt:lpstr>Breakout Room</vt:lpstr>
      <vt:lpstr>PowerPoint Presentation</vt:lpstr>
      <vt:lpstr>PowerPoint Presentation</vt:lpstr>
      <vt:lpstr>PowerPoint Presentation</vt:lpstr>
      <vt:lpstr>PowerPoint Presentation</vt:lpstr>
      <vt:lpstr>Action Plan</vt:lpstr>
      <vt:lpstr>Discussion</vt:lpstr>
      <vt:lpstr>Lifelong  Learning</vt:lpstr>
      <vt:lpstr>Six-Word Memoir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Barriers</dc:title>
  <dc:creator>K20 Center</dc:creator>
  <cp:lastModifiedBy>Shogren, Caitlin E.</cp:lastModifiedBy>
  <cp:revision>4</cp:revision>
  <dcterms:modified xsi:type="dcterms:W3CDTF">2022-04-12T15:50:23Z</dcterms:modified>
</cp:coreProperties>
</file>