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4"/>
    <p:sldMasterId id="2147483679" r:id="rId5"/>
    <p:sldMasterId id="2147483680" r:id="rId6"/>
  </p:sldMasterIdLst>
  <p:notesMasterIdLst>
    <p:notesMasterId r:id="rId29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408" y="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ou.edu/makeanescape/home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6c2bbb5c1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b6c2bbb5c1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b6c7490d35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chemeClr val="dk1"/>
              </a:solidFill>
            </a:endParaRPr>
          </a:p>
        </p:txBody>
      </p:sp>
      <p:sp>
        <p:nvSpPr>
          <p:cNvPr id="189" name="Google Shape;189;gb6c7490d35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6c7490d35_3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/>
          </a:p>
        </p:txBody>
      </p:sp>
      <p:sp>
        <p:nvSpPr>
          <p:cNvPr id="196" name="Google Shape;196;gb6c7490d35_3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dfdf605745_5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dfdf605745_5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df61ca91d4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df61ca91d4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b6c2bbb5c1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b6c2bbb5c1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dfdf60574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dfdf60574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e77357ad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e77357ad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https://sites.google.com/ou.edu/makeanescape/home</a:t>
            </a:r>
            <a:r>
              <a:rPr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77357adc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e77357adc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https://learn.k20center.ou.edu/strategy/180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df61ca91d4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https://learn.k20center.ou.edu/professional-learning/47</a:t>
            </a:r>
            <a:endParaRPr dirty="0"/>
          </a:p>
        </p:txBody>
      </p:sp>
      <p:sp>
        <p:nvSpPr>
          <p:cNvPr id="244" name="Google Shape;244;gdf61ca91d4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df61ca91d4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https://learn.k20center.ou.edu/strategy/187</a:t>
            </a:r>
            <a:endParaRPr dirty="0"/>
          </a:p>
        </p:txBody>
      </p:sp>
      <p:sp>
        <p:nvSpPr>
          <p:cNvPr id="250" name="Google Shape;250;gdf61ca91d4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6c2bbb5c1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b6c2bbb5c1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e8064e55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e8064e55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df61ca91d4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Alex- </a:t>
            </a:r>
            <a:endParaRPr/>
          </a:p>
        </p:txBody>
      </p:sp>
      <p:sp>
        <p:nvSpPr>
          <p:cNvPr id="263" name="Google Shape;263;gdf61ca91d4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e7335b3b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Alex- </a:t>
            </a:r>
            <a:endParaRPr/>
          </a:p>
        </p:txBody>
      </p:sp>
      <p:sp>
        <p:nvSpPr>
          <p:cNvPr id="269" name="Google Shape;269;ge7335b3b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6c2bbb5c1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b6c2bbb5c1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b6c2bbb5c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b6c2bbb5c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b6c2bbb5c1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b6c2bbb5c1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b6c7490d35_3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https://learn.k20center.ou.edu/strategy/145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61" name="Google Shape;161;gb6c7490d35_3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6b97abd3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8" name="Google Shape;168;ge6b97abd3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b6c2bbb5c1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75" name="Google Shape;175;gb6c2bbb5c1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6c7490d3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82" name="Google Shape;182;gb6c7490d3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75" name="Google Shape;75;p18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8" t="21571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2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3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3" name="Google Shape;10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0" name="Google Shape;13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3zT2IxZQaw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6381881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Always, Sometimes, Never True</a:t>
            </a:r>
            <a:endParaRPr b="1" dirty="0"/>
          </a:p>
        </p:txBody>
      </p:sp>
      <p:sp>
        <p:nvSpPr>
          <p:cNvPr id="192" name="Google Shape;192;p43"/>
          <p:cNvSpPr txBox="1">
            <a:spLocks noGrp="1"/>
          </p:cNvSpPr>
          <p:nvPr>
            <p:ph type="body" idx="1"/>
          </p:nvPr>
        </p:nvSpPr>
        <p:spPr>
          <a:xfrm>
            <a:off x="457200" y="1305060"/>
            <a:ext cx="4802177" cy="217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People with a college education generally have more careers to choose from.</a:t>
            </a:r>
            <a:endParaRPr dirty="0"/>
          </a:p>
        </p:txBody>
      </p:sp>
      <p:pic>
        <p:nvPicPr>
          <p:cNvPr id="193" name="Google Shape;19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2384" y="1959792"/>
            <a:ext cx="3361499" cy="181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6653048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Always, Sometimes, Never True</a:t>
            </a:r>
            <a:endParaRPr b="1" dirty="0"/>
          </a:p>
        </p:txBody>
      </p:sp>
      <p:sp>
        <p:nvSpPr>
          <p:cNvPr id="199" name="Google Shape;199;p44"/>
          <p:cNvSpPr txBox="1">
            <a:spLocks noGrp="1"/>
          </p:cNvSpPr>
          <p:nvPr>
            <p:ph type="body" idx="1"/>
          </p:nvPr>
        </p:nvSpPr>
        <p:spPr>
          <a:xfrm>
            <a:off x="513956" y="806868"/>
            <a:ext cx="5020500" cy="294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Over the course of a lifetime, a college graduate will earn twice as much as a high school graduate.</a:t>
            </a:r>
            <a:endParaRPr dirty="0"/>
          </a:p>
        </p:txBody>
      </p:sp>
      <p:pic>
        <p:nvPicPr>
          <p:cNvPr id="200" name="Google Shape;20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4456" y="1843127"/>
            <a:ext cx="3361499" cy="181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88289"/>
            </a:gs>
            <a:gs pos="100000">
              <a:srgbClr val="283437"/>
            </a:gs>
          </a:gsLst>
          <a:lin ang="5400012" scaled="0"/>
        </a:gra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5"/>
          <p:cNvSpPr txBox="1"/>
          <p:nvPr/>
        </p:nvSpPr>
        <p:spPr>
          <a:xfrm>
            <a:off x="84150" y="373050"/>
            <a:ext cx="37587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3913" y="483213"/>
            <a:ext cx="5776175" cy="417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Zoom Into Your Career</a:t>
            </a:r>
            <a:endParaRPr/>
          </a:p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Career Café Events</a:t>
            </a:r>
            <a:endParaRPr/>
          </a:p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College2Career Forum</a:t>
            </a:r>
            <a:endParaRPr/>
          </a:p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Career Cluster Student Activities</a:t>
            </a:r>
            <a:endParaRPr/>
          </a:p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Career Exploration Resources</a:t>
            </a:r>
            <a:endParaRPr/>
          </a:p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Peer Mentoring Programs</a:t>
            </a:r>
            <a:endParaRPr/>
          </a:p>
          <a:p>
            <a:pPr marL="227012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645836" lvl="7" indent="-60953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/>
          </a:p>
        </p:txBody>
      </p:sp>
      <p:sp>
        <p:nvSpPr>
          <p:cNvPr id="212" name="Google Shape;212;p4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004908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Our Work</a:t>
            </a:r>
            <a:endParaRPr b="1" dirty="0"/>
          </a:p>
        </p:txBody>
      </p:sp>
      <p:pic>
        <p:nvPicPr>
          <p:cNvPr id="213" name="Google Shape;21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5876" y="676149"/>
            <a:ext cx="2557874" cy="3460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7"/>
          <p:cNvSpPr txBox="1">
            <a:spLocks noGrp="1"/>
          </p:cNvSpPr>
          <p:nvPr>
            <p:ph type="title"/>
          </p:nvPr>
        </p:nvSpPr>
        <p:spPr>
          <a:xfrm>
            <a:off x="530351" y="987550"/>
            <a:ext cx="46626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b="1" dirty="0"/>
              <a:t>Digital Breakout</a:t>
            </a:r>
            <a:endParaRPr b="1" dirty="0"/>
          </a:p>
        </p:txBody>
      </p:sp>
      <p:sp>
        <p:nvSpPr>
          <p:cNvPr id="219" name="Google Shape;219;p47"/>
          <p:cNvSpPr txBox="1">
            <a:spLocks noGrp="1"/>
          </p:cNvSpPr>
          <p:nvPr>
            <p:ph type="body" idx="1"/>
          </p:nvPr>
        </p:nvSpPr>
        <p:spPr>
          <a:xfrm>
            <a:off x="530351" y="2028500"/>
            <a:ext cx="46626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 fontScale="925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Make an Escape: Career Exploration Using Digital Breakouts</a:t>
            </a:r>
            <a:endParaRPr dirty="0"/>
          </a:p>
        </p:txBody>
      </p:sp>
      <p:pic>
        <p:nvPicPr>
          <p:cNvPr id="220" name="Google Shape;22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9371" y="340535"/>
            <a:ext cx="2717975" cy="3496792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531194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 fontScale="92500" lnSpcReduction="10000"/>
          </a:bodyPr>
          <a:lstStyle/>
          <a:p>
            <a:pPr marL="457200" lvl="0" indent="-369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 dirty="0"/>
              <a:t>Have you ever participated in an escape room?</a:t>
            </a:r>
            <a:endParaRPr sz="2400" dirty="0"/>
          </a:p>
          <a:p>
            <a:pPr marL="914400" lvl="1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CBA25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000" dirty="0"/>
              <a:t>Think of this as a digital version.</a:t>
            </a:r>
            <a:endParaRPr sz="2000" dirty="0"/>
          </a:p>
          <a:p>
            <a:pPr marL="457200" lvl="0" indent="-369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 dirty="0"/>
              <a:t>Purchase kits from Breakout EDU or create them for free using G-Suite.</a:t>
            </a:r>
            <a:endParaRPr sz="2400" dirty="0"/>
          </a:p>
          <a:p>
            <a:pPr marL="457200" lvl="0" indent="-369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 dirty="0"/>
              <a:t>Locks</a:t>
            </a:r>
            <a:endParaRPr sz="2400" dirty="0"/>
          </a:p>
          <a:p>
            <a:pPr marL="914400" lvl="1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CBA25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000" dirty="0"/>
              <a:t>Color Locks</a:t>
            </a:r>
            <a:endParaRPr sz="2000" dirty="0"/>
          </a:p>
          <a:p>
            <a:pPr marL="914400" lvl="1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CBA25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000" dirty="0"/>
              <a:t>Directional Locks</a:t>
            </a:r>
            <a:endParaRPr sz="2000" dirty="0"/>
          </a:p>
          <a:p>
            <a:pPr marL="914400" lvl="1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CBA25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000" dirty="0"/>
              <a:t>Word Locks</a:t>
            </a:r>
            <a:endParaRPr sz="2000" dirty="0"/>
          </a:p>
          <a:p>
            <a:pPr marL="914400" lvl="1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CBA25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000" dirty="0"/>
              <a:t>Date Locks</a:t>
            </a:r>
            <a:endParaRPr dirty="0"/>
          </a:p>
        </p:txBody>
      </p:sp>
      <p:sp>
        <p:nvSpPr>
          <p:cNvPr id="226" name="Google Shape;226;p4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551477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What are Digital Breakouts?</a:t>
            </a:r>
            <a:endParaRPr b="1" dirty="0"/>
          </a:p>
        </p:txBody>
      </p:sp>
      <p:pic>
        <p:nvPicPr>
          <p:cNvPr id="227" name="Google Shape;22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0805" y="419363"/>
            <a:ext cx="2572933" cy="3566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With your partner, try to “break out!”</a:t>
            </a:r>
            <a:endParaRPr sz="2400" dirty="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CBA25"/>
              </a:buClr>
              <a:buSzPts val="2000"/>
              <a:buFont typeface="Wingdings" panose="05000000000000000000" pitchFamily="2" charset="2"/>
              <a:buChar char="§"/>
            </a:pPr>
            <a:r>
              <a:rPr lang="en" sz="2000" dirty="0"/>
              <a:t>tinyurl.com/K20Breakout</a:t>
            </a: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Use the Digital Breakout handout to help you keep track of the activity.</a:t>
            </a:r>
            <a:endParaRPr sz="2400" dirty="0"/>
          </a:p>
        </p:txBody>
      </p:sp>
      <p:sp>
        <p:nvSpPr>
          <p:cNvPr id="233" name="Google Shape;233;p4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344977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Career Exploration</a:t>
            </a:r>
            <a:endParaRPr b="1" dirty="0"/>
          </a:p>
        </p:txBody>
      </p:sp>
      <p:pic>
        <p:nvPicPr>
          <p:cNvPr id="234" name="Google Shape;234;p49" title="K20 15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3275" y="1419172"/>
            <a:ext cx="3073525" cy="23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295319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What did you...</a:t>
            </a:r>
            <a:endParaRPr sz="2400" dirty="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CBA25"/>
              </a:buClr>
              <a:buSzPts val="2000"/>
              <a:buFont typeface="Wingdings" panose="05000000000000000000" pitchFamily="2" charset="2"/>
              <a:buChar char="§"/>
            </a:pPr>
            <a:r>
              <a:rPr lang="en" sz="2000" dirty="0"/>
              <a:t>Notice?</a:t>
            </a:r>
            <a:endParaRPr sz="2000" dirty="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CBA25"/>
              </a:buClr>
              <a:buSzPts val="2000"/>
              <a:buFont typeface="Wingdings" panose="05000000000000000000" pitchFamily="2" charset="2"/>
              <a:buChar char="§"/>
            </a:pPr>
            <a:r>
              <a:rPr lang="en" sz="2000" dirty="0"/>
              <a:t>Learn?</a:t>
            </a:r>
            <a:endParaRPr sz="2000" dirty="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CBA25"/>
              </a:buClr>
              <a:buSzPts val="2000"/>
              <a:buFont typeface="Wingdings" panose="05000000000000000000" pitchFamily="2" charset="2"/>
              <a:buChar char="§"/>
            </a:pPr>
            <a:r>
              <a:rPr lang="en" sz="2000" dirty="0"/>
              <a:t>Like?</a:t>
            </a:r>
            <a:endParaRPr sz="2000" dirty="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CBA25"/>
              </a:buClr>
              <a:buSzPts val="2000"/>
              <a:buFont typeface="Wingdings" panose="05000000000000000000" pitchFamily="2" charset="2"/>
              <a:buChar char="§"/>
            </a:pPr>
            <a:r>
              <a:rPr lang="en" sz="2000" dirty="0"/>
              <a:t>Find helpful?</a:t>
            </a: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CBA25"/>
              </a:buClr>
              <a:buSzPts val="2000"/>
              <a:buFont typeface="Wingdings" panose="05000000000000000000" pitchFamily="2" charset="2"/>
              <a:buChar char="§"/>
            </a:pPr>
            <a:r>
              <a:rPr lang="en" sz="2000" dirty="0"/>
              <a:t>Wonder?</a:t>
            </a: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How can you use any of these resources with your students?</a:t>
            </a:r>
            <a:endParaRPr sz="2400" dirty="0"/>
          </a:p>
        </p:txBody>
      </p:sp>
      <p:sp>
        <p:nvSpPr>
          <p:cNvPr id="240" name="Google Shape;240;p5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905725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I Notice, I Wonder</a:t>
            </a:r>
            <a:endParaRPr b="1" dirty="0"/>
          </a:p>
        </p:txBody>
      </p:sp>
      <p:pic>
        <p:nvPicPr>
          <p:cNvPr id="241" name="Google Shape;24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2925" y="1125000"/>
            <a:ext cx="2893502" cy="289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1"/>
          <p:cNvSpPr txBox="1">
            <a:spLocks noGrp="1"/>
          </p:cNvSpPr>
          <p:nvPr>
            <p:ph type="title"/>
          </p:nvPr>
        </p:nvSpPr>
        <p:spPr>
          <a:xfrm>
            <a:off x="467288" y="466906"/>
            <a:ext cx="4041600" cy="22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b="1" dirty="0"/>
              <a:t>Additional Resources</a:t>
            </a:r>
            <a:endParaRPr b="1" dirty="0"/>
          </a:p>
        </p:txBody>
      </p:sp>
      <p:pic>
        <p:nvPicPr>
          <p:cNvPr id="247" name="Google Shape;247;p51"/>
          <p:cNvPicPr preferRelativeResize="0"/>
          <p:nvPr/>
        </p:nvPicPr>
        <p:blipFill rotWithShape="1">
          <a:blip r:embed="rId3">
            <a:alphaModFix/>
          </a:blip>
          <a:srcRect b="31609"/>
          <a:stretch/>
        </p:blipFill>
        <p:spPr>
          <a:xfrm>
            <a:off x="4572000" y="1171288"/>
            <a:ext cx="3184277" cy="280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2"/>
          <p:cNvSpPr txBox="1">
            <a:spLocks noGrp="1"/>
          </p:cNvSpPr>
          <p:nvPr>
            <p:ph type="title"/>
          </p:nvPr>
        </p:nvSpPr>
        <p:spPr>
          <a:xfrm>
            <a:off x="457200" y="21744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How am I Feeling/What am I Thinking?</a:t>
            </a:r>
            <a:endParaRPr b="1" dirty="0"/>
          </a:p>
        </p:txBody>
      </p:sp>
      <p:sp>
        <p:nvSpPr>
          <p:cNvPr id="253" name="Google Shape;253;p52"/>
          <p:cNvSpPr txBox="1">
            <a:spLocks noGrp="1"/>
          </p:cNvSpPr>
          <p:nvPr>
            <p:ph type="body" idx="1"/>
          </p:nvPr>
        </p:nvSpPr>
        <p:spPr>
          <a:xfrm>
            <a:off x="407896" y="1417551"/>
            <a:ext cx="5020500" cy="2308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Draw a diagonal line on your sticky note to make halves.</a:t>
            </a:r>
            <a:endParaRPr dirty="0"/>
          </a:p>
          <a:p>
            <a:pPr lvl="1" indent="-3937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Side 1: Draw a picture that represents  how you feel after the session.</a:t>
            </a:r>
          </a:p>
          <a:p>
            <a:pPr lvl="1" indent="-3937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Side 2: Write a sentence that explains what you understand after the session. </a:t>
            </a:r>
            <a:endParaRPr dirty="0"/>
          </a:p>
        </p:txBody>
      </p:sp>
      <p:pic>
        <p:nvPicPr>
          <p:cNvPr id="254" name="Google Shape;25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4329" y="1341051"/>
            <a:ext cx="2771775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ctrTitle"/>
          </p:nvPr>
        </p:nvSpPr>
        <p:spPr>
          <a:xfrm>
            <a:off x="644652" y="16933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 b="1" dirty="0"/>
              <a:t>Make an Escape: Career Exploration Using Digital Breakouts</a:t>
            </a:r>
            <a:endParaRPr b="1" dirty="0"/>
          </a:p>
        </p:txBody>
      </p:sp>
      <p:sp>
        <p:nvSpPr>
          <p:cNvPr id="140" name="Google Shape;140;p35"/>
          <p:cNvSpPr txBox="1">
            <a:spLocks noGrp="1"/>
          </p:cNvSpPr>
          <p:nvPr>
            <p:ph type="subTitle" idx="1"/>
          </p:nvPr>
        </p:nvSpPr>
        <p:spPr>
          <a:xfrm>
            <a:off x="644652" y="30861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K20 Center - Mentoring Team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3"/>
          <p:cNvSpPr txBox="1">
            <a:spLocks noGrp="1"/>
          </p:cNvSpPr>
          <p:nvPr>
            <p:ph type="title"/>
          </p:nvPr>
        </p:nvSpPr>
        <p:spPr>
          <a:xfrm>
            <a:off x="530350" y="476749"/>
            <a:ext cx="5470006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b="1" dirty="0"/>
              <a:t>Session Objectives</a:t>
            </a:r>
            <a:endParaRPr b="1" dirty="0"/>
          </a:p>
        </p:txBody>
      </p:sp>
      <p:sp>
        <p:nvSpPr>
          <p:cNvPr id="260" name="Google Shape;260;p53"/>
          <p:cNvSpPr txBox="1">
            <a:spLocks noGrp="1"/>
          </p:cNvSpPr>
          <p:nvPr>
            <p:ph type="body" idx="1"/>
          </p:nvPr>
        </p:nvSpPr>
        <p:spPr>
          <a:xfrm>
            <a:off x="537285" y="1631211"/>
            <a:ext cx="7772400" cy="22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Participants engage in a digital breakout that integrates career exploration with technology.</a:t>
            </a:r>
          </a:p>
          <a:p>
            <a:pPr>
              <a:spcBef>
                <a:spcPts val="0"/>
              </a:spcBef>
            </a:pPr>
            <a:r>
              <a:rPr lang="en-US" dirty="0"/>
              <a:t>Participants analyze the resources and determine how they can be incorporated into the curriculum.</a:t>
            </a:r>
          </a:p>
          <a:p>
            <a:pPr>
              <a:spcBef>
                <a:spcPts val="0"/>
              </a:spcBef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4"/>
          <p:cNvSpPr txBox="1">
            <a:spLocks noGrp="1"/>
          </p:cNvSpPr>
          <p:nvPr>
            <p:ph type="ctrTitle"/>
          </p:nvPr>
        </p:nvSpPr>
        <p:spPr>
          <a:xfrm>
            <a:off x="649224" y="351752"/>
            <a:ext cx="5355704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b="1" dirty="0"/>
              <a:t>GEAR UP Schools</a:t>
            </a:r>
            <a:endParaRPr b="1" dirty="0"/>
          </a:p>
        </p:txBody>
      </p:sp>
      <p:sp>
        <p:nvSpPr>
          <p:cNvPr id="266" name="Google Shape;266;p54"/>
          <p:cNvSpPr txBox="1">
            <a:spLocks noGrp="1"/>
          </p:cNvSpPr>
          <p:nvPr>
            <p:ph type="subTitle" idx="1"/>
          </p:nvPr>
        </p:nvSpPr>
        <p:spPr>
          <a:xfrm>
            <a:off x="649224" y="19146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2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If you work with any of the following schools, please come speak to us at the conclusion of this session.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5"/>
          <p:cNvSpPr txBox="1">
            <a:spLocks noGrp="1"/>
          </p:cNvSpPr>
          <p:nvPr>
            <p:ph type="ctrTitle"/>
          </p:nvPr>
        </p:nvSpPr>
        <p:spPr>
          <a:xfrm>
            <a:off x="581590" y="553551"/>
            <a:ext cx="612506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b="1" dirty="0"/>
              <a:t>Questions &amp; Contact</a:t>
            </a:r>
            <a:endParaRPr b="1" dirty="0"/>
          </a:p>
        </p:txBody>
      </p:sp>
      <p:sp>
        <p:nvSpPr>
          <p:cNvPr id="272" name="Google Shape;272;p55"/>
          <p:cNvSpPr txBox="1">
            <a:spLocks noGrp="1"/>
          </p:cNvSpPr>
          <p:nvPr>
            <p:ph type="subTitle" idx="1"/>
          </p:nvPr>
        </p:nvSpPr>
        <p:spPr>
          <a:xfrm>
            <a:off x="581590" y="2116520"/>
            <a:ext cx="6771447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Email us at gearupmentor@groups.ou.edu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b="1" dirty="0"/>
              <a:t>Essential Question</a:t>
            </a:r>
            <a:endParaRPr b="1" dirty="0"/>
          </a:p>
        </p:txBody>
      </p:sp>
      <p:sp>
        <p:nvSpPr>
          <p:cNvPr id="146" name="Google Shape;146;p3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How can integrating technology into a learning environment shape students’ career exploration?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7"/>
          <p:cNvSpPr txBox="1">
            <a:spLocks noGrp="1"/>
          </p:cNvSpPr>
          <p:nvPr>
            <p:ph type="title"/>
          </p:nvPr>
        </p:nvSpPr>
        <p:spPr>
          <a:xfrm>
            <a:off x="505125" y="960755"/>
            <a:ext cx="5075868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b="1" dirty="0"/>
              <a:t>Session Objectives</a:t>
            </a:r>
            <a:endParaRPr b="1" dirty="0"/>
          </a:p>
        </p:txBody>
      </p:sp>
      <p:sp>
        <p:nvSpPr>
          <p:cNvPr id="152" name="Google Shape;152;p37"/>
          <p:cNvSpPr txBox="1">
            <a:spLocks noGrp="1"/>
          </p:cNvSpPr>
          <p:nvPr>
            <p:ph type="body" idx="1"/>
          </p:nvPr>
        </p:nvSpPr>
        <p:spPr>
          <a:xfrm>
            <a:off x="530350" y="2032707"/>
            <a:ext cx="7772400" cy="22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" dirty="0"/>
              <a:t>Engage in a digital breakout that integrates career exploration with technology.</a:t>
            </a:r>
            <a:endParaRPr dirty="0"/>
          </a:p>
          <a:p>
            <a:pPr indent="-457200">
              <a:spcBef>
                <a:spcPts val="0"/>
              </a:spcBef>
            </a:pPr>
            <a:r>
              <a:rPr lang="en" dirty="0"/>
              <a:t>Analyze the resources and determine how they can be incorporated into the curriculum.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8"/>
          <p:cNvSpPr txBox="1">
            <a:spLocks noGrp="1"/>
          </p:cNvSpPr>
          <p:nvPr>
            <p:ph type="body" idx="1"/>
          </p:nvPr>
        </p:nvSpPr>
        <p:spPr>
          <a:xfrm>
            <a:off x="406751" y="1123319"/>
            <a:ext cx="7324659" cy="2997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" sz="2400" dirty="0"/>
              <a:t>GEAR UP for the FUTURE, GEAR UP O+K=C, GEAR UP for MY SUCCESS</a:t>
            </a:r>
            <a:endParaRPr sz="2400" dirty="0"/>
          </a:p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Goals include the following:</a:t>
            </a:r>
            <a:endParaRPr sz="2400" dirty="0"/>
          </a:p>
          <a:p>
            <a:pPr marL="637779" lvl="1" indent="-342900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" sz="1800" dirty="0"/>
              <a:t>Increased cohort student engagement in learning and percent who are academically prepared for PSE upon graduation;</a:t>
            </a:r>
            <a:endParaRPr sz="1800" dirty="0"/>
          </a:p>
          <a:p>
            <a:pPr marL="637779" lvl="1" indent="-342900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" sz="1800" dirty="0"/>
              <a:t>Increased high school graduation rate and PSE enrollment rates;</a:t>
            </a:r>
            <a:endParaRPr sz="1800" dirty="0"/>
          </a:p>
          <a:p>
            <a:pPr marL="637779" lvl="1" indent="-342900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" sz="1800" dirty="0"/>
              <a:t>Increased students’ and families’ knowledge of PSE options, preparation, and financing.</a:t>
            </a:r>
            <a:endParaRPr sz="1800" dirty="0"/>
          </a:p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Cohort students are currently in 9th &amp; 10th grade </a:t>
            </a:r>
            <a:endParaRPr sz="2400" dirty="0"/>
          </a:p>
          <a:p>
            <a:pPr marL="1645836" lvl="7" indent="-60953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58" name="Google Shape;158;p38"/>
          <p:cNvSpPr txBox="1">
            <a:spLocks noGrp="1"/>
          </p:cNvSpPr>
          <p:nvPr>
            <p:ph type="title"/>
          </p:nvPr>
        </p:nvSpPr>
        <p:spPr>
          <a:xfrm>
            <a:off x="457200" y="168025"/>
            <a:ext cx="4474254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GEAR UP Goals </a:t>
            </a:r>
            <a:endParaRPr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9"/>
          <p:cNvSpPr txBox="1">
            <a:spLocks noGrp="1"/>
          </p:cNvSpPr>
          <p:nvPr>
            <p:ph type="title"/>
          </p:nvPr>
        </p:nvSpPr>
        <p:spPr>
          <a:xfrm>
            <a:off x="457200" y="159051"/>
            <a:ext cx="6646742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Always, Sometimes, Never True</a:t>
            </a:r>
            <a:endParaRPr b="1" dirty="0"/>
          </a:p>
        </p:txBody>
      </p:sp>
      <p:sp>
        <p:nvSpPr>
          <p:cNvPr id="164" name="Google Shape;164;p39"/>
          <p:cNvSpPr txBox="1">
            <a:spLocks noGrp="1"/>
          </p:cNvSpPr>
          <p:nvPr>
            <p:ph type="body" idx="1"/>
          </p:nvPr>
        </p:nvSpPr>
        <p:spPr>
          <a:xfrm>
            <a:off x="457200" y="879384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Read each statement carefully and determine whether it is one of the following: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Always True - Thumbs up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Sometimes True - Thumbs to the side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Never True - Thumbs down</a:t>
            </a:r>
            <a:endParaRPr dirty="0"/>
          </a:p>
        </p:txBody>
      </p:sp>
      <p:pic>
        <p:nvPicPr>
          <p:cNvPr id="165" name="Google Shape;16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5987" y="1780065"/>
            <a:ext cx="3361499" cy="181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6233686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Always, Sometimes, Never True</a:t>
            </a:r>
            <a:endParaRPr b="1" dirty="0"/>
          </a:p>
        </p:txBody>
      </p:sp>
      <p:sp>
        <p:nvSpPr>
          <p:cNvPr id="171" name="Google Shape;171;p4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2472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Middle school is a key time period to begin more focused career exploration with students.</a:t>
            </a:r>
            <a:endParaRPr dirty="0"/>
          </a:p>
        </p:txBody>
      </p:sp>
      <p:pic>
        <p:nvPicPr>
          <p:cNvPr id="172" name="Google Shape;17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5537" y="1846281"/>
            <a:ext cx="3361499" cy="181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6747641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Always, Sometimes, Never True</a:t>
            </a:r>
            <a:endParaRPr b="1" dirty="0"/>
          </a:p>
        </p:txBody>
      </p:sp>
      <p:sp>
        <p:nvSpPr>
          <p:cNvPr id="178" name="Google Shape;178;p4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2620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Students should know what career they want before enrolling in a postsecondary education institution.</a:t>
            </a:r>
            <a:endParaRPr dirty="0"/>
          </a:p>
        </p:txBody>
      </p:sp>
      <p:pic>
        <p:nvPicPr>
          <p:cNvPr id="179" name="Google Shape;17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3733" y="1661931"/>
            <a:ext cx="3361499" cy="181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6173777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Always, Sometimes, Never True</a:t>
            </a:r>
            <a:endParaRPr b="1" dirty="0"/>
          </a:p>
        </p:txBody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4657134" cy="2314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Businesses want employees with more than a high school diploma.</a:t>
            </a:r>
            <a:endParaRPr dirty="0"/>
          </a:p>
        </p:txBody>
      </p:sp>
      <p:pic>
        <p:nvPicPr>
          <p:cNvPr id="186" name="Google Shape;18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1212" y="1830515"/>
            <a:ext cx="3361499" cy="181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43138A-0EB7-4E57-A655-2926CD3FAA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23AF4C-06D4-408E-A73F-D4C8F04357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271345-D518-4110-A4F9-BCC078229802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66e68ee-ec3c-4f12-bd4f-fedbbec8de0b"/>
    <ds:schemaRef ds:uri="http://purl.org/dc/elements/1.1/"/>
    <ds:schemaRef ds:uri="http://purl.org/dc/terms/"/>
    <ds:schemaRef ds:uri="d06b737b-b789-4524-96b5-d3d460658ae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610</Words>
  <Application>Microsoft Office PowerPoint</Application>
  <PresentationFormat>On-screen Show (16:9)</PresentationFormat>
  <Paragraphs>80</Paragraphs>
  <Slides>22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Noto Sans Symbols</vt:lpstr>
      <vt:lpstr>Wingdings</vt:lpstr>
      <vt:lpstr>Simple Light</vt:lpstr>
      <vt:lpstr>LEARN theme</vt:lpstr>
      <vt:lpstr>LEARN theme</vt:lpstr>
      <vt:lpstr>PowerPoint Presentation</vt:lpstr>
      <vt:lpstr>Make an Escape: Career Exploration Using Digital Breakouts</vt:lpstr>
      <vt:lpstr>Essential Question</vt:lpstr>
      <vt:lpstr>Session Objectives</vt:lpstr>
      <vt:lpstr>GEAR UP Goals </vt:lpstr>
      <vt:lpstr>Always, Sometimes, Never True</vt:lpstr>
      <vt:lpstr>Always, Sometimes, Never True</vt:lpstr>
      <vt:lpstr>Always, Sometimes, Never True</vt:lpstr>
      <vt:lpstr>Always, Sometimes, Never True</vt:lpstr>
      <vt:lpstr>Always, Sometimes, Never True</vt:lpstr>
      <vt:lpstr>Always, Sometimes, Never True</vt:lpstr>
      <vt:lpstr>PowerPoint Presentation</vt:lpstr>
      <vt:lpstr>Our Work</vt:lpstr>
      <vt:lpstr>Digital Breakout</vt:lpstr>
      <vt:lpstr>What are Digital Breakouts?</vt:lpstr>
      <vt:lpstr>Career Exploration</vt:lpstr>
      <vt:lpstr>I Notice, I Wonder</vt:lpstr>
      <vt:lpstr>Additional Resources</vt:lpstr>
      <vt:lpstr>How am I Feeling/What am I Thinking?</vt:lpstr>
      <vt:lpstr>Session Objectives</vt:lpstr>
      <vt:lpstr>GEAR UP Schools</vt:lpstr>
      <vt:lpstr>Questions &amp;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an Escape: Career Exploration Using Digital Breakouts</dc:title>
  <dc:subject>Career Explorations</dc:subject>
  <dc:creator>K20 Center</dc:creator>
  <cp:lastModifiedBy>Bracken, Pam</cp:lastModifiedBy>
  <cp:revision>8</cp:revision>
  <dcterms:modified xsi:type="dcterms:W3CDTF">2024-09-24T19:11:31Z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