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0" d="100"/>
          <a:sy n="230" d="100"/>
        </p:scale>
        <p:origin x="3552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ou.edu/makeanescape/hom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6c2bbb5c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b6c2bbb5c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6c7490d35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</p:txBody>
      </p:sp>
      <p:sp>
        <p:nvSpPr>
          <p:cNvPr id="189" name="Google Shape;189;gb6c7490d35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6c7490d35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/>
          </a:p>
        </p:txBody>
      </p:sp>
      <p:sp>
        <p:nvSpPr>
          <p:cNvPr id="196" name="Google Shape;196;gb6c7490d35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fdf605745_5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fdf605745_5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f61ca91d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df61ca91d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6c2bbb5c1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b6c2bbb5c1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fdf60574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fdf60574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77357ad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77357ad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https://sites.google.com/ou.edu/makeanescape/home</a:t>
            </a: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77357adc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77357adc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https://learn.k20center.ou.edu/strategy/180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f61ca91d4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https://learn.k20center.ou.edu/professional-learning/47</a:t>
            </a:r>
            <a:endParaRPr dirty="0"/>
          </a:p>
        </p:txBody>
      </p:sp>
      <p:sp>
        <p:nvSpPr>
          <p:cNvPr id="244" name="Google Shape;244;gdf61ca91d4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f61ca91d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https://learn.k20center.ou.edu/strategy/187</a:t>
            </a:r>
            <a:endParaRPr dirty="0"/>
          </a:p>
        </p:txBody>
      </p:sp>
      <p:sp>
        <p:nvSpPr>
          <p:cNvPr id="250" name="Google Shape;250;gdf61ca91d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6c2bbb5c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b6c2bbb5c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8064e55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e8064e55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f61ca91d4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Alex- </a:t>
            </a:r>
            <a:endParaRPr/>
          </a:p>
        </p:txBody>
      </p:sp>
      <p:sp>
        <p:nvSpPr>
          <p:cNvPr id="263" name="Google Shape;263;gdf61ca91d4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7335b3b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Alex- </a:t>
            </a:r>
            <a:endParaRPr/>
          </a:p>
        </p:txBody>
      </p:sp>
      <p:sp>
        <p:nvSpPr>
          <p:cNvPr id="269" name="Google Shape;269;ge7335b3b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6c2bbb5c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b6c2bbb5c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6c2bbb5c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b6c2bbb5c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6c2bbb5c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b6c2bbb5c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6c7490d35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https://learn.k20center.ou.edu/strategy/145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1" name="Google Shape;161;gb6c7490d35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6b97abd3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8" name="Google Shape;168;ge6b97abd3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6c2bbb5c1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5" name="Google Shape;175;gb6c2bbb5c1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6c7490d3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2" name="Google Shape;182;gb6c7490d3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3zT2IxZQa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38188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92" name="Google Shape;192;p43"/>
          <p:cNvSpPr txBox="1">
            <a:spLocks noGrp="1"/>
          </p:cNvSpPr>
          <p:nvPr>
            <p:ph type="body" idx="1"/>
          </p:nvPr>
        </p:nvSpPr>
        <p:spPr>
          <a:xfrm>
            <a:off x="457200" y="1305060"/>
            <a:ext cx="4802177" cy="217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People with a college education generally have more careers to choose from.</a:t>
            </a:r>
            <a:endParaRPr dirty="0"/>
          </a:p>
        </p:txBody>
      </p:sp>
      <p:pic>
        <p:nvPicPr>
          <p:cNvPr id="193" name="Google Shape;1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384" y="1959792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65304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99" name="Google Shape;199;p44"/>
          <p:cNvSpPr txBox="1">
            <a:spLocks noGrp="1"/>
          </p:cNvSpPr>
          <p:nvPr>
            <p:ph type="body" idx="1"/>
          </p:nvPr>
        </p:nvSpPr>
        <p:spPr>
          <a:xfrm>
            <a:off x="513956" y="806868"/>
            <a:ext cx="5020500" cy="294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 the course of a lifetime, a college graduate will earn twice as much as a high school graduate.</a:t>
            </a:r>
            <a:endParaRPr dirty="0"/>
          </a:p>
        </p:txBody>
      </p:sp>
      <p:pic>
        <p:nvPicPr>
          <p:cNvPr id="200" name="Google Shape;2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456" y="1843127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88289"/>
            </a:gs>
            <a:gs pos="100000">
              <a:srgbClr val="283437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 txBox="1"/>
          <p:nvPr/>
        </p:nvSpPr>
        <p:spPr>
          <a:xfrm>
            <a:off x="84150" y="373050"/>
            <a:ext cx="3758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913" y="483213"/>
            <a:ext cx="5776175" cy="41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Zoom Into Your Career</a:t>
            </a: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Career Café Events</a:t>
            </a: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College2Career Forum</a:t>
            </a: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Career Cluster Student Activities</a:t>
            </a: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Career Exploration Resources</a:t>
            </a: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Peer Mentoring Programs</a:t>
            </a:r>
            <a:endParaRPr/>
          </a:p>
          <a:p>
            <a:pPr marL="227012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645836" lvl="7" indent="-60953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0490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Our Work</a:t>
            </a:r>
            <a:endParaRPr b="1" dirty="0"/>
          </a:p>
        </p:txBody>
      </p:sp>
      <p:pic>
        <p:nvPicPr>
          <p:cNvPr id="213" name="Google Shape;21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876" y="676149"/>
            <a:ext cx="2557874" cy="3460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 txBox="1">
            <a:spLocks noGrp="1"/>
          </p:cNvSpPr>
          <p:nvPr>
            <p:ph type="title"/>
          </p:nvPr>
        </p:nvSpPr>
        <p:spPr>
          <a:xfrm>
            <a:off x="530351" y="987550"/>
            <a:ext cx="46626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Digital Breakout</a:t>
            </a:r>
            <a:endParaRPr b="1" dirty="0"/>
          </a:p>
        </p:txBody>
      </p:sp>
      <p:sp>
        <p:nvSpPr>
          <p:cNvPr id="219" name="Google Shape;219;p47"/>
          <p:cNvSpPr txBox="1">
            <a:spLocks noGrp="1"/>
          </p:cNvSpPr>
          <p:nvPr>
            <p:ph type="body" idx="1"/>
          </p:nvPr>
        </p:nvSpPr>
        <p:spPr>
          <a:xfrm>
            <a:off x="530351" y="2028500"/>
            <a:ext cx="46626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Make an Escape: Career Exploration Using Digital Breakouts</a:t>
            </a:r>
            <a:endParaRPr dirty="0"/>
          </a:p>
        </p:txBody>
      </p:sp>
      <p:pic>
        <p:nvPicPr>
          <p:cNvPr id="220" name="Google Shape;2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371" y="340535"/>
            <a:ext cx="2717975" cy="3496792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531194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 lnSpcReduction="10000"/>
          </a:bodyPr>
          <a:lstStyle/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 dirty="0"/>
              <a:t>Have you ever participated in an escape room?</a:t>
            </a:r>
            <a:endParaRPr sz="2400"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Think of this as a digital version.</a:t>
            </a:r>
            <a:endParaRPr sz="2000" dirty="0"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 dirty="0"/>
              <a:t>Purchase kits from Breakout EDU or create them for free using G-Suite.</a:t>
            </a:r>
            <a:endParaRPr sz="2400" dirty="0"/>
          </a:p>
          <a:p>
            <a:pPr marL="45720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 dirty="0"/>
              <a:t>Locks</a:t>
            </a:r>
            <a:endParaRPr sz="2400"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Color Locks</a:t>
            </a:r>
            <a:endParaRPr sz="2000"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Directional Locks</a:t>
            </a:r>
            <a:endParaRPr sz="2000"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Word Locks</a:t>
            </a:r>
            <a:endParaRPr sz="2000" dirty="0"/>
          </a:p>
          <a:p>
            <a:pPr marL="914400" lvl="1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Date Locks</a:t>
            </a:r>
            <a:endParaRPr dirty="0"/>
          </a:p>
        </p:txBody>
      </p:sp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5147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What are Digital Breakouts?</a:t>
            </a:r>
            <a:endParaRPr b="1" dirty="0"/>
          </a:p>
        </p:txBody>
      </p:sp>
      <p:pic>
        <p:nvPicPr>
          <p:cNvPr id="227" name="Google Shape;22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805" y="419363"/>
            <a:ext cx="2572933" cy="356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With your partner, try to “break out!”</a:t>
            </a:r>
            <a:endParaRPr sz="24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tinyurl.com/K20Breakout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Use the Digital Breakout handout to help you keep track of the activity.</a:t>
            </a:r>
            <a:endParaRPr sz="2400" dirty="0"/>
          </a:p>
        </p:txBody>
      </p:sp>
      <p:sp>
        <p:nvSpPr>
          <p:cNvPr id="233" name="Google Shape;233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34497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Career Exploration</a:t>
            </a:r>
            <a:endParaRPr b="1" dirty="0"/>
          </a:p>
        </p:txBody>
      </p:sp>
      <p:pic>
        <p:nvPicPr>
          <p:cNvPr id="234" name="Google Shape;234;p49" title="K20 1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275" y="1419172"/>
            <a:ext cx="3073525" cy="23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295319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What did you...</a:t>
            </a:r>
            <a:endParaRPr sz="24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Notice?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Learn?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Like?</a:t>
            </a:r>
            <a:endParaRPr sz="2000" dirty="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Find helpful?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BA25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000" dirty="0"/>
              <a:t>Wonder?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How can you use any of these resources with your students?</a:t>
            </a:r>
            <a:endParaRPr sz="2400" dirty="0"/>
          </a:p>
        </p:txBody>
      </p:sp>
      <p:sp>
        <p:nvSpPr>
          <p:cNvPr id="240" name="Google Shape;240;p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90572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 Notice, I Wonder</a:t>
            </a:r>
            <a:endParaRPr b="1" dirty="0"/>
          </a:p>
        </p:txBody>
      </p:sp>
      <p:pic>
        <p:nvPicPr>
          <p:cNvPr id="241" name="Google Shape;24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925" y="1125000"/>
            <a:ext cx="2893502" cy="289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1"/>
          <p:cNvSpPr txBox="1">
            <a:spLocks noGrp="1"/>
          </p:cNvSpPr>
          <p:nvPr>
            <p:ph type="title"/>
          </p:nvPr>
        </p:nvSpPr>
        <p:spPr>
          <a:xfrm>
            <a:off x="467288" y="466906"/>
            <a:ext cx="4041600" cy="2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Additional Resources</a:t>
            </a:r>
            <a:endParaRPr b="1" dirty="0"/>
          </a:p>
        </p:txBody>
      </p:sp>
      <p:pic>
        <p:nvPicPr>
          <p:cNvPr id="247" name="Google Shape;247;p51"/>
          <p:cNvPicPr preferRelativeResize="0"/>
          <p:nvPr/>
        </p:nvPicPr>
        <p:blipFill rotWithShape="1">
          <a:blip r:embed="rId3">
            <a:alphaModFix/>
          </a:blip>
          <a:srcRect b="31609"/>
          <a:stretch/>
        </p:blipFill>
        <p:spPr>
          <a:xfrm>
            <a:off x="4572000" y="1171288"/>
            <a:ext cx="3184277" cy="280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/>
          <p:cNvSpPr txBox="1">
            <a:spLocks noGrp="1"/>
          </p:cNvSpPr>
          <p:nvPr>
            <p:ph type="title"/>
          </p:nvPr>
        </p:nvSpPr>
        <p:spPr>
          <a:xfrm>
            <a:off x="457200" y="2174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How am I Feeling/What am I Thinking?</a:t>
            </a:r>
            <a:endParaRPr b="1" dirty="0"/>
          </a:p>
        </p:txBody>
      </p:sp>
      <p:sp>
        <p:nvSpPr>
          <p:cNvPr id="253" name="Google Shape;253;p52"/>
          <p:cNvSpPr txBox="1">
            <a:spLocks noGrp="1"/>
          </p:cNvSpPr>
          <p:nvPr>
            <p:ph type="body" idx="1"/>
          </p:nvPr>
        </p:nvSpPr>
        <p:spPr>
          <a:xfrm>
            <a:off x="407896" y="1417551"/>
            <a:ext cx="5020500" cy="230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Draw a diagonal line on your sticky note to make halves.</a:t>
            </a:r>
            <a:endParaRPr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Side 1: Draw a picture that represents  how you feel after the session.</a:t>
            </a:r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Side 2: Write a sentence that explains what you understand after the session. </a:t>
            </a:r>
            <a:endParaRPr dirty="0"/>
          </a:p>
        </p:txBody>
      </p:sp>
      <p:pic>
        <p:nvPicPr>
          <p:cNvPr id="254" name="Google Shape;25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329" y="1341051"/>
            <a:ext cx="277177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6933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b="1" dirty="0"/>
              <a:t>Make an Escape: Career Exploration Using Digital Breakouts</a:t>
            </a:r>
            <a:endParaRPr b="1"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30861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K20 Center - Mentoring Team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>
            <a:spLocks noGrp="1"/>
          </p:cNvSpPr>
          <p:nvPr>
            <p:ph type="title"/>
          </p:nvPr>
        </p:nvSpPr>
        <p:spPr>
          <a:xfrm>
            <a:off x="530350" y="476749"/>
            <a:ext cx="5470006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Session Objectives</a:t>
            </a:r>
            <a:endParaRPr b="1" dirty="0"/>
          </a:p>
        </p:txBody>
      </p:sp>
      <p:sp>
        <p:nvSpPr>
          <p:cNvPr id="260" name="Google Shape;260;p53"/>
          <p:cNvSpPr txBox="1">
            <a:spLocks noGrp="1"/>
          </p:cNvSpPr>
          <p:nvPr>
            <p:ph type="body" idx="1"/>
          </p:nvPr>
        </p:nvSpPr>
        <p:spPr>
          <a:xfrm>
            <a:off x="537285" y="1631211"/>
            <a:ext cx="7772400" cy="2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Participants engage in a digital breakout that integrates career exploration with technology.</a:t>
            </a:r>
          </a:p>
          <a:p>
            <a:pPr>
              <a:spcBef>
                <a:spcPts val="0"/>
              </a:spcBef>
            </a:pPr>
            <a:r>
              <a:rPr lang="en-US" dirty="0"/>
              <a:t>Participants analyze the resources and determine how they can be incorporated into the curriculum.</a:t>
            </a:r>
          </a:p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 txBox="1">
            <a:spLocks noGrp="1"/>
          </p:cNvSpPr>
          <p:nvPr>
            <p:ph type="ctrTitle"/>
          </p:nvPr>
        </p:nvSpPr>
        <p:spPr>
          <a:xfrm>
            <a:off x="649224" y="351752"/>
            <a:ext cx="53557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GEAR UP Schools</a:t>
            </a:r>
            <a:endParaRPr b="1" dirty="0"/>
          </a:p>
        </p:txBody>
      </p:sp>
      <p:sp>
        <p:nvSpPr>
          <p:cNvPr id="266" name="Google Shape;266;p54"/>
          <p:cNvSpPr txBox="1">
            <a:spLocks noGrp="1"/>
          </p:cNvSpPr>
          <p:nvPr>
            <p:ph type="subTitle" idx="1"/>
          </p:nvPr>
        </p:nvSpPr>
        <p:spPr>
          <a:xfrm>
            <a:off x="649224" y="19146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If you work with any of the following schools, please come speak to us at the conclusion of this session.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>
            <a:spLocks noGrp="1"/>
          </p:cNvSpPr>
          <p:nvPr>
            <p:ph type="ctrTitle"/>
          </p:nvPr>
        </p:nvSpPr>
        <p:spPr>
          <a:xfrm>
            <a:off x="581590" y="553551"/>
            <a:ext cx="612506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Questions &amp; Contact</a:t>
            </a:r>
            <a:endParaRPr b="1" dirty="0"/>
          </a:p>
        </p:txBody>
      </p:sp>
      <p:sp>
        <p:nvSpPr>
          <p:cNvPr id="272" name="Google Shape;272;p55"/>
          <p:cNvSpPr txBox="1">
            <a:spLocks noGrp="1"/>
          </p:cNvSpPr>
          <p:nvPr>
            <p:ph type="subTitle" idx="1"/>
          </p:nvPr>
        </p:nvSpPr>
        <p:spPr>
          <a:xfrm>
            <a:off x="581590" y="2116520"/>
            <a:ext cx="6771447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Email us at gearupmentor@groups.ou.edu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Essential Question</a:t>
            </a:r>
            <a:endParaRPr b="1" dirty="0"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can integrating technology into a learning environment shape students’ career exploration?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505125" y="960755"/>
            <a:ext cx="5075868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Session Objectives</a:t>
            </a:r>
            <a:endParaRPr b="1" dirty="0"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530350" y="2032707"/>
            <a:ext cx="7772400" cy="2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" dirty="0"/>
              <a:t>Engage in a digital breakout that integrates career exploration with technology.</a:t>
            </a:r>
            <a:endParaRPr dirty="0"/>
          </a:p>
          <a:p>
            <a:pPr indent="-457200">
              <a:spcBef>
                <a:spcPts val="0"/>
              </a:spcBef>
            </a:pPr>
            <a:r>
              <a:rPr lang="en" dirty="0"/>
              <a:t>Analyze the resources and determine how they can be incorporated into the curriculum.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body" idx="1"/>
          </p:nvPr>
        </p:nvSpPr>
        <p:spPr>
          <a:xfrm>
            <a:off x="406751" y="1123319"/>
            <a:ext cx="7324659" cy="299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 sz="2400" dirty="0"/>
              <a:t>GEAR UP for the FUTURE, GEAR UP O+K=C, GEAR UP for MY SUCCESS</a:t>
            </a:r>
            <a:endParaRPr sz="2400"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Goals include the following:</a:t>
            </a:r>
            <a:endParaRPr sz="2400" dirty="0"/>
          </a:p>
          <a:p>
            <a:pPr marL="637779" lvl="1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Increased cohort student engagement in learning and percent who are academically prepared for PSE upon graduation;</a:t>
            </a:r>
            <a:endParaRPr sz="1800" dirty="0"/>
          </a:p>
          <a:p>
            <a:pPr marL="637779" lvl="1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Increased high school graduation rate and PSE enrollment rates;</a:t>
            </a:r>
            <a:endParaRPr sz="1800" dirty="0"/>
          </a:p>
          <a:p>
            <a:pPr marL="637779" lvl="1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Increased students’ and families’ knowledge of PSE options, preparation, and financing.</a:t>
            </a:r>
            <a:endParaRPr sz="1800"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Cohort students are currently in 9th &amp; 10th grade </a:t>
            </a:r>
            <a:endParaRPr sz="2400" dirty="0"/>
          </a:p>
          <a:p>
            <a:pPr marL="1645836" lvl="7" indent="-60953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457200" y="168025"/>
            <a:ext cx="447425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GEAR UP Goals 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>
            <a:spLocks noGrp="1"/>
          </p:cNvSpPr>
          <p:nvPr>
            <p:ph type="title"/>
          </p:nvPr>
        </p:nvSpPr>
        <p:spPr>
          <a:xfrm>
            <a:off x="457200" y="159051"/>
            <a:ext cx="664674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64" name="Google Shape;164;p39"/>
          <p:cNvSpPr txBox="1">
            <a:spLocks noGrp="1"/>
          </p:cNvSpPr>
          <p:nvPr>
            <p:ph type="body" idx="1"/>
          </p:nvPr>
        </p:nvSpPr>
        <p:spPr>
          <a:xfrm>
            <a:off x="457200" y="879384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 each statement carefully and determine whether it is one of the following: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Always True - Thumbs up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Sometimes True - Thumbs to the side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Never True - Thumbs down</a:t>
            </a:r>
            <a:endParaRPr dirty="0"/>
          </a:p>
        </p:txBody>
      </p:sp>
      <p:pic>
        <p:nvPicPr>
          <p:cNvPr id="165" name="Google Shape;1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987" y="1780065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23368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71" name="Google Shape;171;p4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247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Middle school is a key time period to begin more focused career exploration with students.</a:t>
            </a:r>
            <a:endParaRPr dirty="0"/>
          </a:p>
        </p:txBody>
      </p:sp>
      <p:pic>
        <p:nvPicPr>
          <p:cNvPr id="172" name="Google Shape;1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537" y="1846281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74764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262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Students should know what career they want before enrolling in a postsecondary education institution.</a:t>
            </a:r>
            <a:endParaRPr dirty="0"/>
          </a:p>
        </p:txBody>
      </p:sp>
      <p:pic>
        <p:nvPicPr>
          <p:cNvPr id="179" name="Google Shape;1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733" y="1661931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17377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657134" cy="231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Businesses want employees with more than a high school diploma.</a:t>
            </a:r>
            <a:endParaRPr dirty="0"/>
          </a:p>
        </p:txBody>
      </p:sp>
      <p:pic>
        <p:nvPicPr>
          <p:cNvPr id="186" name="Google Shape;1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212" y="1830515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23AF4C-06D4-408E-A73F-D4C8F0435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43138A-0EB7-4E57-A655-2926CD3FA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271345-D518-4110-A4F9-BCC07822980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66e68ee-ec3c-4f12-bd4f-fedbbec8de0b"/>
    <ds:schemaRef ds:uri="http://purl.org/dc/elements/1.1/"/>
    <ds:schemaRef ds:uri="http://purl.org/dc/terms/"/>
    <ds:schemaRef ds:uri="d06b737b-b789-4524-96b5-d3d460658ae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610</Words>
  <Application>Microsoft Office PowerPoint</Application>
  <PresentationFormat>On-screen Show (16:9)</PresentationFormat>
  <Paragraphs>80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Make an Escape: Career Exploration Using Digital Breakouts</vt:lpstr>
      <vt:lpstr>Essential Question</vt:lpstr>
      <vt:lpstr>Session Objectives</vt:lpstr>
      <vt:lpstr>GEAR UP Goals 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PowerPoint Presentation</vt:lpstr>
      <vt:lpstr>Our Work</vt:lpstr>
      <vt:lpstr>Digital Breakout</vt:lpstr>
      <vt:lpstr>What are Digital Breakouts?</vt:lpstr>
      <vt:lpstr>Career Exploration</vt:lpstr>
      <vt:lpstr>I Notice, I Wonder</vt:lpstr>
      <vt:lpstr>Additional Resources</vt:lpstr>
      <vt:lpstr>How am I Feeling/What am I Thinking?</vt:lpstr>
      <vt:lpstr>Session Objectives</vt:lpstr>
      <vt:lpstr>GEAR UP Schools</vt:lpstr>
      <vt:lpstr>Questions &amp;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an Escape: Career Exploration Using Digital Breakouts</dc:title>
  <dc:subject>Career Explorations</dc:subject>
  <dc:creator>K20 Center</dc:creator>
  <cp:lastModifiedBy>Daniella Peters</cp:lastModifiedBy>
  <cp:revision>8</cp:revision>
  <dcterms:modified xsi:type="dcterms:W3CDTF">2021-11-03T15:41:30Z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