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16"/>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0" r:id="rId14"/>
    <p:sldId id="271"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CA1717-3D74-FA47-A38C-83729A536928}" v="50" dt="2024-09-10T15:12:55.4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99" autoAdjust="0"/>
    <p:restoredTop sz="94694"/>
  </p:normalViewPr>
  <p:slideViewPr>
    <p:cSldViewPr snapToGrid="0">
      <p:cViewPr varScale="1">
        <p:scale>
          <a:sx n="161" d="100"/>
          <a:sy n="161" d="100"/>
        </p:scale>
        <p:origin x="90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rram, Jehanne" userId="85e21374-e6a7-4794-bfaa-d28b9d520c64" providerId="ADAL" clId="{44CA1717-3D74-FA47-A38C-83729A536928}"/>
    <pc:docChg chg="custSel modSld">
      <pc:chgData name="Moharram, Jehanne" userId="85e21374-e6a7-4794-bfaa-d28b9d520c64" providerId="ADAL" clId="{44CA1717-3D74-FA47-A38C-83729A536928}" dt="2024-09-10T15:13:19.557" v="193" actId="20577"/>
      <pc:docMkLst>
        <pc:docMk/>
      </pc:docMkLst>
      <pc:sldChg chg="modSp mod">
        <pc:chgData name="Moharram, Jehanne" userId="85e21374-e6a7-4794-bfaa-d28b9d520c64" providerId="ADAL" clId="{44CA1717-3D74-FA47-A38C-83729A536928}" dt="2024-09-10T15:08:32.888" v="90" actId="20577"/>
        <pc:sldMkLst>
          <pc:docMk/>
          <pc:sldMk cId="0" sldId="261"/>
        </pc:sldMkLst>
        <pc:spChg chg="mod">
          <ac:chgData name="Moharram, Jehanne" userId="85e21374-e6a7-4794-bfaa-d28b9d520c64" providerId="ADAL" clId="{44CA1717-3D74-FA47-A38C-83729A536928}" dt="2024-09-10T15:04:45.834" v="34" actId="20577"/>
          <ac:spMkLst>
            <pc:docMk/>
            <pc:sldMk cId="0" sldId="261"/>
            <ac:spMk id="110" creationId="{00000000-0000-0000-0000-000000000000}"/>
          </ac:spMkLst>
        </pc:spChg>
        <pc:spChg chg="mod">
          <ac:chgData name="Moharram, Jehanne" userId="85e21374-e6a7-4794-bfaa-d28b9d520c64" providerId="ADAL" clId="{44CA1717-3D74-FA47-A38C-83729A536928}" dt="2024-09-10T15:08:32.888" v="90" actId="20577"/>
          <ac:spMkLst>
            <pc:docMk/>
            <pc:sldMk cId="0" sldId="261"/>
            <ac:spMk id="112" creationId="{00000000-0000-0000-0000-000000000000}"/>
          </ac:spMkLst>
        </pc:spChg>
      </pc:sldChg>
      <pc:sldChg chg="modSp mod">
        <pc:chgData name="Moharram, Jehanne" userId="85e21374-e6a7-4794-bfaa-d28b9d520c64" providerId="ADAL" clId="{44CA1717-3D74-FA47-A38C-83729A536928}" dt="2024-09-10T15:12:55.430" v="142" actId="20577"/>
        <pc:sldMkLst>
          <pc:docMk/>
          <pc:sldMk cId="0" sldId="263"/>
        </pc:sldMkLst>
        <pc:spChg chg="mod">
          <ac:chgData name="Moharram, Jehanne" userId="85e21374-e6a7-4794-bfaa-d28b9d520c64" providerId="ADAL" clId="{44CA1717-3D74-FA47-A38C-83729A536928}" dt="2024-09-10T15:12:55.430" v="142" actId="20577"/>
          <ac:spMkLst>
            <pc:docMk/>
            <pc:sldMk cId="0" sldId="263"/>
            <ac:spMk id="124" creationId="{00000000-0000-0000-0000-000000000000}"/>
          </ac:spMkLst>
        </pc:spChg>
        <pc:picChg chg="mod">
          <ac:chgData name="Moharram, Jehanne" userId="85e21374-e6a7-4794-bfaa-d28b9d520c64" providerId="ADAL" clId="{44CA1717-3D74-FA47-A38C-83729A536928}" dt="2024-09-10T15:12:42.611" v="105" actId="1076"/>
          <ac:picMkLst>
            <pc:docMk/>
            <pc:sldMk cId="0" sldId="263"/>
            <ac:picMk id="126" creationId="{00000000-0000-0000-0000-000000000000}"/>
          </ac:picMkLst>
        </pc:picChg>
      </pc:sldChg>
      <pc:sldChg chg="modSp mod">
        <pc:chgData name="Moharram, Jehanne" userId="85e21374-e6a7-4794-bfaa-d28b9d520c64" providerId="ADAL" clId="{44CA1717-3D74-FA47-A38C-83729A536928}" dt="2024-09-10T15:13:19.557" v="193" actId="20577"/>
        <pc:sldMkLst>
          <pc:docMk/>
          <pc:sldMk cId="0" sldId="264"/>
        </pc:sldMkLst>
        <pc:spChg chg="mod">
          <ac:chgData name="Moharram, Jehanne" userId="85e21374-e6a7-4794-bfaa-d28b9d520c64" providerId="ADAL" clId="{44CA1717-3D74-FA47-A38C-83729A536928}" dt="2024-09-10T15:13:19.557" v="193" actId="20577"/>
          <ac:spMkLst>
            <pc:docMk/>
            <pc:sldMk cId="0" sldId="264"/>
            <ac:spMk id="13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cs.google.com/document/d/1d3Ag-LNvVF2KZO_HgP9GrE26tpZim9Lv/cop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jamboard.google.com/d/1ufyWu8esrovNP4jA-o4zdBPGQHBzvJQhHRMpOJaoJPY/cop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youtu.be/W2nKFu7Jjj0?t=36"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justcastit.com/" TargetMode="External"/><Relationship Id="rId4" Type="http://schemas.openxmlformats.org/officeDocument/2006/relationships/hyperlink" Target="https://www.youtube.com/watch?v=W2nKFu7Jjj0"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79"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d9908066f654727934df7bf4f505fb94"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google.com/url?sa=i&amp;url=https%3A%2F%2Ficonscout.com%2Ficon%2Fcanva-3823975&amp;psig=AOvVaw037B_Pc9vvH6zX505BwzrP&amp;ust=1640189129079000&amp;source=images&amp;cd=vfe&amp;ved=0CAsQjRxqFwoTCODPoe-i9fQCFQAAAAAdAAAAABA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f5e28ad261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f5e28ad261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dirty="0">
                <a:solidFill>
                  <a:schemeClr val="dk1"/>
                </a:solidFill>
              </a:rPr>
              <a:t>Using the provided</a:t>
            </a:r>
            <a:r>
              <a:rPr lang="en" dirty="0">
                <a:solidFill>
                  <a:schemeClr val="dk1"/>
                </a:solidFill>
                <a:uFill>
                  <a:noFill/>
                </a:uFill>
                <a:hlinkClick r:id="rId3">
                  <a:extLst>
                    <a:ext uri="{A12FA001-AC4F-418D-AE19-62706E023703}">
                      <ahyp:hlinkClr xmlns:ahyp="http://schemas.microsoft.com/office/drawing/2018/hyperlinkcolor" val="tx"/>
                    </a:ext>
                  </a:extLst>
                </a:hlinkClick>
              </a:rPr>
              <a:t> </a:t>
            </a:r>
            <a:r>
              <a:rPr lang="en" u="sng" dirty="0">
                <a:solidFill>
                  <a:schemeClr val="hlink"/>
                </a:solidFill>
                <a:hlinkClick r:id="rId3"/>
              </a:rPr>
              <a:t>notes-organizer</a:t>
            </a:r>
            <a:r>
              <a:rPr lang="en" dirty="0">
                <a:solidFill>
                  <a:schemeClr val="dk1"/>
                </a:solidFill>
              </a:rPr>
              <a:t> as a guide, ask participants to take some time to reflect on the </a:t>
            </a:r>
            <a:r>
              <a:rPr lang="en">
                <a:solidFill>
                  <a:schemeClr val="dk1"/>
                </a:solidFill>
              </a:rPr>
              <a:t>Google Slides card </a:t>
            </a:r>
            <a:r>
              <a:rPr lang="en" dirty="0">
                <a:solidFill>
                  <a:schemeClr val="dk1"/>
                </a:solidFill>
              </a:rPr>
              <a:t>sort activity and the Canva </a:t>
            </a:r>
            <a:r>
              <a:rPr lang="en" dirty="0" err="1">
                <a:solidFill>
                  <a:schemeClr val="dk1"/>
                </a:solidFill>
              </a:rPr>
              <a:t>GramIt</a:t>
            </a:r>
            <a:r>
              <a:rPr lang="en" dirty="0">
                <a:solidFill>
                  <a:schemeClr val="dk1"/>
                </a:solidFill>
              </a:rPr>
              <a:t> activity. They will specifically note how these activities facilitated student-centered learning and ideas for how they could use these activities in their own classrooms.</a:t>
            </a:r>
            <a:endParaRPr dirty="0">
              <a:solidFill>
                <a:schemeClr val="dk1"/>
              </a:solidFill>
            </a:endParaRPr>
          </a:p>
          <a:p>
            <a:pPr marL="0" lvl="0" indent="0" algn="l" rtl="0">
              <a:spcBef>
                <a:spcPts val="120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f5e28ad261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f5e28ad261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f5e28ad261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f5e28ad261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f5e28ad261_1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f5e28ad261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0815ca0b17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10815ca0b17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f5e28ad26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f5e28ad26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f5e28ad261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f5e28ad26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the essential question for the session. Pose it and briefly allow participants to discuss with their table how they have possibly used tech to create student centered learning experiences. Some may summarize what was shared among their table group.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f5e28ad26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f5e28ad26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982abeb5a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0982abeb5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b="1">
                <a:solidFill>
                  <a:schemeClr val="dk1"/>
                </a:solidFill>
              </a:rPr>
              <a:t>Card sort</a:t>
            </a:r>
            <a:endParaRPr b="1">
              <a:solidFill>
                <a:schemeClr val="dk1"/>
              </a:solidFill>
            </a:endParaRPr>
          </a:p>
          <a:p>
            <a:pPr marL="457200" lvl="0" indent="-298450" algn="l" rtl="0">
              <a:lnSpc>
                <a:spcPct val="115000"/>
              </a:lnSpc>
              <a:spcBef>
                <a:spcPts val="1200"/>
              </a:spcBef>
              <a:spcAft>
                <a:spcPts val="0"/>
              </a:spcAft>
              <a:buClr>
                <a:schemeClr val="dk1"/>
              </a:buClr>
              <a:buSzPts val="1100"/>
              <a:buAutoNum type="arabicPeriod"/>
            </a:pPr>
            <a:r>
              <a:rPr lang="en">
                <a:solidFill>
                  <a:schemeClr val="dk1"/>
                </a:solidFill>
              </a:rPr>
              <a:t>Divide class into small groups. For this session it would be ideal to have four groups of five or less participants.</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Have each group open a copy of the provided</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Jamboard template</a:t>
            </a:r>
            <a:r>
              <a:rPr lang="en">
                <a:solidFill>
                  <a:schemeClr val="dk1"/>
                </a:solidFill>
              </a:rPr>
              <a:t> and read through the provided statements about student learning.</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Select 4 to 5 of the statements about learning on the left and drag them under the question on the right.</a:t>
            </a:r>
            <a:endParaRPr>
              <a:solidFill>
                <a:schemeClr val="dk1"/>
              </a:solidFill>
            </a:endParaRPr>
          </a:p>
          <a:p>
            <a:pPr marL="457200" lvl="0" indent="-298450" algn="l" rtl="0">
              <a:lnSpc>
                <a:spcPct val="115000"/>
              </a:lnSpc>
              <a:spcBef>
                <a:spcPts val="0"/>
              </a:spcBef>
              <a:spcAft>
                <a:spcPts val="0"/>
              </a:spcAft>
              <a:buClr>
                <a:schemeClr val="dk1"/>
              </a:buClr>
              <a:buSzPts val="1100"/>
              <a:buAutoNum type="arabicPeriod"/>
            </a:pPr>
            <a:r>
              <a:rPr lang="en">
                <a:solidFill>
                  <a:schemeClr val="dk1"/>
                </a:solidFill>
              </a:rPr>
              <a:t>After sorting, have each group can share how they sorted to the whole group. </a:t>
            </a:r>
            <a:endParaRPr>
              <a:solidFill>
                <a:schemeClr val="dk1"/>
              </a:solidFill>
            </a:endParaRPr>
          </a:p>
          <a:p>
            <a:pPr marL="0" lvl="0" indent="0" algn="l" rtl="0">
              <a:lnSpc>
                <a:spcPct val="115000"/>
              </a:lnSpc>
              <a:spcBef>
                <a:spcPts val="1200"/>
              </a:spcBef>
              <a:spcAft>
                <a:spcPts val="1200"/>
              </a:spcAft>
              <a:buNone/>
            </a:pP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0982abeb5a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0982abeb5a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this slide for touchIT technologies. </a:t>
            </a:r>
            <a:endParaRPr/>
          </a:p>
          <a:p>
            <a:pPr marL="0" lvl="0" indent="0" algn="l" rtl="0">
              <a:spcBef>
                <a:spcPts val="0"/>
              </a:spcBef>
              <a:spcAft>
                <a:spcPts val="0"/>
              </a:spcAft>
              <a:buNone/>
            </a:pPr>
            <a:r>
              <a:rPr lang="en"/>
              <a:t>For the facilitator watch </a:t>
            </a:r>
            <a:r>
              <a:rPr lang="en" u="sng">
                <a:solidFill>
                  <a:schemeClr val="hlink"/>
                </a:solidFill>
                <a:hlinkClick r:id="rId3"/>
              </a:rPr>
              <a:t>https://youtu.be/W2nKFu7Jjj0?t=36</a:t>
            </a:r>
            <a:r>
              <a:rPr lang="en"/>
              <a:t> </a:t>
            </a:r>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After sorting, have each group can cast what they sorted to the larger screen. The screen should be split so that we can see all group maps at the same time and compare them. </a:t>
            </a:r>
            <a:br>
              <a:rPr lang="en">
                <a:solidFill>
                  <a:schemeClr val="dk1"/>
                </a:solidFill>
              </a:rPr>
            </a:br>
            <a:r>
              <a:rPr lang="en">
                <a:solidFill>
                  <a:schemeClr val="dk1"/>
                </a:solidFill>
              </a:rPr>
              <a:t>TOUCHIT TECH - Just Cast It (</a:t>
            </a:r>
            <a:r>
              <a:rPr lang="en" u="sng">
                <a:solidFill>
                  <a:schemeClr val="hlink"/>
                </a:solidFill>
                <a:hlinkClick r:id="rId4"/>
              </a:rPr>
              <a:t>https://www.youtube.com/watch?v=W2nKFu7Jjj0</a:t>
            </a:r>
            <a:r>
              <a:rPr lang="en">
                <a:solidFill>
                  <a:schemeClr val="dk1"/>
                </a:solidFill>
              </a:rPr>
              <a:t>) should be the app they use to share their screen.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APP DESCRIPTION: </a:t>
            </a:r>
            <a:endParaRPr>
              <a:solidFill>
                <a:schemeClr val="dk1"/>
              </a:solidFill>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Just Cast IT Software Cast &amp; Multi-Cast to your TouchIT LED - from TouchIT Technologies</a:t>
            </a:r>
            <a:endParaRPr sz="1200">
              <a:solidFill>
                <a:schemeClr val="dk1"/>
              </a:solidFill>
              <a:highlight>
                <a:schemeClr val="lt1"/>
              </a:highlight>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Casting and Multi-Casting is the ability to send a screen from your PC, MAC, Chromebook or Linux machine wirelessly to the Interactive LED.</a:t>
            </a:r>
            <a:endParaRPr sz="1200">
              <a:solidFill>
                <a:schemeClr val="dk1"/>
              </a:solidFill>
              <a:highlight>
                <a:schemeClr val="lt1"/>
              </a:highlight>
            </a:endParaRPr>
          </a:p>
          <a:p>
            <a:pPr marL="0" lvl="0" indent="0" algn="l" rtl="0">
              <a:lnSpc>
                <a:spcPct val="136363"/>
              </a:lnSpc>
              <a:spcBef>
                <a:spcPts val="1200"/>
              </a:spcBef>
              <a:spcAft>
                <a:spcPts val="0"/>
              </a:spcAft>
              <a:buClr>
                <a:schemeClr val="dk1"/>
              </a:buClr>
              <a:buSzPts val="1100"/>
              <a:buFont typeface="Arial"/>
              <a:buNone/>
            </a:pPr>
            <a:r>
              <a:rPr lang="en" sz="1200">
                <a:solidFill>
                  <a:schemeClr val="dk1"/>
                </a:solidFill>
                <a:highlight>
                  <a:schemeClr val="lt1"/>
                </a:highlight>
              </a:rPr>
              <a:t>With Just Cast IT, there is nothing to install on your computers. Simply open the App on the LED, then head over to </a:t>
            </a:r>
            <a:r>
              <a:rPr lang="en" sz="1200" u="sng">
                <a:solidFill>
                  <a:srgbClr val="FA3B52"/>
                </a:solidFill>
                <a:highlight>
                  <a:schemeClr val="lt1"/>
                </a:highlight>
                <a:hlinkClick r:id="rId5">
                  <a:extLst>
                    <a:ext uri="{A12FA001-AC4F-418D-AE19-62706E023703}">
                      <ahyp:hlinkClr xmlns:ahyp="http://schemas.microsoft.com/office/drawing/2018/hyperlinkcolor" val="tx"/>
                    </a:ext>
                  </a:extLst>
                </a:hlinkClick>
              </a:rPr>
              <a:t>www.justcastit.com</a:t>
            </a:r>
            <a:r>
              <a:rPr lang="en" sz="1200">
                <a:solidFill>
                  <a:srgbClr val="FA3B52"/>
                </a:solidFill>
                <a:highlight>
                  <a:schemeClr val="lt1"/>
                </a:highlight>
              </a:rPr>
              <a:t>. </a:t>
            </a:r>
            <a:r>
              <a:rPr lang="en" sz="1200">
                <a:solidFill>
                  <a:schemeClr val="dk1"/>
                </a:solidFill>
                <a:highlight>
                  <a:schemeClr val="lt1"/>
                </a:highlight>
              </a:rPr>
              <a:t>There is no limit to the number of computers you can cast at the same time.</a:t>
            </a:r>
            <a:endParaRPr sz="1200">
              <a:solidFill>
                <a:schemeClr val="dk1"/>
              </a:solidFill>
              <a:highlight>
                <a:schemeClr val="lt1"/>
              </a:highlight>
            </a:endParaRPr>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f5e28ad261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f5e28ad261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a:solidFill>
                  <a:schemeClr val="dk1"/>
                </a:solidFill>
              </a:rPr>
              <a:t>Depending on the time you have and the depth of learning you’d like to go into, provide students with either the “Authenticity Framework and Reflection Tool” or with the “Student-Centered Learning Research-Long version” handout. Allow a few minutes for each person in the group to read and highlight the handout.</a:t>
            </a:r>
            <a:endParaRPr>
              <a:solidFill>
                <a:schemeClr val="dk1"/>
              </a:solidFill>
            </a:endParaRPr>
          </a:p>
          <a:p>
            <a:pPr marL="0" lvl="0" indent="0" algn="l" rtl="0">
              <a:lnSpc>
                <a:spcPct val="115000"/>
              </a:lnSpc>
              <a:spcBef>
                <a:spcPts val="1200"/>
              </a:spcBef>
              <a:spcAft>
                <a:spcPts val="0"/>
              </a:spcAft>
              <a:buNone/>
            </a:pPr>
            <a:r>
              <a:rPr lang="en">
                <a:solidFill>
                  <a:schemeClr val="dk1"/>
                </a:solidFill>
              </a:rPr>
              <a:t>If you are using the Authenticity Framework and Reflection Tool, all participants should read the introduction and then skip down to read the section titled “Student-Centered Learning.”</a:t>
            </a:r>
            <a:endParaRPr>
              <a:solidFill>
                <a:schemeClr val="dk1"/>
              </a:solidFill>
            </a:endParaRPr>
          </a:p>
          <a:p>
            <a:pPr marL="0" lvl="0" indent="0" algn="l" rtl="0">
              <a:lnSpc>
                <a:spcPct val="115000"/>
              </a:lnSpc>
              <a:spcBef>
                <a:spcPts val="1200"/>
              </a:spcBef>
              <a:spcAft>
                <a:spcPts val="0"/>
              </a:spcAft>
              <a:buNone/>
            </a:pPr>
            <a:r>
              <a:rPr lang="en">
                <a:solidFill>
                  <a:schemeClr val="dk1"/>
                </a:solidFill>
              </a:rPr>
              <a:t>If you are using the Student-Centered Learning-Long Version, consider using the</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Jigsaw</a:t>
            </a:r>
            <a:r>
              <a:rPr lang="en">
                <a:solidFill>
                  <a:schemeClr val="dk1"/>
                </a:solidFill>
              </a:rPr>
              <a:t> strategy and having each group take a section of the text to read.</a:t>
            </a:r>
            <a:endParaRPr>
              <a:solidFill>
                <a:schemeClr val="dk1"/>
              </a:solidFill>
            </a:endParaRPr>
          </a:p>
          <a:p>
            <a:pPr marL="0" lvl="0" indent="0" algn="l" rtl="0">
              <a:lnSpc>
                <a:spcPct val="115000"/>
              </a:lnSpc>
              <a:spcBef>
                <a:spcPts val="1200"/>
              </a:spcBef>
              <a:spcAft>
                <a:spcPts val="1200"/>
              </a:spcAft>
              <a:buNone/>
            </a:pPr>
            <a:r>
              <a:rPr lang="en">
                <a:solidFill>
                  <a:schemeClr val="dk1"/>
                </a:solidFill>
              </a:rPr>
              <a:t>When everyone is finished, have the groups take a few minutes to discuss the reading with each other, including which information they highlighted as important and why. When groups are finished discussing, have each group report out what they discussed.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f5e28ad261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f5e28ad261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t>Ask groups to pull up their jamboard again. Have them to take a few moments to consider if they would like to add or remove any statements from their top 4 to 5 they originally chose to best represent student-centered learning. </a:t>
            </a:r>
            <a:endParaRPr/>
          </a:p>
          <a:p>
            <a:pPr marL="0" lvl="0" indent="0" algn="l" rtl="0">
              <a:spcBef>
                <a:spcPts val="120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f5e28ad261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f5e28ad261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solidFill>
                  <a:schemeClr val="dk1"/>
                </a:solidFill>
              </a:rPr>
              <a:t>Next, instruct participants to work within their groups to construct a</a:t>
            </a:r>
            <a:r>
              <a:rPr lang="en">
                <a:solidFill>
                  <a:schemeClr val="dk1"/>
                </a:solidFill>
                <a:uFill>
                  <a:noFill/>
                </a:uFill>
                <a:hlinkClick r:id="rId3">
                  <a:extLst>
                    <a:ext uri="{A12FA001-AC4F-418D-AE19-62706E023703}">
                      <ahyp:hlinkClr xmlns:ahyp="http://schemas.microsoft.com/office/drawing/2018/hyperlinkcolor" val="tx"/>
                    </a:ext>
                  </a:extLst>
                </a:hlinkClick>
              </a:rPr>
              <a:t> </a:t>
            </a:r>
            <a:r>
              <a:rPr lang="en" u="sng">
                <a:solidFill>
                  <a:schemeClr val="hlink"/>
                </a:solidFill>
                <a:hlinkClick r:id="rId3"/>
              </a:rPr>
              <a:t>Tweet Up</a:t>
            </a:r>
            <a:r>
              <a:rPr lang="en">
                <a:solidFill>
                  <a:schemeClr val="dk1"/>
                </a:solidFill>
              </a:rPr>
              <a:t> including a visual representation, and a hashtag summarizing their group’s understanding of student-centered learning based on the reading. Their summary should be no more than one sentence.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Example Response: “Giving choice empowers students to own their learning and construct their own knowledge. #nurturingcriticalthinkers”</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
                <a:solidFill>
                  <a:schemeClr val="dk1"/>
                </a:solidFill>
              </a:rPr>
              <a:t>Screencast on TouchIt LED: </a:t>
            </a:r>
            <a:r>
              <a:rPr lang="en" b="1">
                <a:solidFill>
                  <a:schemeClr val="dk1"/>
                </a:solidFill>
              </a:rPr>
              <a:t>justcastit.com</a:t>
            </a:r>
            <a:endParaRPr>
              <a:solidFill>
                <a:schemeClr val="dk1"/>
              </a:solidFill>
            </a:endParaRPr>
          </a:p>
          <a:p>
            <a:pPr marL="0" lvl="0" indent="0" algn="l" rtl="0">
              <a:spcBef>
                <a:spcPts val="1200"/>
              </a:spcBef>
              <a:spcAft>
                <a:spcPts val="0"/>
              </a:spcAft>
              <a:buNone/>
            </a:pPr>
            <a:r>
              <a:rPr lang="en" u="sng">
                <a:solidFill>
                  <a:schemeClr val="hlink"/>
                </a:solidFill>
                <a:hlinkClick r:id="rId4"/>
              </a:rPr>
              <a:t>https://www.google.com/url?sa=i&amp;url=https%3A%2F%2Ficonscout.com%2Ficon%2Fcanva-3823975&amp;psig=AOvVaw037B_Pc9vvH6zX505BwzrP&amp;ust=1640189129079000&amp;source=images&amp;cd=vfe&amp;ved=0CAsQjRxqFwoTCODPoe-i9fQCFQAAAAAdAAAAABAD</a:t>
            </a:r>
            <a:r>
              <a:rPr lang="en"/>
              <a:t> (canva image)</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rtl="0">
              <a:spcBef>
                <a:spcPts val="420"/>
              </a:spcBef>
              <a:spcAft>
                <a:spcPts val="0"/>
              </a:spcAft>
              <a:buSzPts val="2100"/>
              <a:buNone/>
              <a:defRPr sz="2100"/>
            </a:lvl1pPr>
            <a:lvl2pPr marL="914400" lvl="1" indent="-333851" algn="l" rtl="0">
              <a:spcBef>
                <a:spcPts val="390"/>
              </a:spcBef>
              <a:spcAft>
                <a:spcPts val="0"/>
              </a:spcAft>
              <a:buSzPts val="1658"/>
              <a:buChar char="⚫"/>
              <a:defRPr sz="1950"/>
            </a:lvl2pPr>
            <a:lvl3pPr marL="1371600" lvl="2" indent="-308610" algn="l" rtl="0">
              <a:spcBef>
                <a:spcPts val="360"/>
              </a:spcBef>
              <a:spcAft>
                <a:spcPts val="0"/>
              </a:spcAft>
              <a:buSzPts val="1260"/>
              <a:buChar char="⚫"/>
              <a:defRPr sz="1800"/>
            </a:lvl3pPr>
            <a:lvl4pPr marL="1828800" lvl="3" indent="-290512" algn="l" rtl="0">
              <a:spcBef>
                <a:spcPts val="300"/>
              </a:spcBef>
              <a:spcAft>
                <a:spcPts val="0"/>
              </a:spcAft>
              <a:buSzPts val="975"/>
              <a:buChar char="⚫"/>
              <a:defRPr sz="1500"/>
            </a:lvl4pPr>
            <a:lvl5pPr marL="2286000" lvl="4" indent="-284321" algn="l" rtl="0">
              <a:spcBef>
                <a:spcPts val="270"/>
              </a:spcBef>
              <a:spcAft>
                <a:spcPts val="0"/>
              </a:spcAft>
              <a:buSzPts val="877"/>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30200" algn="l" rtl="0">
              <a:spcBef>
                <a:spcPts val="320"/>
              </a:spcBef>
              <a:spcAft>
                <a:spcPts val="0"/>
              </a:spcAft>
              <a:buSzPts val="1600"/>
              <a:buFont typeface="Arial"/>
              <a:buChar char="•"/>
              <a:defRPr sz="1600"/>
            </a:lvl2pPr>
            <a:lvl3pPr marL="1371600" lvl="2" indent="-317500" algn="l" rtl="0">
              <a:spcBef>
                <a:spcPts val="280"/>
              </a:spcBef>
              <a:spcAft>
                <a:spcPts val="0"/>
              </a:spcAft>
              <a:buSzPts val="1400"/>
              <a:buFont typeface="Arial"/>
              <a:buChar char="•"/>
              <a:defRPr sz="1400"/>
            </a:lvl3pPr>
            <a:lvl4pPr marL="1828800" lvl="3" indent="-311150" algn="l" rtl="0">
              <a:spcBef>
                <a:spcPts val="260"/>
              </a:spcBef>
              <a:spcAft>
                <a:spcPts val="0"/>
              </a:spcAft>
              <a:buSzPts val="1300"/>
              <a:buFont typeface="Arial"/>
              <a:buChar char="•"/>
              <a:defRPr sz="13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Arial"/>
              <a:buChar char="•"/>
              <a:defRPr sz="2600"/>
            </a:lvl1pPr>
            <a:lvl2pPr marL="914400" lvl="1" indent="-355600" algn="l" rtl="0">
              <a:spcBef>
                <a:spcPts val="400"/>
              </a:spcBef>
              <a:spcAft>
                <a:spcPts val="0"/>
              </a:spcAft>
              <a:buSzPts val="2000"/>
              <a:buFont typeface="Arial"/>
              <a:buChar char="•"/>
              <a:defRPr sz="2000"/>
            </a:lvl2pPr>
            <a:lvl3pPr marL="1371600" lvl="2" indent="-336550" algn="l" rtl="0">
              <a:spcBef>
                <a:spcPts val="340"/>
              </a:spcBef>
              <a:spcAft>
                <a:spcPts val="0"/>
              </a:spcAft>
              <a:buSzPts val="1700"/>
              <a:buFont typeface="Arial"/>
              <a:buChar char="•"/>
              <a:defRPr sz="1700"/>
            </a:lvl3pPr>
            <a:lvl4pPr marL="1828800" lvl="3" indent="-323850" algn="l" rtl="0">
              <a:spcBef>
                <a:spcPts val="300"/>
              </a:spcBef>
              <a:spcAft>
                <a:spcPts val="0"/>
              </a:spcAft>
              <a:buSzPts val="1500"/>
              <a:buFont typeface="Arial"/>
              <a:buChar char="•"/>
              <a:defRPr/>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rtl="0">
              <a:spcBef>
                <a:spcPts val="520"/>
              </a:spcBef>
              <a:spcAft>
                <a:spcPts val="0"/>
              </a:spcAft>
              <a:buSzPts val="2600"/>
              <a:buNone/>
              <a:defRPr b="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rtl="0">
              <a:spcBef>
                <a:spcPts val="320"/>
              </a:spcBef>
              <a:spcAft>
                <a:spcPts val="0"/>
              </a:spcAft>
              <a:buSzPts val="1600"/>
              <a:buNone/>
              <a:defRPr sz="1600" b="1" i="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8" t="21571" r="32618"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Calibri"/>
              <a:buAutoNum type="arabicPeriod"/>
              <a:defRPr sz="2600"/>
            </a:lvl1pPr>
            <a:lvl2pPr marL="914400" lvl="1" indent="-355600" algn="l" rtl="0">
              <a:spcBef>
                <a:spcPts val="400"/>
              </a:spcBef>
              <a:spcAft>
                <a:spcPts val="0"/>
              </a:spcAft>
              <a:buClr>
                <a:schemeClr val="accent4"/>
              </a:buClr>
              <a:buSzPts val="2000"/>
              <a:buFont typeface="Calibri"/>
              <a:buAutoNum type="alphaLcParenR"/>
              <a:defRPr sz="2000"/>
            </a:lvl2pPr>
            <a:lvl3pPr marL="1371600" lvl="2" indent="-336550" algn="l" rtl="0">
              <a:spcBef>
                <a:spcPts val="340"/>
              </a:spcBef>
              <a:spcAft>
                <a:spcPts val="0"/>
              </a:spcAft>
              <a:buClr>
                <a:schemeClr val="accent4"/>
              </a:buClr>
              <a:buSzPts val="1700"/>
              <a:buFont typeface="Calibri"/>
              <a:buAutoNum type="romanLcPeriod"/>
              <a:defRPr sz="1700"/>
            </a:lvl3pPr>
            <a:lvl4pPr marL="1828800" lvl="3" indent="-323850" algn="l" rtl="0">
              <a:spcBef>
                <a:spcPts val="300"/>
              </a:spcBef>
              <a:spcAft>
                <a:spcPts val="0"/>
              </a:spcAft>
              <a:buSzPts val="1500"/>
              <a:buFont typeface="Calibri"/>
              <a:buAutoNum type="arabicPeriod"/>
              <a:defRPr/>
            </a:lvl4pPr>
            <a:lvl5pPr marL="2286000" lvl="4" indent="-314325" algn="l" rtl="0">
              <a:spcBef>
                <a:spcPts val="270"/>
              </a:spcBef>
              <a:spcAft>
                <a:spcPts val="0"/>
              </a:spcAft>
              <a:buSzPts val="1350"/>
              <a:buFont typeface="Calibri"/>
              <a:buAutoNum type="arabicPeriod"/>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www.justcastit.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www.canva.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9"/>
          <p:cNvSpPr txBox="1">
            <a:spLocks noGrp="1"/>
          </p:cNvSpPr>
          <p:nvPr>
            <p:ph type="body" idx="1"/>
          </p:nvPr>
        </p:nvSpPr>
        <p:spPr>
          <a:xfrm>
            <a:off x="457199" y="993079"/>
            <a:ext cx="8229600" cy="3434100"/>
          </a:xfrm>
          <a:prstGeom prst="rect">
            <a:avLst/>
          </a:prstGeom>
        </p:spPr>
        <p:txBody>
          <a:bodyPr spcFirstLastPara="1" wrap="square" lIns="91425" tIns="45700" rIns="91425" bIns="45700" anchor="t" anchorCtr="0">
            <a:normAutofit/>
          </a:bodyPr>
          <a:lstStyle/>
          <a:p>
            <a:pPr marL="457200" lvl="0" indent="-298450" algn="l" rtl="0">
              <a:lnSpc>
                <a:spcPct val="115000"/>
              </a:lnSpc>
              <a:spcBef>
                <a:spcPts val="1200"/>
              </a:spcBef>
              <a:spcAft>
                <a:spcPts val="0"/>
              </a:spcAft>
              <a:buClr>
                <a:schemeClr val="dk1"/>
              </a:buClr>
              <a:buSzPts val="1100"/>
              <a:buFont typeface="Arial"/>
              <a:buChar char="●"/>
            </a:pPr>
            <a:r>
              <a:rPr lang="en" sz="2400" dirty="0"/>
              <a:t>How did the tech tool and activities support student-centered learning? </a:t>
            </a:r>
            <a:endParaRPr sz="2400" dirty="0"/>
          </a:p>
          <a:p>
            <a:pPr marL="457200" lvl="0" indent="-298450" algn="l" rtl="0">
              <a:lnSpc>
                <a:spcPct val="115000"/>
              </a:lnSpc>
              <a:spcBef>
                <a:spcPts val="0"/>
              </a:spcBef>
              <a:spcAft>
                <a:spcPts val="0"/>
              </a:spcAft>
              <a:buClr>
                <a:schemeClr val="dk1"/>
              </a:buClr>
              <a:buSzPts val="1100"/>
              <a:buFont typeface="Arial"/>
              <a:buChar char="●"/>
            </a:pPr>
            <a:r>
              <a:rPr lang="en" sz="2400" dirty="0"/>
              <a:t>How could they be modified to use in your classroom? </a:t>
            </a:r>
            <a:endParaRPr sz="2400" dirty="0"/>
          </a:p>
        </p:txBody>
      </p:sp>
      <p:sp>
        <p:nvSpPr>
          <p:cNvPr id="148" name="Google Shape;148;p29"/>
          <p:cNvSpPr txBox="1">
            <a:spLocks noGrp="1"/>
          </p:cNvSpPr>
          <p:nvPr>
            <p:ph type="title"/>
          </p:nvPr>
        </p:nvSpPr>
        <p:spPr>
          <a:xfrm>
            <a:off x="457199" y="135679"/>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Reflection</a:t>
            </a:r>
            <a:endParaRPr dirty="0"/>
          </a:p>
        </p:txBody>
      </p:sp>
      <p:pic>
        <p:nvPicPr>
          <p:cNvPr id="149" name="Google Shape;149;p29"/>
          <p:cNvPicPr preferRelativeResize="0"/>
          <p:nvPr/>
        </p:nvPicPr>
        <p:blipFill>
          <a:blip r:embed="rId3"/>
          <a:srcRect l="851" t="4794" r="760" b="726"/>
          <a:stretch/>
        </p:blipFill>
        <p:spPr>
          <a:xfrm>
            <a:off x="326003" y="2710129"/>
            <a:ext cx="8499945" cy="21878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0"/>
          <p:cNvSpPr txBox="1">
            <a:spLocks noGrp="1"/>
          </p:cNvSpPr>
          <p:nvPr>
            <p:ph type="body" idx="1"/>
          </p:nvPr>
        </p:nvSpPr>
        <p:spPr>
          <a:xfrm>
            <a:off x="457200" y="1309350"/>
            <a:ext cx="7227300" cy="34959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sz="2400" dirty="0"/>
              <a:t>In your group, brainstorm another activity using an interactive technology that supports the components of student-centered learning. </a:t>
            </a:r>
            <a:endParaRPr sz="2400" dirty="0"/>
          </a:p>
          <a:p>
            <a:pPr marL="457200" lvl="0" indent="-393700" algn="l" rtl="0">
              <a:spcBef>
                <a:spcPts val="1000"/>
              </a:spcBef>
              <a:spcAft>
                <a:spcPts val="0"/>
              </a:spcAft>
              <a:buSzPts val="2600"/>
              <a:buAutoNum type="arabicPeriod"/>
            </a:pPr>
            <a:r>
              <a:rPr lang="en" sz="2400" dirty="0"/>
              <a:t>Add the tech tool and activity to the note sheet.</a:t>
            </a:r>
            <a:endParaRPr sz="2400" dirty="0"/>
          </a:p>
          <a:p>
            <a:pPr marL="457200" lvl="0" indent="-393700" algn="l" rtl="0">
              <a:spcBef>
                <a:spcPts val="1000"/>
              </a:spcBef>
              <a:spcAft>
                <a:spcPts val="1000"/>
              </a:spcAft>
              <a:buSzPts val="2600"/>
              <a:buAutoNum type="arabicPeriod"/>
            </a:pPr>
            <a:r>
              <a:rPr lang="en" sz="2400" dirty="0"/>
              <a:t>Record the student-centered learning connection.</a:t>
            </a:r>
            <a:endParaRPr sz="2400" dirty="0"/>
          </a:p>
        </p:txBody>
      </p:sp>
      <p:sp>
        <p:nvSpPr>
          <p:cNvPr id="155" name="Google Shape;155;p30"/>
          <p:cNvSpPr txBox="1">
            <a:spLocks noGrp="1"/>
          </p:cNvSpPr>
          <p:nvPr>
            <p:ph type="title"/>
          </p:nvPr>
        </p:nvSpPr>
        <p:spPr>
          <a:xfrm>
            <a:off x="284921" y="338250"/>
            <a:ext cx="8574157"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sz="3400" dirty="0"/>
              <a:t>Student-Centered Activities and Tech Brainstorm</a:t>
            </a:r>
            <a:endParaRPr sz="3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1"/>
          <p:cNvSpPr txBox="1">
            <a:spLocks noGrp="1"/>
          </p:cNvSpPr>
          <p:nvPr>
            <p:ph type="body" idx="1"/>
          </p:nvPr>
        </p:nvSpPr>
        <p:spPr>
          <a:xfrm>
            <a:off x="457200" y="1309350"/>
            <a:ext cx="5194852" cy="3434100"/>
          </a:xfrm>
          <a:prstGeom prst="rect">
            <a:avLst/>
          </a:prstGeom>
        </p:spPr>
        <p:txBody>
          <a:bodyPr spcFirstLastPara="1" wrap="square" lIns="91425" tIns="45700" rIns="91425" bIns="45700" anchor="t" anchorCtr="0">
            <a:normAutofit/>
          </a:bodyPr>
          <a:lstStyle/>
          <a:p>
            <a:pPr marL="457200" lvl="0" indent="-393700" algn="l" rtl="0">
              <a:spcBef>
                <a:spcPts val="0"/>
              </a:spcBef>
              <a:spcAft>
                <a:spcPts val="0"/>
              </a:spcAft>
              <a:buSzPts val="2600"/>
              <a:buAutoNum type="arabicPeriod"/>
            </a:pPr>
            <a:r>
              <a:rPr lang="en" sz="2400" dirty="0"/>
              <a:t>Explore </a:t>
            </a:r>
            <a:r>
              <a:rPr lang="en" sz="2400" b="1" dirty="0"/>
              <a:t>Tech Tools</a:t>
            </a:r>
            <a:r>
              <a:rPr lang="en" sz="2400" dirty="0"/>
              <a:t> from your agenda.</a:t>
            </a:r>
            <a:endParaRPr sz="2400" dirty="0"/>
          </a:p>
          <a:p>
            <a:pPr marL="457200" lvl="0" indent="-393700" algn="l" rtl="0">
              <a:spcBef>
                <a:spcPts val="0"/>
              </a:spcBef>
              <a:spcAft>
                <a:spcPts val="0"/>
              </a:spcAft>
              <a:buSzPts val="2600"/>
              <a:buAutoNum type="arabicPeriod"/>
            </a:pPr>
            <a:r>
              <a:rPr lang="en" sz="2400" dirty="0"/>
              <a:t>Pair selected tech tools with existing or new activities/lessons.</a:t>
            </a:r>
            <a:endParaRPr sz="2400" dirty="0"/>
          </a:p>
          <a:p>
            <a:pPr marL="457200" lvl="0" indent="-393700" algn="l" rtl="0">
              <a:spcBef>
                <a:spcPts val="0"/>
              </a:spcBef>
              <a:spcAft>
                <a:spcPts val="0"/>
              </a:spcAft>
              <a:buSzPts val="2600"/>
              <a:buAutoNum type="arabicPeriod"/>
            </a:pPr>
            <a:r>
              <a:rPr lang="en" sz="2400" dirty="0"/>
              <a:t>Record how they support student-centered learning.</a:t>
            </a:r>
            <a:endParaRPr sz="2400" dirty="0"/>
          </a:p>
          <a:p>
            <a:pPr marL="457200" lvl="0" indent="-393700" algn="l" rtl="0">
              <a:spcBef>
                <a:spcPts val="0"/>
              </a:spcBef>
              <a:spcAft>
                <a:spcPts val="0"/>
              </a:spcAft>
              <a:buSzPts val="2600"/>
              <a:buAutoNum type="arabicPeriod"/>
            </a:pPr>
            <a:r>
              <a:rPr lang="en" sz="2400" dirty="0"/>
              <a:t>Record how you will use the activity and tech tool with students. </a:t>
            </a:r>
            <a:endParaRPr sz="2400" dirty="0"/>
          </a:p>
        </p:txBody>
      </p:sp>
      <p:sp>
        <p:nvSpPr>
          <p:cNvPr id="161" name="Google Shape;161;p3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Strategy Harvest</a:t>
            </a:r>
            <a:endParaRPr dirty="0"/>
          </a:p>
        </p:txBody>
      </p:sp>
      <p:pic>
        <p:nvPicPr>
          <p:cNvPr id="162" name="Google Shape;162;p31"/>
          <p:cNvPicPr preferRelativeResize="0"/>
          <p:nvPr/>
        </p:nvPicPr>
        <p:blipFill>
          <a:blip r:embed="rId3">
            <a:alphaModFix/>
          </a:blip>
          <a:stretch>
            <a:fillRect/>
          </a:stretch>
        </p:blipFill>
        <p:spPr>
          <a:xfrm>
            <a:off x="5758525" y="387125"/>
            <a:ext cx="3304351" cy="36563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body" idx="1"/>
          </p:nvPr>
        </p:nvSpPr>
        <p:spPr>
          <a:xfrm>
            <a:off x="340725" y="1302724"/>
            <a:ext cx="5534400" cy="3434100"/>
          </a:xfrm>
          <a:prstGeom prst="rect">
            <a:avLst/>
          </a:prstGeom>
        </p:spPr>
        <p:txBody>
          <a:bodyPr spcFirstLastPara="1" wrap="square" lIns="91425" tIns="45700" rIns="91425" bIns="45700" anchor="t" anchorCtr="0">
            <a:normAutofit/>
          </a:bodyPr>
          <a:lstStyle/>
          <a:p>
            <a:pPr marL="457200" lvl="0" indent="-393700" algn="l" rtl="0">
              <a:lnSpc>
                <a:spcPct val="115000"/>
              </a:lnSpc>
              <a:spcBef>
                <a:spcPts val="0"/>
              </a:spcBef>
              <a:spcAft>
                <a:spcPts val="0"/>
              </a:spcAft>
              <a:buSzPts val="2600"/>
              <a:buChar char="●"/>
            </a:pPr>
            <a:r>
              <a:rPr lang="en" sz="2400" dirty="0"/>
              <a:t>Three components of student-</a:t>
            </a:r>
            <a:br>
              <a:rPr lang="en" sz="2400" dirty="0"/>
            </a:br>
            <a:r>
              <a:rPr lang="en" sz="2400" dirty="0"/>
              <a:t>centered learning.</a:t>
            </a:r>
            <a:endParaRPr sz="2400" dirty="0"/>
          </a:p>
          <a:p>
            <a:pPr marL="457200" lvl="0" indent="-393700" algn="l" rtl="0">
              <a:lnSpc>
                <a:spcPct val="115000"/>
              </a:lnSpc>
              <a:spcBef>
                <a:spcPts val="0"/>
              </a:spcBef>
              <a:spcAft>
                <a:spcPts val="0"/>
              </a:spcAft>
              <a:buSzPts val="2600"/>
              <a:buChar char="●"/>
            </a:pPr>
            <a:r>
              <a:rPr lang="en" sz="2400" dirty="0"/>
              <a:t>How do the tech and activities square with your curriculum?</a:t>
            </a:r>
            <a:endParaRPr sz="2400" dirty="0"/>
          </a:p>
          <a:p>
            <a:pPr marL="457200" lvl="0" indent="-393700" algn="l" rtl="0">
              <a:lnSpc>
                <a:spcPct val="115000"/>
              </a:lnSpc>
              <a:spcBef>
                <a:spcPts val="0"/>
              </a:spcBef>
              <a:spcAft>
                <a:spcPts val="0"/>
              </a:spcAft>
              <a:buSzPts val="2600"/>
              <a:buChar char="●"/>
            </a:pPr>
            <a:r>
              <a:rPr lang="en" sz="2400" dirty="0"/>
              <a:t>What questions are still circling in your head about how the integration of tech supports student-centered learning?</a:t>
            </a:r>
            <a:endParaRPr sz="2400" dirty="0"/>
          </a:p>
        </p:txBody>
      </p:sp>
      <p:sp>
        <p:nvSpPr>
          <p:cNvPr id="175" name="Google Shape;175;p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Triangle, Square, Circle</a:t>
            </a:r>
            <a:endParaRPr dirty="0"/>
          </a:p>
        </p:txBody>
      </p:sp>
      <p:pic>
        <p:nvPicPr>
          <p:cNvPr id="176" name="Google Shape;176;p33"/>
          <p:cNvPicPr preferRelativeResize="0"/>
          <p:nvPr/>
        </p:nvPicPr>
        <p:blipFill>
          <a:blip r:embed="rId3">
            <a:alphaModFix/>
          </a:blip>
          <a:stretch>
            <a:fillRect/>
          </a:stretch>
        </p:blipFill>
        <p:spPr>
          <a:xfrm>
            <a:off x="5433396" y="235275"/>
            <a:ext cx="3648175" cy="38336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80"/>
        <p:cNvGrpSpPr/>
        <p:nvPr/>
      </p:nvGrpSpPr>
      <p:grpSpPr>
        <a:xfrm>
          <a:off x="0" y="0"/>
          <a:ext cx="0" cy="0"/>
          <a:chOff x="0" y="0"/>
          <a:chExt cx="0" cy="0"/>
        </a:xfrm>
      </p:grpSpPr>
      <p:sp>
        <p:nvSpPr>
          <p:cNvPr id="181" name="Google Shape;181;p3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endParaRPr/>
          </a:p>
        </p:txBody>
      </p:sp>
      <p:sp>
        <p:nvSpPr>
          <p:cNvPr id="182" name="Google Shape;182;p34"/>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endParaRPr/>
          </a:p>
        </p:txBody>
      </p:sp>
      <p:pic>
        <p:nvPicPr>
          <p:cNvPr id="183" name="Google Shape;183;p34"/>
          <p:cNvPicPr preferRelativeResize="0"/>
          <p:nvPr/>
        </p:nvPicPr>
        <p:blipFill rotWithShape="1">
          <a:blip r:embed="rId3">
            <a:alphaModFix/>
          </a:blip>
          <a:srcRect t="2125" b="2125"/>
          <a:stretch/>
        </p:blipFill>
        <p:spPr>
          <a:xfrm>
            <a:off x="0" y="0"/>
            <a:ext cx="9144000" cy="5143500"/>
          </a:xfrm>
          <a:prstGeom prst="rect">
            <a:avLst/>
          </a:prstGeom>
          <a:noFill/>
          <a:ln>
            <a:noFill/>
          </a:ln>
        </p:spPr>
      </p:pic>
      <p:sp>
        <p:nvSpPr>
          <p:cNvPr id="184" name="Google Shape;184;p34"/>
          <p:cNvSpPr txBox="1"/>
          <p:nvPr/>
        </p:nvSpPr>
        <p:spPr>
          <a:xfrm>
            <a:off x="37700" y="739950"/>
            <a:ext cx="44067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500">
                <a:latin typeface="Calibri"/>
                <a:ea typeface="Calibri"/>
                <a:cs typeface="Calibri"/>
                <a:sym typeface="Calibri"/>
              </a:rPr>
              <a:t>trek.k20center.ou.edu/oe/34061</a:t>
            </a:r>
            <a:endParaRPr sz="2500">
              <a:latin typeface="Calibri"/>
              <a:ea typeface="Calibri"/>
              <a:cs typeface="Calibri"/>
              <a:sym typeface="Calibri"/>
            </a:endParaRPr>
          </a:p>
        </p:txBody>
      </p:sp>
      <p:sp>
        <p:nvSpPr>
          <p:cNvPr id="185" name="Google Shape;185;p34"/>
          <p:cNvSpPr txBox="1"/>
          <p:nvPr/>
        </p:nvSpPr>
        <p:spPr>
          <a:xfrm>
            <a:off x="6510350" y="955350"/>
            <a:ext cx="2401200" cy="661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a:solidFill>
                  <a:srgbClr val="FF0000"/>
                </a:solidFill>
                <a:latin typeface="Calibri"/>
                <a:ea typeface="Calibri"/>
                <a:cs typeface="Calibri"/>
                <a:sym typeface="Calibri"/>
              </a:rPr>
              <a:t>Google Sign-in</a:t>
            </a:r>
            <a:r>
              <a:rPr lang="en">
                <a:solidFill>
                  <a:srgbClr val="FF0000"/>
                </a:solidFill>
                <a:latin typeface="Calibri"/>
                <a:ea typeface="Calibri"/>
                <a:cs typeface="Calibri"/>
                <a:sym typeface="Calibri"/>
              </a:rPr>
              <a:t> </a:t>
            </a:r>
            <a:r>
              <a:rPr lang="en" sz="1000">
                <a:solidFill>
                  <a:srgbClr val="FF0000"/>
                </a:solidFill>
                <a:latin typeface="Calibri"/>
                <a:ea typeface="Calibri"/>
                <a:cs typeface="Calibri"/>
                <a:sym typeface="Calibri"/>
              </a:rPr>
              <a:t>(school email)</a:t>
            </a:r>
            <a:endParaRPr sz="1600">
              <a:solidFill>
                <a:srgbClr val="FF0000"/>
              </a:solidFill>
              <a:latin typeface="Calibri"/>
              <a:ea typeface="Calibri"/>
              <a:cs typeface="Calibri"/>
              <a:sym typeface="Calibri"/>
            </a:endParaRPr>
          </a:p>
        </p:txBody>
      </p:sp>
      <p:sp>
        <p:nvSpPr>
          <p:cNvPr id="186" name="Google Shape;186;p34"/>
          <p:cNvSpPr txBox="1"/>
          <p:nvPr/>
        </p:nvSpPr>
        <p:spPr>
          <a:xfrm>
            <a:off x="4681125" y="1524750"/>
            <a:ext cx="4406700" cy="569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500">
                <a:solidFill>
                  <a:schemeClr val="lt1"/>
                </a:solidFill>
                <a:latin typeface="Calibri"/>
                <a:ea typeface="Calibri"/>
                <a:cs typeface="Calibri"/>
                <a:sym typeface="Calibri"/>
              </a:rPr>
              <a:t>(No Participant ID is required)</a:t>
            </a:r>
            <a:endParaRPr sz="2500">
              <a:solidFill>
                <a:schemeClr val="lt1"/>
              </a:solidFill>
              <a:latin typeface="Calibri"/>
              <a:ea typeface="Calibri"/>
              <a:cs typeface="Calibri"/>
              <a:sym typeface="Calibri"/>
            </a:endParaRPr>
          </a:p>
        </p:txBody>
      </p:sp>
      <p:pic>
        <p:nvPicPr>
          <p:cNvPr id="187" name="Google Shape;187;p34"/>
          <p:cNvPicPr preferRelativeResize="0"/>
          <p:nvPr/>
        </p:nvPicPr>
        <p:blipFill>
          <a:blip r:embed="rId4">
            <a:alphaModFix/>
          </a:blip>
          <a:stretch>
            <a:fillRect/>
          </a:stretch>
        </p:blipFill>
        <p:spPr>
          <a:xfrm>
            <a:off x="3231950" y="1365974"/>
            <a:ext cx="1010300" cy="1101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0"/>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dirty="0"/>
              <a:t>Interactive Technology for Student-Centered Learning</a:t>
            </a:r>
            <a:endParaRPr dirty="0"/>
          </a:p>
        </p:txBody>
      </p:sp>
      <p:sp>
        <p:nvSpPr>
          <p:cNvPr id="84" name="Google Shape;84;p20"/>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None/>
            </a:pPr>
            <a:r>
              <a:rPr lang="en" dirty="0"/>
              <a:t>Name, </a:t>
            </a:r>
            <a:r>
              <a:rPr lang="en-US" dirty="0"/>
              <a:t>Title</a:t>
            </a:r>
            <a:endParaRPr dirty="0"/>
          </a:p>
          <a:p>
            <a:pPr marL="0" lvl="0" indent="0" algn="l" rtl="0">
              <a:spcBef>
                <a:spcPts val="520"/>
              </a:spcBef>
              <a:spcAft>
                <a:spcPts val="0"/>
              </a:spcAft>
              <a:buNone/>
            </a:pPr>
            <a:r>
              <a:rPr lang="en" dirty="0"/>
              <a:t>Name, Title</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1"/>
          <p:cNvSpPr txBox="1">
            <a:spLocks noGrp="1"/>
          </p:cNvSpPr>
          <p:nvPr>
            <p:ph type="title"/>
          </p:nvPr>
        </p:nvSpPr>
        <p:spPr>
          <a:xfrm>
            <a:off x="579675" y="687700"/>
            <a:ext cx="7772400" cy="2568000"/>
          </a:xfrm>
          <a:prstGeom prst="rect">
            <a:avLst/>
          </a:prstGeom>
        </p:spPr>
        <p:txBody>
          <a:bodyPr spcFirstLastPara="1" wrap="square" lIns="0" tIns="0" rIns="0" bIns="0" anchor="b" anchorCtr="0">
            <a:noAutofit/>
          </a:bodyPr>
          <a:lstStyle/>
          <a:p>
            <a:pPr marL="0" lvl="0" indent="0" algn="l" rtl="0">
              <a:spcBef>
                <a:spcPts val="520"/>
              </a:spcBef>
              <a:spcAft>
                <a:spcPts val="0"/>
              </a:spcAft>
              <a:buClr>
                <a:schemeClr val="dk1"/>
              </a:buClr>
              <a:buSzPts val="1100"/>
              <a:buFont typeface="Arial"/>
              <a:buNone/>
            </a:pPr>
            <a:r>
              <a:rPr lang="en" dirty="0">
                <a:solidFill>
                  <a:schemeClr val="lt1"/>
                </a:solidFill>
              </a:rPr>
              <a:t>How can we use technology to create student-centered learning experiences?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 sz="2400" dirty="0"/>
              <a:t>Identify components of student-centered learning.</a:t>
            </a:r>
            <a:endParaRPr sz="2400" dirty="0"/>
          </a:p>
          <a:p>
            <a:pPr marL="457200" lvl="0" indent="-393700" algn="l" rtl="0">
              <a:spcBef>
                <a:spcPts val="1000"/>
              </a:spcBef>
              <a:spcAft>
                <a:spcPts val="0"/>
              </a:spcAft>
              <a:buSzPts val="2600"/>
              <a:buChar char="●"/>
            </a:pPr>
            <a:r>
              <a:rPr lang="en" sz="2400" dirty="0"/>
              <a:t>Analyze how the modeled activities and technologies support the identified components.</a:t>
            </a:r>
            <a:endParaRPr sz="2400" dirty="0"/>
          </a:p>
          <a:p>
            <a:pPr marL="457200" lvl="0" indent="-393700" algn="l" rtl="0">
              <a:spcBef>
                <a:spcPts val="1000"/>
              </a:spcBef>
              <a:spcAft>
                <a:spcPts val="0"/>
              </a:spcAft>
              <a:buSzPts val="2600"/>
              <a:buChar char="●"/>
            </a:pPr>
            <a:r>
              <a:rPr lang="en" sz="2400" dirty="0"/>
              <a:t>Explore educational activities and supporting technology that promote student-centered learning. </a:t>
            </a:r>
            <a:endParaRPr sz="2400" dirty="0"/>
          </a:p>
          <a:p>
            <a:pPr marL="457200" lvl="0" indent="-393700" algn="l" rtl="0">
              <a:spcBef>
                <a:spcPts val="1000"/>
              </a:spcBef>
              <a:spcAft>
                <a:spcPts val="1000"/>
              </a:spcAft>
              <a:buSzPts val="2600"/>
              <a:buChar char="●"/>
            </a:pPr>
            <a:r>
              <a:rPr lang="en" sz="2400" dirty="0"/>
              <a:t>Apply activities and technologies to specific content areas.</a:t>
            </a:r>
            <a:endParaRPr sz="2400" dirty="0"/>
          </a:p>
        </p:txBody>
      </p:sp>
      <p:sp>
        <p:nvSpPr>
          <p:cNvPr id="95" name="Google Shape;95;p2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Objectives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24"/>
          <p:cNvPicPr preferRelativeResize="0"/>
          <p:nvPr/>
        </p:nvPicPr>
        <p:blipFill>
          <a:blip r:embed="rId3">
            <a:alphaModFix amt="25000"/>
          </a:blip>
          <a:stretch>
            <a:fillRect/>
          </a:stretch>
        </p:blipFill>
        <p:spPr>
          <a:xfrm>
            <a:off x="6539150" y="1241447"/>
            <a:ext cx="1877400" cy="2761343"/>
          </a:xfrm>
          <a:prstGeom prst="rect">
            <a:avLst/>
          </a:prstGeom>
          <a:noFill/>
          <a:ln>
            <a:noFill/>
          </a:ln>
        </p:spPr>
      </p:pic>
      <p:sp>
        <p:nvSpPr>
          <p:cNvPr id="109" name="Google Shape;109;p24"/>
          <p:cNvSpPr txBox="1">
            <a:spLocks noGrp="1"/>
          </p:cNvSpPr>
          <p:nvPr>
            <p:ph type="body" idx="1"/>
          </p:nvPr>
        </p:nvSpPr>
        <p:spPr>
          <a:xfrm>
            <a:off x="457200" y="1309350"/>
            <a:ext cx="5941800" cy="27960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sz="2400" dirty="0"/>
              <a:t>In your groups:</a:t>
            </a:r>
            <a:endParaRPr sz="2400" dirty="0">
              <a:solidFill>
                <a:srgbClr val="000000"/>
              </a:solidFill>
            </a:endParaRPr>
          </a:p>
          <a:p>
            <a:pPr marL="457200" lvl="0" indent="-400050" algn="l" rtl="0">
              <a:spcBef>
                <a:spcPts val="1000"/>
              </a:spcBef>
              <a:spcAft>
                <a:spcPts val="0"/>
              </a:spcAft>
              <a:buSzPts val="2700"/>
              <a:buAutoNum type="arabicPeriod"/>
            </a:pPr>
            <a:r>
              <a:rPr lang="en" sz="2400" dirty="0"/>
              <a:t>Read the provided statements.</a:t>
            </a:r>
            <a:endParaRPr sz="2400" dirty="0"/>
          </a:p>
          <a:p>
            <a:pPr marL="457200" lvl="0" indent="-400050" algn="l" rtl="0">
              <a:spcBef>
                <a:spcPts val="0"/>
              </a:spcBef>
              <a:spcAft>
                <a:spcPts val="0"/>
              </a:spcAft>
              <a:buSzPts val="2700"/>
              <a:buAutoNum type="arabicPeriod"/>
            </a:pPr>
            <a:r>
              <a:rPr lang="en" sz="2400" dirty="0"/>
              <a:t>Choose 4 to 5 statements that define student-centered learning. </a:t>
            </a:r>
            <a:endParaRPr sz="2400" dirty="0"/>
          </a:p>
          <a:p>
            <a:pPr marL="457200" lvl="0" indent="-400050" algn="l" rtl="0">
              <a:spcBef>
                <a:spcPts val="0"/>
              </a:spcBef>
              <a:spcAft>
                <a:spcPts val="0"/>
              </a:spcAft>
              <a:buSzPts val="2700"/>
              <a:buAutoNum type="arabicPeriod"/>
            </a:pPr>
            <a:r>
              <a:rPr lang="en" sz="2400" dirty="0"/>
              <a:t>One person from your group shares your selected statements.</a:t>
            </a:r>
            <a:endParaRPr sz="2400" dirty="0"/>
          </a:p>
        </p:txBody>
      </p:sp>
      <p:sp>
        <p:nvSpPr>
          <p:cNvPr id="110" name="Google Shape;110;p24"/>
          <p:cNvSpPr txBox="1">
            <a:spLocks noGrp="1"/>
          </p:cNvSpPr>
          <p:nvPr>
            <p:ph type="title"/>
          </p:nvPr>
        </p:nvSpPr>
        <p:spPr>
          <a:xfrm>
            <a:off x="457200" y="161104"/>
            <a:ext cx="8229600" cy="1116119"/>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dirty="0"/>
              <a:t>What makes a learning experience student-centered? </a:t>
            </a:r>
            <a:endParaRPr dirty="0"/>
          </a:p>
        </p:txBody>
      </p:sp>
      <p:pic>
        <p:nvPicPr>
          <p:cNvPr id="111" name="Google Shape;111;p24"/>
          <p:cNvPicPr preferRelativeResize="0"/>
          <p:nvPr/>
        </p:nvPicPr>
        <p:blipFill>
          <a:blip r:embed="rId4">
            <a:alphaModFix/>
          </a:blip>
          <a:stretch>
            <a:fillRect/>
          </a:stretch>
        </p:blipFill>
        <p:spPr>
          <a:xfrm rot="10800000">
            <a:off x="6627825" y="1716800"/>
            <a:ext cx="2286000" cy="2286000"/>
          </a:xfrm>
          <a:prstGeom prst="rect">
            <a:avLst/>
          </a:prstGeom>
          <a:noFill/>
          <a:ln>
            <a:noFill/>
          </a:ln>
        </p:spPr>
      </p:pic>
      <p:sp>
        <p:nvSpPr>
          <p:cNvPr id="112" name="Google Shape;112;p24"/>
          <p:cNvSpPr txBox="1"/>
          <p:nvPr/>
        </p:nvSpPr>
        <p:spPr>
          <a:xfrm>
            <a:off x="1539889" y="3902053"/>
            <a:ext cx="5558700" cy="136444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000"/>
              </a:spcAft>
              <a:buNone/>
            </a:pPr>
            <a:r>
              <a:rPr lang="en-US" sz="2000" u="none" strike="noStrike" dirty="0">
                <a:solidFill>
                  <a:srgbClr val="000000"/>
                </a:solidFill>
                <a:effectLst/>
                <a:latin typeface="Calibri" panose="020F0502020204030204" pitchFamily="34" charset="0"/>
                <a:cs typeface="Calibri" panose="020F0502020204030204" pitchFamily="34" charset="0"/>
              </a:rPr>
              <a:t>Student-Centered Learning Card Sort Google Slide</a:t>
            </a:r>
          </a:p>
          <a:p>
            <a:pPr marL="0" lvl="0" indent="0" algn="l" rtl="0">
              <a:spcBef>
                <a:spcPts val="0"/>
              </a:spcBef>
              <a:spcAft>
                <a:spcPts val="1000"/>
              </a:spcAft>
              <a:buNone/>
            </a:pPr>
            <a:r>
              <a:rPr lang="en-US" sz="2000" u="none" strike="noStrike" dirty="0">
                <a:solidFill>
                  <a:srgbClr val="000000"/>
                </a:solidFill>
                <a:effectLst/>
                <a:latin typeface="Calibri" panose="020F0502020204030204" pitchFamily="34" charset="0"/>
                <a:cs typeface="Calibri" panose="020F0502020204030204" pitchFamily="34" charset="0"/>
              </a:rPr>
              <a:t>https://</a:t>
            </a:r>
            <a:r>
              <a:rPr lang="en-US" sz="2000" u="none" strike="noStrike" dirty="0" err="1">
                <a:solidFill>
                  <a:srgbClr val="000000"/>
                </a:solidFill>
                <a:effectLst/>
                <a:latin typeface="Calibri" panose="020F0502020204030204" pitchFamily="34" charset="0"/>
                <a:cs typeface="Calibri" panose="020F0502020204030204" pitchFamily="34" charset="0"/>
              </a:rPr>
              <a:t>docs.google.com</a:t>
            </a:r>
            <a:r>
              <a:rPr lang="en-US" sz="2000" u="none" strike="noStrike" dirty="0">
                <a:solidFill>
                  <a:srgbClr val="000000"/>
                </a:solidFill>
                <a:effectLst/>
                <a:latin typeface="Calibri" panose="020F0502020204030204" pitchFamily="34" charset="0"/>
                <a:cs typeface="Calibri" panose="020F0502020204030204" pitchFamily="34" charset="0"/>
              </a:rPr>
              <a:t>/presentation/d/1NJfN9iZNDQToRyY_mXkcvISBHXy0AhhPtt1g3jQ9l_4/copy</a:t>
            </a:r>
            <a:r>
              <a:rPr lang="en" sz="2000" dirty="0">
                <a:solidFill>
                  <a:schemeClr val="dk1"/>
                </a:solidFill>
                <a:latin typeface="Calibri" panose="020F0502020204030204" pitchFamily="34" charset="0"/>
                <a:ea typeface="Calibri"/>
                <a:cs typeface="Calibri" panose="020F0502020204030204" pitchFamily="34" charset="0"/>
                <a:sym typeface="Calibri"/>
              </a:rPr>
              <a:t> </a:t>
            </a:r>
            <a:endParaRPr sz="20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5"/>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 sz="2400" dirty="0"/>
              <a:t>Go to </a:t>
            </a:r>
            <a:r>
              <a:rPr lang="en" sz="2400" u="sng" dirty="0">
                <a:solidFill>
                  <a:schemeClr val="accent6"/>
                </a:solidFill>
                <a:hlinkClick r:id="rId3">
                  <a:extLst>
                    <a:ext uri="{A12FA001-AC4F-418D-AE19-62706E023703}">
                      <ahyp:hlinkClr xmlns:ahyp="http://schemas.microsoft.com/office/drawing/2018/hyperlinkcolor" val="tx"/>
                    </a:ext>
                  </a:extLst>
                </a:hlinkClick>
              </a:rPr>
              <a:t>www. justcastit.com </a:t>
            </a:r>
            <a:r>
              <a:rPr lang="en" sz="2400" dirty="0">
                <a:solidFill>
                  <a:schemeClr val="accent6"/>
                </a:solidFill>
              </a:rPr>
              <a:t> </a:t>
            </a:r>
            <a:endParaRPr sz="2400" dirty="0">
              <a:solidFill>
                <a:schemeClr val="accent6"/>
              </a:solidFill>
            </a:endParaRPr>
          </a:p>
          <a:p>
            <a:pPr marL="457200" lvl="0" indent="-393700" algn="l" rtl="0">
              <a:spcBef>
                <a:spcPts val="0"/>
              </a:spcBef>
              <a:spcAft>
                <a:spcPts val="0"/>
              </a:spcAft>
              <a:buSzPts val="2600"/>
              <a:buAutoNum type="arabicPeriod"/>
            </a:pPr>
            <a:r>
              <a:rPr lang="en" sz="2400" dirty="0"/>
              <a:t>Enter your </a:t>
            </a:r>
            <a:r>
              <a:rPr lang="en" sz="2400" i="1" dirty="0"/>
              <a:t>Name</a:t>
            </a:r>
            <a:r>
              <a:rPr lang="en" sz="2400" dirty="0"/>
              <a:t> </a:t>
            </a:r>
            <a:endParaRPr sz="2400" dirty="0"/>
          </a:p>
          <a:p>
            <a:pPr marL="457200" lvl="0" indent="-393700" algn="l" rtl="0">
              <a:spcBef>
                <a:spcPts val="0"/>
              </a:spcBef>
              <a:spcAft>
                <a:spcPts val="0"/>
              </a:spcAft>
              <a:buSzPts val="2600"/>
              <a:buAutoNum type="arabicPeriod"/>
            </a:pPr>
            <a:r>
              <a:rPr lang="en" sz="2400" dirty="0"/>
              <a:t>Enter the </a:t>
            </a:r>
            <a:r>
              <a:rPr lang="en" sz="2400" i="1" dirty="0"/>
              <a:t>Session ID</a:t>
            </a:r>
            <a:r>
              <a:rPr lang="en" sz="2400" dirty="0"/>
              <a:t> </a:t>
            </a:r>
            <a:endParaRPr sz="2400" dirty="0"/>
          </a:p>
          <a:p>
            <a:pPr marL="457200" lvl="0" indent="-393700" algn="l" rtl="0">
              <a:spcBef>
                <a:spcPts val="0"/>
              </a:spcBef>
              <a:spcAft>
                <a:spcPts val="0"/>
              </a:spcAft>
              <a:buSzPts val="2600"/>
              <a:buAutoNum type="arabicPeriod"/>
            </a:pPr>
            <a:r>
              <a:rPr lang="en" sz="2400" dirty="0"/>
              <a:t>Press </a:t>
            </a:r>
            <a:r>
              <a:rPr lang="en" sz="2400" i="1" dirty="0"/>
              <a:t>Cast My Screen</a:t>
            </a:r>
            <a:endParaRPr sz="2400" i="1" dirty="0"/>
          </a:p>
          <a:p>
            <a:pPr marL="457200" lvl="0" indent="-393700" algn="l" rtl="0">
              <a:spcBef>
                <a:spcPts val="0"/>
              </a:spcBef>
              <a:spcAft>
                <a:spcPts val="0"/>
              </a:spcAft>
              <a:buSzPts val="2600"/>
              <a:buAutoNum type="arabicPeriod"/>
            </a:pPr>
            <a:r>
              <a:rPr lang="en" sz="2400" dirty="0"/>
              <a:t>Choose to share the </a:t>
            </a:r>
            <a:r>
              <a:rPr lang="en" sz="2400" i="1" dirty="0"/>
              <a:t>Chrome Tab</a:t>
            </a:r>
            <a:endParaRPr sz="2400" i="1" dirty="0"/>
          </a:p>
        </p:txBody>
      </p:sp>
      <p:sp>
        <p:nvSpPr>
          <p:cNvPr id="118" name="Google Shape;118;p2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Screen Sharing</a:t>
            </a:r>
            <a:endParaRPr dirty="0"/>
          </a:p>
        </p:txBody>
      </p:sp>
      <p:pic>
        <p:nvPicPr>
          <p:cNvPr id="119" name="Google Shape;119;p25"/>
          <p:cNvPicPr preferRelativeResize="0"/>
          <p:nvPr/>
        </p:nvPicPr>
        <p:blipFill>
          <a:blip r:embed="rId4">
            <a:alphaModFix/>
          </a:blip>
          <a:stretch>
            <a:fillRect/>
          </a:stretch>
        </p:blipFill>
        <p:spPr>
          <a:xfrm>
            <a:off x="6384300" y="187301"/>
            <a:ext cx="2496724" cy="24967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6"/>
          <p:cNvSpPr txBox="1">
            <a:spLocks noGrp="1"/>
          </p:cNvSpPr>
          <p:nvPr>
            <p:ph type="body" idx="1"/>
          </p:nvPr>
        </p:nvSpPr>
        <p:spPr>
          <a:xfrm>
            <a:off x="457200" y="1309350"/>
            <a:ext cx="8633400" cy="2872500"/>
          </a:xfrm>
          <a:prstGeom prst="rect">
            <a:avLst/>
          </a:prstGeom>
        </p:spPr>
        <p:txBody>
          <a:bodyPr spcFirstLastPara="1" wrap="square" lIns="91425" tIns="45700" rIns="91425" bIns="45700" anchor="t" anchorCtr="0">
            <a:normAutofit lnSpcReduction="10000"/>
          </a:bodyPr>
          <a:lstStyle/>
          <a:p>
            <a:pPr marL="457200" lvl="0" indent="-393700" algn="l" rtl="0">
              <a:spcBef>
                <a:spcPts val="520"/>
              </a:spcBef>
              <a:spcAft>
                <a:spcPts val="0"/>
              </a:spcAft>
              <a:buSzPts val="2600"/>
              <a:buAutoNum type="arabicPeriod"/>
            </a:pPr>
            <a:r>
              <a:rPr lang="en" sz="2400" dirty="0"/>
              <a:t>Read the section titled, </a:t>
            </a:r>
            <a:br>
              <a:rPr lang="en" sz="2400" dirty="0"/>
            </a:br>
            <a:r>
              <a:rPr lang="en" sz="2400" i="1" dirty="0"/>
              <a:t>Student-Centered Learning</a:t>
            </a:r>
            <a:br>
              <a:rPr lang="en" sz="2400" b="1" dirty="0"/>
            </a:br>
            <a:endParaRPr sz="2400" b="1" dirty="0"/>
          </a:p>
          <a:p>
            <a:pPr marL="457200" lvl="0" indent="-393700" algn="l" rtl="0">
              <a:lnSpc>
                <a:spcPct val="115000"/>
              </a:lnSpc>
              <a:spcBef>
                <a:spcPts val="0"/>
              </a:spcBef>
              <a:spcAft>
                <a:spcPts val="0"/>
              </a:spcAft>
              <a:buSzPts val="2600"/>
              <a:buAutoNum type="arabicPeriod"/>
            </a:pPr>
            <a:r>
              <a:rPr lang="en" sz="2400" dirty="0"/>
              <a:t>Highlight the concepts you selected from the Student-Centered Learning Card Sort Google Slide. </a:t>
            </a:r>
            <a:br>
              <a:rPr lang="en" sz="2400" dirty="0"/>
            </a:br>
            <a:endParaRPr sz="2400" dirty="0"/>
          </a:p>
          <a:p>
            <a:pPr marL="457200" lvl="0" indent="-393700" algn="l" rtl="0">
              <a:lnSpc>
                <a:spcPct val="115000"/>
              </a:lnSpc>
              <a:spcBef>
                <a:spcPts val="0"/>
              </a:spcBef>
              <a:spcAft>
                <a:spcPts val="0"/>
              </a:spcAft>
              <a:buSzPts val="2600"/>
              <a:buAutoNum type="arabicPeriod"/>
            </a:pPr>
            <a:r>
              <a:rPr lang="en" sz="2400" dirty="0"/>
              <a:t>Discuss with your group what you highlighted and why. </a:t>
            </a:r>
            <a:endParaRPr sz="2400" dirty="0"/>
          </a:p>
        </p:txBody>
      </p:sp>
      <p:sp>
        <p:nvSpPr>
          <p:cNvPr id="125" name="Google Shape;125;p26"/>
          <p:cNvSpPr txBox="1">
            <a:spLocks noGrp="1"/>
          </p:cNvSpPr>
          <p:nvPr>
            <p:ph type="title"/>
          </p:nvPr>
        </p:nvSpPr>
        <p:spPr>
          <a:xfrm>
            <a:off x="457200" y="532950"/>
            <a:ext cx="8229600" cy="857400"/>
          </a:xfrm>
          <a:prstGeom prst="rect">
            <a:avLst/>
          </a:prstGeom>
        </p:spPr>
        <p:txBody>
          <a:bodyPr spcFirstLastPara="1" wrap="square" lIns="0" tIns="45700" rIns="0" bIns="0" anchor="b" anchorCtr="0">
            <a:noAutofit/>
          </a:bodyPr>
          <a:lstStyle/>
          <a:p>
            <a:pPr marL="0" lvl="0" indent="0" algn="l" rtl="0">
              <a:lnSpc>
                <a:spcPct val="100000"/>
              </a:lnSpc>
              <a:spcBef>
                <a:spcPts val="1200"/>
              </a:spcBef>
              <a:spcAft>
                <a:spcPts val="1200"/>
              </a:spcAft>
              <a:buNone/>
            </a:pPr>
            <a:r>
              <a:rPr lang="en" dirty="0"/>
              <a:t>The Authenticity Framework: </a:t>
            </a:r>
            <a:br>
              <a:rPr lang="en" dirty="0"/>
            </a:br>
            <a:r>
              <a:rPr lang="en" dirty="0"/>
              <a:t>Student-Centered Learning</a:t>
            </a:r>
            <a:endParaRPr dirty="0"/>
          </a:p>
        </p:txBody>
      </p:sp>
      <p:pic>
        <p:nvPicPr>
          <p:cNvPr id="126" name="Google Shape;126;p26"/>
          <p:cNvPicPr preferRelativeResize="0"/>
          <p:nvPr/>
        </p:nvPicPr>
        <p:blipFill>
          <a:blip r:embed="rId3">
            <a:alphaModFix/>
          </a:blip>
          <a:stretch>
            <a:fillRect/>
          </a:stretch>
        </p:blipFill>
        <p:spPr>
          <a:xfrm>
            <a:off x="5395800" y="-162358"/>
            <a:ext cx="3434100" cy="34341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7"/>
          <p:cNvSpPr txBox="1">
            <a:spLocks noGrp="1"/>
          </p:cNvSpPr>
          <p:nvPr>
            <p:ph type="body" idx="1"/>
          </p:nvPr>
        </p:nvSpPr>
        <p:spPr>
          <a:xfrm>
            <a:off x="457200" y="1309350"/>
            <a:ext cx="52152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1000"/>
              </a:spcAft>
              <a:buNone/>
            </a:pPr>
            <a:r>
              <a:rPr lang="en" sz="2400" dirty="0"/>
              <a:t>After reading, are there any statements you would like to add or remove from your current list?</a:t>
            </a:r>
            <a:endParaRPr sz="2400" dirty="0"/>
          </a:p>
        </p:txBody>
      </p:sp>
      <p:sp>
        <p:nvSpPr>
          <p:cNvPr id="132" name="Google Shape;132;p27"/>
          <p:cNvSpPr txBox="1">
            <a:spLocks noGrp="1"/>
          </p:cNvSpPr>
          <p:nvPr>
            <p:ph type="title"/>
          </p:nvPr>
        </p:nvSpPr>
        <p:spPr>
          <a:xfrm>
            <a:off x="429900" y="300422"/>
            <a:ext cx="8229600" cy="857400"/>
          </a:xfrm>
          <a:prstGeom prst="rect">
            <a:avLst/>
          </a:prstGeom>
        </p:spPr>
        <p:txBody>
          <a:bodyPr spcFirstLastPara="1" wrap="square" lIns="0" tIns="45700" rIns="0" bIns="0" anchor="b" anchorCtr="0">
            <a:normAutofit fontScale="90000"/>
          </a:bodyPr>
          <a:lstStyle/>
          <a:p>
            <a:pPr marL="0" lvl="0" indent="0" algn="l" rtl="0">
              <a:spcBef>
                <a:spcPts val="0"/>
              </a:spcBef>
              <a:spcAft>
                <a:spcPts val="0"/>
              </a:spcAft>
              <a:buNone/>
            </a:pPr>
            <a:r>
              <a:rPr lang="en" dirty="0"/>
              <a:t>Revise Student-Centered Learning Card Sort Google Slide</a:t>
            </a:r>
            <a:endParaRPr dirty="0"/>
          </a:p>
        </p:txBody>
      </p:sp>
      <p:pic>
        <p:nvPicPr>
          <p:cNvPr id="133" name="Google Shape;133;p27"/>
          <p:cNvPicPr preferRelativeResize="0"/>
          <p:nvPr/>
        </p:nvPicPr>
        <p:blipFill>
          <a:blip r:embed="rId3">
            <a:alphaModFix amt="74000"/>
          </a:blip>
          <a:stretch>
            <a:fillRect/>
          </a:stretch>
        </p:blipFill>
        <p:spPr>
          <a:xfrm>
            <a:off x="6386750" y="784247"/>
            <a:ext cx="1877400" cy="2761343"/>
          </a:xfrm>
          <a:prstGeom prst="rect">
            <a:avLst/>
          </a:prstGeom>
          <a:noFill/>
          <a:ln>
            <a:noFill/>
          </a:ln>
        </p:spPr>
      </p:pic>
      <p:pic>
        <p:nvPicPr>
          <p:cNvPr id="134" name="Google Shape;134;p27"/>
          <p:cNvPicPr preferRelativeResize="0"/>
          <p:nvPr/>
        </p:nvPicPr>
        <p:blipFill>
          <a:blip r:embed="rId4">
            <a:alphaModFix amt="47000"/>
          </a:blip>
          <a:stretch>
            <a:fillRect/>
          </a:stretch>
        </p:blipFill>
        <p:spPr>
          <a:xfrm rot="10800000">
            <a:off x="6651225" y="1428750"/>
            <a:ext cx="2286000" cy="2286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4" name="Rectangle 3">
            <a:extLst>
              <a:ext uri="{FF2B5EF4-FFF2-40B4-BE49-F238E27FC236}">
                <a16:creationId xmlns:a16="http://schemas.microsoft.com/office/drawing/2014/main" id="{7F65BD08-AC59-3D3B-169C-A10966794FA7}"/>
              </a:ext>
            </a:extLst>
          </p:cNvPr>
          <p:cNvSpPr/>
          <p:nvPr/>
        </p:nvSpPr>
        <p:spPr>
          <a:xfrm>
            <a:off x="491435" y="3202659"/>
            <a:ext cx="1775421" cy="140909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9" name="Google Shape;139;p28"/>
          <p:cNvSpPr txBox="1">
            <a:spLocks noGrp="1"/>
          </p:cNvSpPr>
          <p:nvPr>
            <p:ph type="body" idx="1"/>
          </p:nvPr>
        </p:nvSpPr>
        <p:spPr>
          <a:xfrm>
            <a:off x="3551583" y="735947"/>
            <a:ext cx="5592417" cy="4024268"/>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sz="2400" dirty="0"/>
              <a:t>As a group, create a </a:t>
            </a:r>
            <a:r>
              <a:rPr lang="en" sz="2400" dirty="0" err="1"/>
              <a:t>GramIt</a:t>
            </a:r>
            <a:r>
              <a:rPr lang="en" sz="2400" dirty="0"/>
              <a:t> post for student-centered learning. </a:t>
            </a:r>
            <a:endParaRPr sz="2400" dirty="0"/>
          </a:p>
          <a:p>
            <a:pPr marL="457200" lvl="0" indent="-393700" algn="l" rtl="0">
              <a:spcBef>
                <a:spcPts val="520"/>
              </a:spcBef>
              <a:spcAft>
                <a:spcPts val="0"/>
              </a:spcAft>
              <a:buSzPts val="2600"/>
              <a:buAutoNum type="arabicPeriod"/>
            </a:pPr>
            <a:r>
              <a:rPr lang="en" sz="2400" dirty="0"/>
              <a:t>Go to </a:t>
            </a:r>
            <a:r>
              <a:rPr lang="en" sz="2400" u="sng" dirty="0">
                <a:solidFill>
                  <a:schemeClr val="accent6"/>
                </a:solidFill>
                <a:hlinkClick r:id="rId3">
                  <a:extLst>
                    <a:ext uri="{A12FA001-AC4F-418D-AE19-62706E023703}">
                      <ahyp:hlinkClr xmlns:ahyp="http://schemas.microsoft.com/office/drawing/2018/hyperlinkcolor" val="tx"/>
                    </a:ext>
                  </a:extLst>
                </a:hlinkClick>
              </a:rPr>
              <a:t>Canva.com</a:t>
            </a:r>
            <a:r>
              <a:rPr lang="en" sz="2400" dirty="0">
                <a:solidFill>
                  <a:schemeClr val="accent6"/>
                </a:solidFill>
              </a:rPr>
              <a:t> </a:t>
            </a:r>
            <a:br>
              <a:rPr lang="en" sz="2400" dirty="0"/>
            </a:br>
            <a:r>
              <a:rPr lang="en" sz="2400" dirty="0"/>
              <a:t>(sign-in/create an account using your school’s </a:t>
            </a:r>
            <a:r>
              <a:rPr lang="en" sz="2400" dirty="0" err="1"/>
              <a:t>gmail</a:t>
            </a:r>
            <a:r>
              <a:rPr lang="en" sz="2400" dirty="0"/>
              <a:t> account)</a:t>
            </a:r>
            <a:endParaRPr sz="2400" dirty="0"/>
          </a:p>
          <a:p>
            <a:pPr marL="457200" lvl="0" indent="-393700" algn="l" rtl="0">
              <a:spcBef>
                <a:spcPts val="0"/>
              </a:spcBef>
              <a:spcAft>
                <a:spcPts val="0"/>
              </a:spcAft>
              <a:buSzPts val="2600"/>
              <a:buAutoNum type="arabicPeriod"/>
            </a:pPr>
            <a:r>
              <a:rPr lang="en" sz="2400" dirty="0"/>
              <a:t>Select, </a:t>
            </a:r>
            <a:r>
              <a:rPr lang="en" sz="2400" i="1" dirty="0"/>
              <a:t>Classroom Announcement</a:t>
            </a:r>
            <a:endParaRPr sz="2400" i="1" dirty="0"/>
          </a:p>
          <a:p>
            <a:pPr marL="457200" lvl="0" indent="-393700" algn="l" rtl="0">
              <a:spcBef>
                <a:spcPts val="0"/>
              </a:spcBef>
              <a:spcAft>
                <a:spcPts val="0"/>
              </a:spcAft>
              <a:buSzPts val="2600"/>
              <a:buAutoNum type="arabicPeriod"/>
            </a:pPr>
            <a:r>
              <a:rPr lang="en" sz="2400" dirty="0"/>
              <a:t>Create your post using a hashtag (#).</a:t>
            </a:r>
            <a:br>
              <a:rPr lang="en" sz="2400" dirty="0"/>
            </a:br>
            <a:r>
              <a:rPr lang="en" sz="2400" dirty="0"/>
              <a:t>#</a:t>
            </a:r>
            <a:r>
              <a:rPr lang="en" sz="2400" dirty="0" err="1"/>
              <a:t>TwoToThreeWords</a:t>
            </a:r>
            <a:endParaRPr sz="2400" dirty="0"/>
          </a:p>
        </p:txBody>
      </p:sp>
      <p:sp>
        <p:nvSpPr>
          <p:cNvPr id="140" name="Google Shape;140;p2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Represent! </a:t>
            </a:r>
            <a:endParaRPr dirty="0"/>
          </a:p>
        </p:txBody>
      </p:sp>
      <p:pic>
        <p:nvPicPr>
          <p:cNvPr id="141" name="Google Shape;141;p28">
            <a:hlinkClick r:id="rId3"/>
          </p:cNvPr>
          <p:cNvPicPr preferRelativeResize="0"/>
          <p:nvPr/>
        </p:nvPicPr>
        <p:blipFill>
          <a:blip r:embed="rId4">
            <a:alphaModFix/>
          </a:blip>
          <a:stretch>
            <a:fillRect/>
          </a:stretch>
        </p:blipFill>
        <p:spPr>
          <a:xfrm>
            <a:off x="687938" y="1439775"/>
            <a:ext cx="1578918" cy="1675195"/>
          </a:xfrm>
          <a:prstGeom prst="rect">
            <a:avLst/>
          </a:prstGeom>
          <a:noFill/>
          <a:ln>
            <a:noFill/>
          </a:ln>
        </p:spPr>
      </p:pic>
      <p:pic>
        <p:nvPicPr>
          <p:cNvPr id="3" name="Picture 2" descr="A black square with lines on it&#10;&#10;AI-generated content may be incorrect.">
            <a:extLst>
              <a:ext uri="{FF2B5EF4-FFF2-40B4-BE49-F238E27FC236}">
                <a16:creationId xmlns:a16="http://schemas.microsoft.com/office/drawing/2014/main" id="{F5728ABB-3595-258D-BCD7-2A3CB21FF542}"/>
              </a:ext>
            </a:extLst>
          </p:cNvPr>
          <p:cNvPicPr>
            <a:picLocks noChangeAspect="1"/>
          </p:cNvPicPr>
          <p:nvPr/>
        </p:nvPicPr>
        <p:blipFill>
          <a:blip r:embed="rId5"/>
          <a:stretch>
            <a:fillRect/>
          </a:stretch>
        </p:blipFill>
        <p:spPr>
          <a:xfrm>
            <a:off x="457199" y="3043527"/>
            <a:ext cx="3094383" cy="171668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1128</Words>
  <Application>Microsoft Macintosh PowerPoint</Application>
  <PresentationFormat>On-screen Show (16:9)</PresentationFormat>
  <Paragraphs>75</Paragraphs>
  <Slides>14</Slides>
  <Notes>14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Noto Sans Symbols</vt:lpstr>
      <vt:lpstr>LEARN theme</vt:lpstr>
      <vt:lpstr>PowerPoint Presentation</vt:lpstr>
      <vt:lpstr>Interactive Technology for Student-Centered Learning</vt:lpstr>
      <vt:lpstr>How can we use technology to create student-centered learning experiences?</vt:lpstr>
      <vt:lpstr>Objectives</vt:lpstr>
      <vt:lpstr>What makes a learning experience student-centered? </vt:lpstr>
      <vt:lpstr>Screen Sharing</vt:lpstr>
      <vt:lpstr>The Authenticity Framework:  Student-Centered Learning</vt:lpstr>
      <vt:lpstr>Revise Student-Centered Learning Card Sort Google Slide</vt:lpstr>
      <vt:lpstr>Represent! </vt:lpstr>
      <vt:lpstr>Reflection</vt:lpstr>
      <vt:lpstr>Student-Centered Activities and Tech Brainstorm</vt:lpstr>
      <vt:lpstr>Strategy Harvest</vt:lpstr>
      <vt:lpstr>Triangle, Square, Circle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Cross, Keiana C.</cp:lastModifiedBy>
  <cp:revision>7</cp:revision>
  <dcterms:modified xsi:type="dcterms:W3CDTF">2025-07-23T21:56:29Z</dcterms:modified>
</cp:coreProperties>
</file>