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 id="2147483668" r:id="rId2"/>
  </p:sldMasterIdLst>
  <p:notesMasterIdLst>
    <p:notesMasterId r:id="rId14"/>
  </p:notes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9" d="100"/>
          <a:sy n="119" d="100"/>
        </p:scale>
        <p:origin x="41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learn.k20center.ou.edu/strategy/117"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docs.google.com/document/d/1wb_xCA8aAcEuC7d4z5IxruQOILEG9ZmfFo9BHxysrOc/copy"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learn.k20center.ou.edu/strategy/189"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learn.k20center.ou.edu/strategy/164"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docs.google.com/drawings/d/1jmtjdF_ztdkUxTxLm4ghvPKEjk94OFE6K23yQOrLUQU/copy"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learn.k20center.ou.edu/strategy/61"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docs.google.com/document/d/1q-Bb3lwv15_lBKIwet3LLygQIC3aH1Nt/copy"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learn.k20center.ou.edu/strategy/162"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ed1b3fe7a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ed1b3fe7a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a:solidFill>
                  <a:srgbClr val="292929"/>
                </a:solidFill>
                <a:highlight>
                  <a:srgbClr val="FFFFFF"/>
                </a:highlight>
              </a:rPr>
              <a:t>Invite learners to explore the resources in the </a:t>
            </a:r>
            <a:r>
              <a:rPr lang="en-US" sz="1200" i="1">
                <a:solidFill>
                  <a:srgbClr val="292929"/>
                </a:solidFill>
                <a:highlight>
                  <a:srgbClr val="FFFFFF"/>
                </a:highlight>
              </a:rPr>
              <a:t>Study Skills and Strategies for Students in High School </a:t>
            </a:r>
            <a:r>
              <a:rPr lang="en-US" sz="1200">
                <a:solidFill>
                  <a:srgbClr val="292929"/>
                </a:solidFill>
                <a:highlight>
                  <a:srgbClr val="FFFFFF"/>
                </a:highlight>
              </a:rPr>
              <a:t>book</a:t>
            </a:r>
            <a:r>
              <a:rPr lang="en-US" sz="1200" i="1">
                <a:solidFill>
                  <a:srgbClr val="292929"/>
                </a:solidFill>
                <a:highlight>
                  <a:srgbClr val="FFFFFF"/>
                </a:highlight>
              </a:rPr>
              <a:t>. </a:t>
            </a:r>
            <a:r>
              <a:rPr lang="en-US" sz="1200">
                <a:solidFill>
                  <a:srgbClr val="292929"/>
                </a:solidFill>
                <a:highlight>
                  <a:srgbClr val="FFFFFF"/>
                </a:highlight>
              </a:rPr>
              <a:t>Allow learners time to identify strategies that they may use in their classrooms.</a:t>
            </a:r>
            <a:endParaRPr sz="1200">
              <a:solidFill>
                <a:srgbClr val="292929"/>
              </a:solidFill>
              <a:highlight>
                <a:srgbClr val="FFFFFF"/>
              </a:highlight>
            </a:endParaRPr>
          </a:p>
          <a:p>
            <a:pPr marL="0" lvl="0" indent="0" algn="l" rtl="0">
              <a:spcBef>
                <a:spcPts val="0"/>
              </a:spcBef>
              <a:spcAft>
                <a:spcPts val="0"/>
              </a:spcAft>
              <a:buNone/>
            </a:pPr>
            <a:endParaRPr sz="1200">
              <a:solidFill>
                <a:srgbClr val="292929"/>
              </a:solidFill>
              <a:highlight>
                <a:srgbClr val="FFFFFF"/>
              </a:highlight>
            </a:endParaRPr>
          </a:p>
          <a:p>
            <a:pPr marL="0" lvl="0" indent="0" algn="l" rtl="0">
              <a:lnSpc>
                <a:spcPct val="115000"/>
              </a:lnSpc>
              <a:spcBef>
                <a:spcPts val="1200"/>
              </a:spcBef>
              <a:spcAft>
                <a:spcPts val="0"/>
              </a:spcAft>
              <a:buClr>
                <a:schemeClr val="dk1"/>
              </a:buClr>
              <a:buSzPts val="1100"/>
              <a:buFont typeface="Arial"/>
              <a:buNone/>
            </a:pPr>
            <a:r>
              <a:rPr lang="en-US" sz="1200">
                <a:solidFill>
                  <a:srgbClr val="292929"/>
                </a:solidFill>
              </a:rPr>
              <a:t>Link for the Padlet: (link goes here)</a:t>
            </a:r>
            <a:endParaRPr sz="1200">
              <a:solidFill>
                <a:srgbClr val="292929"/>
              </a:solidFill>
            </a:endParaRPr>
          </a:p>
          <a:p>
            <a:pPr marL="0" lvl="0" indent="0" algn="l" rtl="0">
              <a:lnSpc>
                <a:spcPct val="115000"/>
              </a:lnSpc>
              <a:spcBef>
                <a:spcPts val="1200"/>
              </a:spcBef>
              <a:spcAft>
                <a:spcPts val="0"/>
              </a:spcAft>
              <a:buClr>
                <a:schemeClr val="dk1"/>
              </a:buClr>
              <a:buSzPts val="1100"/>
              <a:buFont typeface="Arial"/>
              <a:buNone/>
            </a:pPr>
            <a:r>
              <a:rPr lang="en-US" sz="1200">
                <a:solidFill>
                  <a:srgbClr val="292929"/>
                </a:solidFill>
              </a:rPr>
              <a:t>This is a sample Padlet. You will need to create your own version.</a:t>
            </a:r>
            <a:endParaRPr sz="1200">
              <a:solidFill>
                <a:srgbClr val="292929"/>
              </a:solidFill>
            </a:endParaRPr>
          </a:p>
          <a:p>
            <a:pPr marL="0" lvl="0" indent="0" algn="l" rtl="0">
              <a:lnSpc>
                <a:spcPct val="115000"/>
              </a:lnSpc>
              <a:spcBef>
                <a:spcPts val="1200"/>
              </a:spcBef>
              <a:spcAft>
                <a:spcPts val="0"/>
              </a:spcAft>
              <a:buClr>
                <a:schemeClr val="dk1"/>
              </a:buClr>
              <a:buSzPts val="1100"/>
              <a:buFont typeface="Arial"/>
              <a:buNone/>
            </a:pPr>
            <a:r>
              <a:rPr lang="en-US" sz="1200">
                <a:solidFill>
                  <a:srgbClr val="292929"/>
                </a:solidFill>
                <a:highlight>
                  <a:srgbClr val="FFFFFF"/>
                </a:highlight>
              </a:rPr>
              <a:t>Using Padlet, learners will complete a </a:t>
            </a:r>
            <a:r>
              <a:rPr lang="en-US" sz="1200" b="1">
                <a:solidFill>
                  <a:schemeClr val="hlink"/>
                </a:solidFill>
                <a:highlight>
                  <a:srgbClr val="FFFFFF"/>
                </a:highlight>
                <a:uFill>
                  <a:noFill/>
                </a:uFill>
                <a:hlinkClick r:id="rId3"/>
              </a:rPr>
              <a:t>3-2-1</a:t>
            </a:r>
            <a:r>
              <a:rPr lang="en-US" sz="1200">
                <a:solidFill>
                  <a:srgbClr val="292929"/>
                </a:solidFill>
                <a:highlight>
                  <a:srgbClr val="FFFFFF"/>
                </a:highlight>
              </a:rPr>
              <a:t> strategy to discuss the study skills they have explored. Share </a:t>
            </a:r>
            <a:r>
              <a:rPr lang="en-US" sz="1200" b="1">
                <a:solidFill>
                  <a:srgbClr val="292929"/>
                </a:solidFill>
                <a:highlight>
                  <a:srgbClr val="FFFFFF"/>
                </a:highlight>
              </a:rPr>
              <a:t>slide 10 </a:t>
            </a:r>
            <a:r>
              <a:rPr lang="en-US" sz="1200">
                <a:solidFill>
                  <a:srgbClr val="292929"/>
                </a:solidFill>
                <a:highlight>
                  <a:srgbClr val="FFFFFF"/>
                </a:highlight>
              </a:rPr>
              <a:t>and invite learners to go to the Padlet link or scan the QR code. Ask learners to answer the 3-2-1 prompts.</a:t>
            </a:r>
            <a:endParaRPr sz="1200">
              <a:solidFill>
                <a:srgbClr val="292929"/>
              </a:solidFill>
              <a:highlight>
                <a:srgbClr val="FFFFFF"/>
              </a:highlight>
            </a:endParaRPr>
          </a:p>
          <a:p>
            <a:pPr marL="457200" lvl="0" indent="-304800" algn="l" rtl="0">
              <a:lnSpc>
                <a:spcPct val="115000"/>
              </a:lnSpc>
              <a:spcBef>
                <a:spcPts val="1200"/>
              </a:spcBef>
              <a:spcAft>
                <a:spcPts val="0"/>
              </a:spcAft>
              <a:buClr>
                <a:srgbClr val="292929"/>
              </a:buClr>
              <a:buSzPts val="1200"/>
              <a:buChar char="●"/>
            </a:pPr>
            <a:r>
              <a:rPr lang="en-US" sz="1200">
                <a:solidFill>
                  <a:srgbClr val="292929"/>
                </a:solidFill>
                <a:highlight>
                  <a:srgbClr val="FFFFFF"/>
                </a:highlight>
              </a:rPr>
              <a:t>3 - Identify three different Study Skill strategies that you would like to use in your classes</a:t>
            </a:r>
            <a:endParaRPr sz="1200">
              <a:solidFill>
                <a:srgbClr val="292929"/>
              </a:solidFill>
              <a:highlight>
                <a:srgbClr val="FFFFFF"/>
              </a:highlight>
            </a:endParaRPr>
          </a:p>
          <a:p>
            <a:pPr marL="457200" lvl="0" indent="-304800" algn="l" rtl="0">
              <a:lnSpc>
                <a:spcPct val="115000"/>
              </a:lnSpc>
              <a:spcBef>
                <a:spcPts val="0"/>
              </a:spcBef>
              <a:spcAft>
                <a:spcPts val="0"/>
              </a:spcAft>
              <a:buClr>
                <a:srgbClr val="292929"/>
              </a:buClr>
              <a:buSzPts val="1200"/>
              <a:buChar char="●"/>
            </a:pPr>
            <a:r>
              <a:rPr lang="en-US" sz="1200">
                <a:solidFill>
                  <a:srgbClr val="292929"/>
                </a:solidFill>
                <a:highlight>
                  <a:srgbClr val="FFFFFF"/>
                </a:highlight>
              </a:rPr>
              <a:t>2 - Two ways you could implement one of the strategies</a:t>
            </a:r>
            <a:endParaRPr sz="1200">
              <a:solidFill>
                <a:srgbClr val="292929"/>
              </a:solidFill>
              <a:highlight>
                <a:srgbClr val="FFFFFF"/>
              </a:highlight>
            </a:endParaRPr>
          </a:p>
          <a:p>
            <a:pPr marL="457200" lvl="0" indent="-304800" algn="l" rtl="0">
              <a:lnSpc>
                <a:spcPct val="115000"/>
              </a:lnSpc>
              <a:spcBef>
                <a:spcPts val="0"/>
              </a:spcBef>
              <a:spcAft>
                <a:spcPts val="0"/>
              </a:spcAft>
              <a:buClr>
                <a:srgbClr val="292929"/>
              </a:buClr>
              <a:buSzPts val="1200"/>
              <a:buChar char="●"/>
            </a:pPr>
            <a:r>
              <a:rPr lang="en-US" sz="1200">
                <a:solidFill>
                  <a:srgbClr val="292929"/>
                </a:solidFill>
                <a:highlight>
                  <a:srgbClr val="FFFFFF"/>
                </a:highlight>
              </a:rPr>
              <a:t>1 - Which strategy will you implement first?</a:t>
            </a:r>
            <a:endParaRPr sz="1200">
              <a:solidFill>
                <a:srgbClr val="292929"/>
              </a:solidFill>
              <a:highlight>
                <a:srgbClr val="FFFFFF"/>
              </a:highlight>
            </a:endParaRPr>
          </a:p>
          <a:p>
            <a:pPr marL="0" lvl="0" indent="0" algn="l" rtl="0">
              <a:lnSpc>
                <a:spcPct val="115000"/>
              </a:lnSpc>
              <a:spcBef>
                <a:spcPts val="1200"/>
              </a:spcBef>
              <a:spcAft>
                <a:spcPts val="0"/>
              </a:spcAft>
              <a:buClr>
                <a:schemeClr val="dk1"/>
              </a:buClr>
              <a:buSzPts val="1100"/>
              <a:buFont typeface="Arial"/>
              <a:buNone/>
            </a:pPr>
            <a:r>
              <a:rPr lang="en-US" sz="1200">
                <a:solidFill>
                  <a:srgbClr val="292929"/>
                </a:solidFill>
                <a:highlight>
                  <a:srgbClr val="FFFFFF"/>
                </a:highlight>
              </a:rPr>
              <a:t>Briefly review responses.</a:t>
            </a:r>
            <a:endParaRPr sz="1200">
              <a:solidFill>
                <a:srgbClr val="292929"/>
              </a:solidFill>
              <a:highlight>
                <a:srgbClr val="FFFFFF"/>
              </a:highlight>
            </a:endParaRPr>
          </a:p>
          <a:p>
            <a:pPr marL="0" lvl="0" indent="0" algn="l" rtl="0">
              <a:spcBef>
                <a:spcPts val="1200"/>
              </a:spcBef>
              <a:spcAft>
                <a:spcPts val="0"/>
              </a:spcAft>
              <a:buNone/>
            </a:pPr>
            <a:endParaRPr sz="1200">
              <a:solidFill>
                <a:srgbClr val="292929"/>
              </a:solidFill>
              <a:highlight>
                <a:srgbClr val="FFFFFF"/>
              </a:highligh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ed1b3fe7a2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ed1b3fe7a2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sz="1200">
                <a:solidFill>
                  <a:srgbClr val="292929"/>
                </a:solidFill>
                <a:highlight>
                  <a:srgbClr val="FFFFFF"/>
                </a:highlight>
              </a:rPr>
              <a:t>Pass out the</a:t>
            </a:r>
            <a:r>
              <a:rPr lang="en-US" sz="1200" b="1">
                <a:solidFill>
                  <a:srgbClr val="292929"/>
                </a:solidFill>
                <a:highlight>
                  <a:srgbClr val="FFFFFF"/>
                </a:highlight>
              </a:rPr>
              <a:t> </a:t>
            </a:r>
            <a:r>
              <a:rPr lang="en-US" sz="1200" b="1">
                <a:solidFill>
                  <a:schemeClr val="hlink"/>
                </a:solidFill>
                <a:highlight>
                  <a:srgbClr val="FFFFFF"/>
                </a:highlight>
                <a:uFill>
                  <a:noFill/>
                </a:uFill>
                <a:hlinkClick r:id="rId3"/>
              </a:rPr>
              <a:t>Window Notes for Self-Regulation</a:t>
            </a:r>
            <a:r>
              <a:rPr lang="en-US" sz="1200" b="1">
                <a:solidFill>
                  <a:srgbClr val="292929"/>
                </a:solidFill>
                <a:highlight>
                  <a:srgbClr val="FFFFFF"/>
                </a:highlight>
              </a:rPr>
              <a:t> </a:t>
            </a:r>
            <a:r>
              <a:rPr lang="en-US" sz="1200">
                <a:solidFill>
                  <a:srgbClr val="292929"/>
                </a:solidFill>
                <a:highlight>
                  <a:srgbClr val="FFFFFF"/>
                </a:highlight>
              </a:rPr>
              <a:t>handout. (Alternatively, you could provide the link to the Window Notes for Self-Regulation handout and learners could complete using Google Docs.) Move to </a:t>
            </a:r>
            <a:r>
              <a:rPr lang="en-US" sz="1200" b="1">
                <a:solidFill>
                  <a:srgbClr val="292929"/>
                </a:solidFill>
                <a:highlight>
                  <a:srgbClr val="FFFFFF"/>
                </a:highlight>
              </a:rPr>
              <a:t>slide 11. </a:t>
            </a:r>
            <a:r>
              <a:rPr lang="en-US" sz="1200">
                <a:solidFill>
                  <a:srgbClr val="292929"/>
                </a:solidFill>
                <a:highlight>
                  <a:srgbClr val="FFFFFF"/>
                </a:highlight>
              </a:rPr>
              <a:t>Briefly review the </a:t>
            </a:r>
            <a:r>
              <a:rPr lang="en-US" sz="1200" b="1">
                <a:solidFill>
                  <a:schemeClr val="hlink"/>
                </a:solidFill>
                <a:highlight>
                  <a:srgbClr val="FFFFFF"/>
                </a:highlight>
                <a:uFill>
                  <a:noFill/>
                </a:uFill>
                <a:hlinkClick r:id="rId4"/>
              </a:rPr>
              <a:t>Window Notes</a:t>
            </a:r>
            <a:r>
              <a:rPr lang="en-US" sz="1200">
                <a:solidFill>
                  <a:srgbClr val="292929"/>
                </a:solidFill>
                <a:highlight>
                  <a:srgbClr val="FFFFFF"/>
                </a:highlight>
              </a:rPr>
              <a:t> strategy.</a:t>
            </a:r>
            <a:endParaRPr sz="1200">
              <a:solidFill>
                <a:srgbClr val="292929"/>
              </a:solidFill>
              <a:highlight>
                <a:srgbClr val="FFFFFF"/>
              </a:highlight>
            </a:endParaRPr>
          </a:p>
          <a:p>
            <a:pPr marL="0" lvl="0" indent="0" algn="l" rtl="0">
              <a:lnSpc>
                <a:spcPct val="115000"/>
              </a:lnSpc>
              <a:spcBef>
                <a:spcPts val="1200"/>
              </a:spcBef>
              <a:spcAft>
                <a:spcPts val="0"/>
              </a:spcAft>
              <a:buClr>
                <a:schemeClr val="dk1"/>
              </a:buClr>
              <a:buSzPts val="1100"/>
              <a:buFont typeface="Arial"/>
              <a:buNone/>
            </a:pPr>
            <a:r>
              <a:rPr lang="en-US" sz="1200">
                <a:solidFill>
                  <a:srgbClr val="292929"/>
                </a:solidFill>
                <a:highlight>
                  <a:srgbClr val="FFFFFF"/>
                </a:highlight>
              </a:rPr>
              <a:t>Share with learners that they will now reflect on all the new information they have learned and explore how they feel about the information learned in the previous activities. Invite learners to answer each prompt focusing on their main takeaways, feelings, and inspirations for next steps.</a:t>
            </a:r>
            <a:endParaRPr sz="1200">
              <a:solidFill>
                <a:srgbClr val="292929"/>
              </a:solidFill>
              <a:highlight>
                <a:srgbClr val="FFFFFF"/>
              </a:highlight>
            </a:endParaRPr>
          </a:p>
          <a:p>
            <a:pPr marL="0" lvl="0" indent="0" algn="l" rtl="0">
              <a:spcBef>
                <a:spcPts val="120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e8cbd2d781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e8cbd2d781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a:solidFill>
                  <a:srgbClr val="292929"/>
                </a:solidFill>
                <a:highlight>
                  <a:srgbClr val="FFFFFF"/>
                </a:highlight>
              </a:rPr>
              <a:t>To begin, invite learners to use the</a:t>
            </a:r>
            <a:r>
              <a:rPr lang="en-US" sz="1200" b="1">
                <a:solidFill>
                  <a:schemeClr val="hlink"/>
                </a:solidFill>
                <a:highlight>
                  <a:srgbClr val="FFFFFF"/>
                </a:highlight>
                <a:uFill>
                  <a:noFill/>
                </a:uFill>
                <a:hlinkClick r:id="rId3"/>
              </a:rPr>
              <a:t> Justified List</a:t>
            </a:r>
            <a:r>
              <a:rPr lang="en-US" sz="1200">
                <a:solidFill>
                  <a:srgbClr val="292929"/>
                </a:solidFill>
                <a:highlight>
                  <a:srgbClr val="FFFFFF"/>
                </a:highlight>
              </a:rPr>
              <a:t> strategy to determine the top reasons people study and the top reasons people do not study. Explain to leaners that they will be choosing the top 3 reasons why people study and the top 3 reasons why people do not study from a given list of reasons.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a:solidFill>
                  <a:srgbClr val="292929"/>
                </a:solidFill>
                <a:highlight>
                  <a:srgbClr val="FFFFFF"/>
                </a:highlight>
              </a:rPr>
              <a:t>Then, invite leaners to vote in the </a:t>
            </a:r>
            <a:r>
              <a:rPr lang="en-US" sz="1200" b="1">
                <a:solidFill>
                  <a:srgbClr val="292929"/>
                </a:solidFill>
                <a:highlight>
                  <a:srgbClr val="FFFFFF"/>
                </a:highlight>
              </a:rPr>
              <a:t>Mentimeter</a:t>
            </a:r>
            <a:r>
              <a:rPr lang="en-US" sz="1200">
                <a:solidFill>
                  <a:srgbClr val="292929"/>
                </a:solidFill>
                <a:highlight>
                  <a:srgbClr val="FFFFFF"/>
                </a:highlight>
              </a:rPr>
              <a:t> poll for what they think the top reason is for both lists.  </a:t>
            </a:r>
            <a:endParaRPr sz="1200">
              <a:solidFill>
                <a:srgbClr val="292929"/>
              </a:solidFill>
              <a:highlight>
                <a:srgbClr val="FFFFFF"/>
              </a:highlight>
            </a:endParaRPr>
          </a:p>
          <a:p>
            <a:pPr marL="0" lvl="0" indent="0" algn="l" rtl="0">
              <a:spcBef>
                <a:spcPts val="0"/>
              </a:spcBef>
              <a:spcAft>
                <a:spcPts val="0"/>
              </a:spcAft>
              <a:buNone/>
            </a:pPr>
            <a:endParaRPr sz="1200">
              <a:solidFill>
                <a:srgbClr val="292929"/>
              </a:solidFill>
              <a:highlight>
                <a:srgbClr val="FFFFFF"/>
              </a:highlight>
            </a:endParaRPr>
          </a:p>
          <a:p>
            <a:pPr marL="0" lvl="0" indent="0" algn="l" rtl="0">
              <a:spcBef>
                <a:spcPts val="0"/>
              </a:spcBef>
              <a:spcAft>
                <a:spcPts val="0"/>
              </a:spcAft>
              <a:buNone/>
            </a:pPr>
            <a:r>
              <a:rPr lang="en-US" sz="1200">
                <a:solidFill>
                  <a:srgbClr val="292929"/>
                </a:solidFill>
                <a:highlight>
                  <a:srgbClr val="FFFFFF"/>
                </a:highlight>
              </a:rPr>
              <a:t>Allow time for learners to access the Mentimeter and to vote.</a:t>
            </a:r>
            <a:endParaRPr sz="1200">
              <a:solidFill>
                <a:srgbClr val="292929"/>
              </a:solidFill>
              <a:highlight>
                <a:srgbClr val="FFFFFF"/>
              </a:highlight>
            </a:endParaRPr>
          </a:p>
          <a:p>
            <a:pPr marL="0" lvl="0" indent="0" algn="l" rtl="0">
              <a:spcBef>
                <a:spcPts val="0"/>
              </a:spcBef>
              <a:spcAft>
                <a:spcPts val="0"/>
              </a:spcAft>
              <a:buNone/>
            </a:pPr>
            <a:endParaRPr sz="1200">
              <a:solidFill>
                <a:srgbClr val="292929"/>
              </a:solidFill>
              <a:highlight>
                <a:srgbClr val="FFFFFF"/>
              </a:highlight>
            </a:endParaRPr>
          </a:p>
          <a:p>
            <a:pPr marL="0" lvl="0" indent="0" algn="l" rtl="0">
              <a:spcBef>
                <a:spcPts val="0"/>
              </a:spcBef>
              <a:spcAft>
                <a:spcPts val="0"/>
              </a:spcAft>
              <a:buNone/>
            </a:pPr>
            <a:r>
              <a:rPr lang="en-US" sz="1200">
                <a:solidFill>
                  <a:srgbClr val="292929"/>
                </a:solidFill>
                <a:highlight>
                  <a:srgbClr val="FFFFFF"/>
                </a:highlight>
              </a:rPr>
              <a:t>Display the Mentimeter results as a ranked list. Encourage a whole group discussion about the results. Invite learners to share why they chose the reasons they did.</a:t>
            </a:r>
            <a:endParaRPr sz="1200">
              <a:solidFill>
                <a:srgbClr val="292929"/>
              </a:solidFill>
              <a:highlight>
                <a:srgbClr val="FFFFFF"/>
              </a:highlight>
            </a:endParaRPr>
          </a:p>
        </p:txBody>
      </p:sp>
      <p:sp>
        <p:nvSpPr>
          <p:cNvPr id="119" name="Google Shape;11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algn="l" rtl="0">
              <a:lnSpc>
                <a:spcPct val="115000"/>
              </a:lnSpc>
              <a:spcBef>
                <a:spcPts val="0"/>
              </a:spcBef>
              <a:spcAft>
                <a:spcPts val="0"/>
              </a:spcAft>
              <a:buClr>
                <a:srgbClr val="292929"/>
              </a:buClr>
              <a:buSzPts val="1200"/>
              <a:buChar char="●"/>
            </a:pPr>
            <a:r>
              <a:rPr lang="en-US" sz="1200">
                <a:solidFill>
                  <a:srgbClr val="292929"/>
                </a:solidFill>
                <a:highlight>
                  <a:srgbClr val="FFFFFF"/>
                </a:highlight>
              </a:rPr>
              <a:t>Distribute a copy of the attached Study Skills Honeycomb Harvest handout to each learner.</a:t>
            </a:r>
            <a:endParaRPr sz="1200">
              <a:solidFill>
                <a:srgbClr val="292929"/>
              </a:solidFill>
              <a:highlight>
                <a:srgbClr val="FFFFFF"/>
              </a:highlight>
            </a:endParaRPr>
          </a:p>
          <a:p>
            <a:pPr marL="457200" lvl="0" indent="-304800" algn="l" rtl="0">
              <a:lnSpc>
                <a:spcPct val="115000"/>
              </a:lnSpc>
              <a:spcBef>
                <a:spcPts val="0"/>
              </a:spcBef>
              <a:spcAft>
                <a:spcPts val="0"/>
              </a:spcAft>
              <a:buClr>
                <a:srgbClr val="292929"/>
              </a:buClr>
              <a:buSzPts val="1200"/>
              <a:buChar char="●"/>
            </a:pPr>
            <a:r>
              <a:rPr lang="en-US" sz="1200">
                <a:solidFill>
                  <a:srgbClr val="292929"/>
                </a:solidFill>
                <a:highlight>
                  <a:srgbClr val="FFFFFF"/>
                </a:highlight>
              </a:rPr>
              <a:t>Make the following link available to all learners: </a:t>
            </a:r>
            <a:r>
              <a:rPr lang="en-US" sz="1200" b="1">
                <a:solidFill>
                  <a:schemeClr val="hlink"/>
                </a:solidFill>
                <a:highlight>
                  <a:srgbClr val="FFFFFF"/>
                </a:highlight>
                <a:uFill>
                  <a:noFill/>
                </a:uFill>
                <a:hlinkClick r:id="rId3"/>
              </a:rPr>
              <a:t>Study Skills Honeycomb Harvest activity</a:t>
            </a:r>
            <a:r>
              <a:rPr lang="en-US" sz="1200" b="1">
                <a:solidFill>
                  <a:srgbClr val="292929"/>
                </a:solidFill>
                <a:highlight>
                  <a:srgbClr val="FFFFFF"/>
                </a:highlight>
              </a:rPr>
              <a:t> </a:t>
            </a:r>
            <a:r>
              <a:rPr lang="en-US" sz="1200">
                <a:solidFill>
                  <a:srgbClr val="292929"/>
                </a:solidFill>
                <a:highlight>
                  <a:srgbClr val="FFFFFF"/>
                </a:highlight>
              </a:rPr>
              <a:t>(this link, also on </a:t>
            </a:r>
            <a:r>
              <a:rPr lang="en-US" sz="1200" b="1">
                <a:solidFill>
                  <a:srgbClr val="292929"/>
                </a:solidFill>
                <a:highlight>
                  <a:srgbClr val="FFFFFF"/>
                </a:highlight>
              </a:rPr>
              <a:t>slide 7</a:t>
            </a:r>
            <a:r>
              <a:rPr lang="en-US" sz="1200">
                <a:solidFill>
                  <a:srgbClr val="292929"/>
                </a:solidFill>
                <a:highlight>
                  <a:srgbClr val="FFFFFF"/>
                </a:highlight>
              </a:rPr>
              <a:t>, provides a separate copy for each learner.)</a:t>
            </a:r>
            <a:endParaRPr sz="1200">
              <a:solidFill>
                <a:srgbClr val="292929"/>
              </a:solidFill>
              <a:highlight>
                <a:srgbClr val="FFFFFF"/>
              </a:highlight>
            </a:endParaRPr>
          </a:p>
          <a:p>
            <a:pPr marL="0" lvl="0" indent="0" algn="l" rtl="0">
              <a:lnSpc>
                <a:spcPct val="115000"/>
              </a:lnSpc>
              <a:spcBef>
                <a:spcPts val="1200"/>
              </a:spcBef>
              <a:spcAft>
                <a:spcPts val="0"/>
              </a:spcAft>
              <a:buClr>
                <a:schemeClr val="dk1"/>
              </a:buClr>
              <a:buSzPts val="1100"/>
              <a:buFont typeface="Arial"/>
              <a:buNone/>
            </a:pPr>
            <a:r>
              <a:rPr lang="en-US" sz="1200">
                <a:solidFill>
                  <a:srgbClr val="292929"/>
                </a:solidFill>
                <a:highlight>
                  <a:srgbClr val="FFFFFF"/>
                </a:highlight>
              </a:rPr>
              <a:t>Be sure learners can access the activity before moving on.</a:t>
            </a:r>
            <a:endParaRPr sz="1200">
              <a:solidFill>
                <a:srgbClr val="292929"/>
              </a:solidFill>
              <a:highlight>
                <a:srgbClr val="FFFFFF"/>
              </a:highlight>
            </a:endParaRPr>
          </a:p>
          <a:p>
            <a:pPr marL="0" lvl="0" indent="0" algn="l" rtl="0">
              <a:lnSpc>
                <a:spcPct val="115000"/>
              </a:lnSpc>
              <a:spcBef>
                <a:spcPts val="1200"/>
              </a:spcBef>
              <a:spcAft>
                <a:spcPts val="0"/>
              </a:spcAft>
              <a:buClr>
                <a:schemeClr val="dk1"/>
              </a:buClr>
              <a:buSzPts val="1100"/>
              <a:buFont typeface="Arial"/>
              <a:buNone/>
            </a:pPr>
            <a:r>
              <a:rPr lang="en-US" sz="1200">
                <a:solidFill>
                  <a:srgbClr val="292929"/>
                </a:solidFill>
                <a:highlight>
                  <a:srgbClr val="FFFFFF"/>
                </a:highlight>
              </a:rPr>
              <a:t>Introduce learners to the</a:t>
            </a:r>
            <a:r>
              <a:rPr lang="en-US" sz="1200" b="1">
                <a:solidFill>
                  <a:srgbClr val="292929"/>
                </a:solidFill>
                <a:highlight>
                  <a:srgbClr val="FFFFFF"/>
                </a:highlight>
              </a:rPr>
              <a:t> </a:t>
            </a:r>
            <a:r>
              <a:rPr lang="en-US" sz="1200" b="1">
                <a:solidFill>
                  <a:schemeClr val="hlink"/>
                </a:solidFill>
                <a:highlight>
                  <a:srgbClr val="FFFFFF"/>
                </a:highlight>
                <a:uFill>
                  <a:noFill/>
                </a:uFill>
                <a:hlinkClick r:id="rId4"/>
              </a:rPr>
              <a:t>Honeycomb Harvest</a:t>
            </a:r>
            <a:r>
              <a:rPr lang="en-US" sz="1200">
                <a:solidFill>
                  <a:srgbClr val="292929"/>
                </a:solidFill>
                <a:highlight>
                  <a:srgbClr val="FFFFFF"/>
                </a:highlight>
              </a:rPr>
              <a:t> strategy. For this activity, the statements in the “honeycomb” hexagons describe various aspects of self-regulated learning.</a:t>
            </a:r>
            <a:endParaRPr sz="1200">
              <a:solidFill>
                <a:srgbClr val="292929"/>
              </a:solidFill>
              <a:highlight>
                <a:srgbClr val="FFFFFF"/>
              </a:highlight>
            </a:endParaRPr>
          </a:p>
          <a:p>
            <a:pPr marL="0" lvl="0" indent="0" algn="l" rtl="0">
              <a:lnSpc>
                <a:spcPct val="115000"/>
              </a:lnSpc>
              <a:spcBef>
                <a:spcPts val="1200"/>
              </a:spcBef>
              <a:spcAft>
                <a:spcPts val="0"/>
              </a:spcAft>
              <a:buNone/>
            </a:pPr>
            <a:r>
              <a:rPr lang="en-US" sz="1200">
                <a:solidFill>
                  <a:srgbClr val="292929"/>
                </a:solidFill>
                <a:highlight>
                  <a:srgbClr val="FFFFFF"/>
                </a:highlight>
              </a:rPr>
              <a:t>Ask learners to look at the statements and consider their relationships to one another. Learners should arrange the hexagons on the page in any combination that makes sense. Hexagons that touch each other should be somehow related to each other.</a:t>
            </a:r>
            <a:endParaRPr sz="1200">
              <a:solidFill>
                <a:srgbClr val="292929"/>
              </a:solidFill>
              <a:highlight>
                <a:srgbClr val="FFFFFF"/>
              </a:highlight>
            </a:endParaRPr>
          </a:p>
          <a:p>
            <a:pPr marL="0" lvl="0" indent="0" algn="l" rtl="0">
              <a:lnSpc>
                <a:spcPct val="115000"/>
              </a:lnSpc>
              <a:spcBef>
                <a:spcPts val="1200"/>
              </a:spcBef>
              <a:spcAft>
                <a:spcPts val="0"/>
              </a:spcAft>
              <a:buNone/>
            </a:pPr>
            <a:r>
              <a:rPr lang="en-US" sz="1200">
                <a:solidFill>
                  <a:srgbClr val="292929"/>
                </a:solidFill>
                <a:highlight>
                  <a:srgbClr val="FFFFFF"/>
                </a:highlight>
              </a:rPr>
              <a:t>After individual learners have sorted the hexagons, ask them to pair up with another participant to discuss differences and similarities in how their study skills are arranged. Invite learners to share their reasoning with partners, explaining why the hexagons are arranged as they are.</a:t>
            </a:r>
            <a:endParaRPr sz="1200">
              <a:solidFill>
                <a:srgbClr val="292929"/>
              </a:solidFill>
              <a:highlight>
                <a:srgbClr val="FFFFFF"/>
              </a:highlight>
            </a:endParaRPr>
          </a:p>
          <a:p>
            <a:pPr marL="0" lvl="0" indent="0" algn="l" rtl="0">
              <a:lnSpc>
                <a:spcPct val="115000"/>
              </a:lnSpc>
              <a:spcBef>
                <a:spcPts val="1200"/>
              </a:spcBef>
              <a:spcAft>
                <a:spcPts val="0"/>
              </a:spcAft>
              <a:buNone/>
            </a:pPr>
            <a:r>
              <a:rPr lang="en-US" sz="1200">
                <a:solidFill>
                  <a:srgbClr val="292929"/>
                </a:solidFill>
                <a:highlight>
                  <a:srgbClr val="FFFFFF"/>
                </a:highlight>
              </a:rPr>
              <a:t>Have each pair (or volunteers if it’s a very large session) share with the whole group something they sorted differently and summarize their discussion as partners.</a:t>
            </a:r>
            <a:endParaRPr sz="1200">
              <a:solidFill>
                <a:srgbClr val="292929"/>
              </a:solidFill>
              <a:highlight>
                <a:srgbClr val="FFFFFF"/>
              </a:highlight>
            </a:endParaRPr>
          </a:p>
          <a:p>
            <a:pPr marL="0" lvl="0" indent="0" algn="l" rtl="0">
              <a:lnSpc>
                <a:spcPct val="115000"/>
              </a:lnSpc>
              <a:spcBef>
                <a:spcPts val="1200"/>
              </a:spcBef>
              <a:spcAft>
                <a:spcPts val="0"/>
              </a:spcAft>
              <a:buClr>
                <a:schemeClr val="dk1"/>
              </a:buClr>
              <a:buSzPts val="1100"/>
              <a:buFont typeface="Arial"/>
              <a:buNone/>
            </a:pPr>
            <a:endParaRPr sz="1200">
              <a:solidFill>
                <a:srgbClr val="292929"/>
              </a:solidFill>
              <a:highlight>
                <a:srgbClr val="FFFFFF"/>
              </a:highlight>
            </a:endParaRPr>
          </a:p>
          <a:p>
            <a:pPr marL="0" lvl="0" indent="0" algn="l" rtl="0">
              <a:spcBef>
                <a:spcPts val="1200"/>
              </a:spcBef>
              <a:spcAft>
                <a:spcPts val="0"/>
              </a:spcAft>
              <a:buNone/>
            </a:pPr>
            <a:endParaRPr/>
          </a:p>
        </p:txBody>
      </p:sp>
      <p:sp>
        <p:nvSpPr>
          <p:cNvPr id="126" name="Google Shape;126;p8: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e8cbd2d781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e8cbd2d781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a:solidFill>
                  <a:srgbClr val="292929"/>
                </a:solidFill>
                <a:highlight>
                  <a:srgbClr val="FFFFFF"/>
                </a:highlight>
              </a:rPr>
              <a:t>After pairs or groups have shared out how they sorted the hexagons, ask them to consider this question:</a:t>
            </a:r>
            <a:r>
              <a:rPr lang="en-US" sz="1200" i="1">
                <a:solidFill>
                  <a:srgbClr val="292929"/>
                </a:solidFill>
                <a:highlight>
                  <a:srgbClr val="FFFFFF"/>
                </a:highlight>
              </a:rPr>
              <a:t> How would the use of the strategies from the Honeycomb Harvest address the reasons why learners do or do not study?</a:t>
            </a:r>
            <a:r>
              <a:rPr lang="en-US" sz="1200">
                <a:solidFill>
                  <a:srgbClr val="292929"/>
                </a:solidFill>
                <a:highlight>
                  <a:srgbClr val="FFFFFF"/>
                </a:highlight>
              </a:rPr>
              <a:t> Allow processing time, then ask for volunteers to share their answer to the question.</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e8cbd2d781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sz="1200">
                <a:solidFill>
                  <a:srgbClr val="292929"/>
                </a:solidFill>
                <a:highlight>
                  <a:srgbClr val="FFFFFF"/>
                </a:highlight>
              </a:rPr>
              <a:t>Pass out a copy of the</a:t>
            </a:r>
            <a:r>
              <a:rPr lang="en-US" sz="1200" b="1">
                <a:solidFill>
                  <a:srgbClr val="292929"/>
                </a:solidFill>
                <a:highlight>
                  <a:srgbClr val="FFFFFF"/>
                </a:highlight>
              </a:rPr>
              <a:t> </a:t>
            </a:r>
            <a:r>
              <a:rPr lang="en-US" sz="1200" b="1">
                <a:solidFill>
                  <a:schemeClr val="hlink"/>
                </a:solidFill>
                <a:highlight>
                  <a:srgbClr val="FFFFFF"/>
                </a:highlight>
                <a:uFill>
                  <a:noFill/>
                </a:uFill>
                <a:hlinkClick r:id="rId3"/>
              </a:rPr>
              <a:t>Best Practices: Self-Regulated Learning Research Brief</a:t>
            </a:r>
            <a:r>
              <a:rPr lang="en-US" sz="1200" b="1">
                <a:solidFill>
                  <a:srgbClr val="292929"/>
                </a:solidFill>
                <a:highlight>
                  <a:srgbClr val="FFFFFF"/>
                </a:highlight>
              </a:rPr>
              <a:t> </a:t>
            </a:r>
            <a:r>
              <a:rPr lang="en-US" sz="1200">
                <a:solidFill>
                  <a:srgbClr val="292929"/>
                </a:solidFill>
                <a:highlight>
                  <a:srgbClr val="FFFFFF"/>
                </a:highlight>
              </a:rPr>
              <a:t>to each learner. (Alternatively, you could provide the link to the research brief and learners could complete the activity within Google Docs.} Move to </a:t>
            </a:r>
            <a:r>
              <a:rPr lang="en-US" sz="1200" b="1">
                <a:solidFill>
                  <a:srgbClr val="292929"/>
                </a:solidFill>
                <a:highlight>
                  <a:srgbClr val="FFFFFF"/>
                </a:highlight>
              </a:rPr>
              <a:t>slide 9. </a:t>
            </a:r>
            <a:r>
              <a:rPr lang="en-US" sz="1200">
                <a:solidFill>
                  <a:srgbClr val="292929"/>
                </a:solidFill>
                <a:highlight>
                  <a:srgbClr val="FFFFFF"/>
                </a:highlight>
              </a:rPr>
              <a:t>Explain to learners that as they read the provided research brief, they will be completing a </a:t>
            </a:r>
            <a:r>
              <a:rPr lang="en-US" sz="1200" b="1">
                <a:solidFill>
                  <a:schemeClr val="hlink"/>
                </a:solidFill>
                <a:highlight>
                  <a:srgbClr val="FFFFFF"/>
                </a:highlight>
                <a:uFill>
                  <a:noFill/>
                </a:uFill>
                <a:hlinkClick r:id="rId4"/>
              </a:rPr>
              <a:t>CUS and Discuss</a:t>
            </a:r>
            <a:r>
              <a:rPr lang="en-US" sz="1200">
                <a:solidFill>
                  <a:srgbClr val="292929"/>
                </a:solidFill>
                <a:highlight>
                  <a:srgbClr val="FFFFFF"/>
                </a:highlight>
              </a:rPr>
              <a:t> strategy. Briefly review the CUS and Discuss strategy with learners.</a:t>
            </a:r>
            <a:endParaRPr sz="1200">
              <a:solidFill>
                <a:srgbClr val="292929"/>
              </a:solidFill>
              <a:highlight>
                <a:srgbClr val="FFFFFF"/>
              </a:highlight>
            </a:endParaRPr>
          </a:p>
          <a:p>
            <a:pPr marL="457200" lvl="0" indent="-304800" algn="l" rtl="0">
              <a:lnSpc>
                <a:spcPct val="115000"/>
              </a:lnSpc>
              <a:spcBef>
                <a:spcPts val="1200"/>
              </a:spcBef>
              <a:spcAft>
                <a:spcPts val="0"/>
              </a:spcAft>
              <a:buClr>
                <a:srgbClr val="292929"/>
              </a:buClr>
              <a:buSzPts val="1200"/>
              <a:buChar char="●"/>
            </a:pPr>
            <a:r>
              <a:rPr lang="en-US" sz="1200">
                <a:solidFill>
                  <a:srgbClr val="292929"/>
                </a:solidFill>
                <a:highlight>
                  <a:srgbClr val="FFFFFF"/>
                </a:highlight>
              </a:rPr>
              <a:t>Circle references to strategies you saw in the Honeycomb Harvest activity</a:t>
            </a:r>
            <a:endParaRPr sz="1200">
              <a:solidFill>
                <a:srgbClr val="292929"/>
              </a:solidFill>
              <a:highlight>
                <a:srgbClr val="FFFFFF"/>
              </a:highlight>
            </a:endParaRPr>
          </a:p>
          <a:p>
            <a:pPr marL="457200" lvl="0" indent="-304800" algn="l" rtl="0">
              <a:lnSpc>
                <a:spcPct val="115000"/>
              </a:lnSpc>
              <a:spcBef>
                <a:spcPts val="0"/>
              </a:spcBef>
              <a:spcAft>
                <a:spcPts val="0"/>
              </a:spcAft>
              <a:buClr>
                <a:srgbClr val="292929"/>
              </a:buClr>
              <a:buSzPts val="1200"/>
              <a:buChar char="●"/>
            </a:pPr>
            <a:r>
              <a:rPr lang="en-US" sz="1200">
                <a:solidFill>
                  <a:srgbClr val="292929"/>
                </a:solidFill>
                <a:highlight>
                  <a:srgbClr val="FFFFFF"/>
                </a:highlight>
              </a:rPr>
              <a:t>Underline any concepts you feel you could apply in your classroom</a:t>
            </a:r>
            <a:endParaRPr sz="1200">
              <a:solidFill>
                <a:srgbClr val="292929"/>
              </a:solidFill>
              <a:highlight>
                <a:srgbClr val="FFFFFF"/>
              </a:highlight>
            </a:endParaRPr>
          </a:p>
          <a:p>
            <a:pPr marL="457200" lvl="0" indent="-304800" algn="l" rtl="0">
              <a:lnSpc>
                <a:spcPct val="115000"/>
              </a:lnSpc>
              <a:spcBef>
                <a:spcPts val="0"/>
              </a:spcBef>
              <a:spcAft>
                <a:spcPts val="0"/>
              </a:spcAft>
              <a:buClr>
                <a:srgbClr val="292929"/>
              </a:buClr>
              <a:buSzPts val="1200"/>
              <a:buChar char="●"/>
            </a:pPr>
            <a:r>
              <a:rPr lang="en-US" sz="1200">
                <a:solidFill>
                  <a:srgbClr val="292929"/>
                </a:solidFill>
                <a:highlight>
                  <a:srgbClr val="FFFFFF"/>
                </a:highlight>
              </a:rPr>
              <a:t>Star what stands out to you and that you would like to do but struggle envisioning how to implement in your classroom</a:t>
            </a:r>
            <a:endParaRPr sz="1200">
              <a:solidFill>
                <a:srgbClr val="292929"/>
              </a:solidFill>
              <a:highlight>
                <a:srgbClr val="FFFFFF"/>
              </a:highlight>
            </a:endParaRPr>
          </a:p>
          <a:p>
            <a:pPr marL="0" lvl="0" indent="0" algn="l" rtl="0">
              <a:lnSpc>
                <a:spcPct val="115000"/>
              </a:lnSpc>
              <a:spcBef>
                <a:spcPts val="1200"/>
              </a:spcBef>
              <a:spcAft>
                <a:spcPts val="0"/>
              </a:spcAft>
              <a:buClr>
                <a:schemeClr val="dk1"/>
              </a:buClr>
              <a:buSzPts val="1100"/>
              <a:buFont typeface="Arial"/>
              <a:buNone/>
            </a:pPr>
            <a:r>
              <a:rPr lang="en-US" sz="1200">
                <a:solidFill>
                  <a:srgbClr val="292929"/>
                </a:solidFill>
                <a:highlight>
                  <a:srgbClr val="FFFFFF"/>
                </a:highlight>
              </a:rPr>
              <a:t>Allow ample time for learners to read the research brief and to complete the CUS and Discuss strategy.</a:t>
            </a:r>
            <a:endParaRPr sz="1200">
              <a:solidFill>
                <a:srgbClr val="292929"/>
              </a:solidFill>
              <a:highlight>
                <a:srgbClr val="FFFFFF"/>
              </a:highlight>
            </a:endParaRPr>
          </a:p>
          <a:p>
            <a:pPr marL="0" lvl="0" indent="0" algn="l" rtl="0">
              <a:spcBef>
                <a:spcPts val="1200"/>
              </a:spcBef>
              <a:spcAft>
                <a:spcPts val="0"/>
              </a:spcAft>
              <a:buNone/>
            </a:pPr>
            <a:endParaRPr/>
          </a:p>
        </p:txBody>
      </p:sp>
      <p:sp>
        <p:nvSpPr>
          <p:cNvPr id="139" name="Google Shape;139;ge8cbd2d781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30200" algn="l">
              <a:spcBef>
                <a:spcPts val="320"/>
              </a:spcBef>
              <a:spcAft>
                <a:spcPts val="0"/>
              </a:spcAft>
              <a:buSzPts val="1600"/>
              <a:buFont typeface="Arial"/>
              <a:buChar char="•"/>
              <a:defRPr sz="1600"/>
            </a:lvl2pPr>
            <a:lvl3pPr marL="1371600" lvl="2" indent="-317500" algn="l">
              <a:spcBef>
                <a:spcPts val="280"/>
              </a:spcBef>
              <a:spcAft>
                <a:spcPts val="0"/>
              </a:spcAft>
              <a:buSzPts val="1400"/>
              <a:buFont typeface="Arial"/>
              <a:buChar char="•"/>
              <a:defRPr sz="1400"/>
            </a:lvl3pPr>
            <a:lvl4pPr marL="1828800" lvl="3" indent="-311150" algn="l">
              <a:spcBef>
                <a:spcPts val="260"/>
              </a:spcBef>
              <a:spcAft>
                <a:spcPts val="0"/>
              </a:spcAft>
              <a:buSzPts val="1300"/>
              <a:buFont typeface="Arial"/>
              <a:buChar char="•"/>
              <a:defRPr sz="13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Arial"/>
              <a:buChar char="•"/>
              <a:defRPr sz="2600"/>
            </a:lvl1pPr>
            <a:lvl2pPr marL="914400" lvl="1" indent="-355600" algn="l">
              <a:spcBef>
                <a:spcPts val="400"/>
              </a:spcBef>
              <a:spcAft>
                <a:spcPts val="0"/>
              </a:spcAft>
              <a:buSzPts val="2000"/>
              <a:buFont typeface="Arial"/>
              <a:buChar char="•"/>
              <a:defRPr sz="2000"/>
            </a:lvl2pPr>
            <a:lvl3pPr marL="1371600" lvl="2" indent="-336550" algn="l">
              <a:spcBef>
                <a:spcPts val="340"/>
              </a:spcBef>
              <a:spcAft>
                <a:spcPts val="0"/>
              </a:spcAft>
              <a:buSzPts val="1700"/>
              <a:buFont typeface="Arial"/>
              <a:buChar char="•"/>
              <a:defRPr sz="1700"/>
            </a:lvl3pPr>
            <a:lvl4pPr marL="1828800" lvl="3" indent="-323850" algn="l">
              <a:spcBef>
                <a:spcPts val="300"/>
              </a:spcBef>
              <a:spcAft>
                <a:spcPts val="0"/>
              </a:spcAft>
              <a:buSzPts val="1500"/>
              <a:buFont typeface="Arial"/>
              <a:buChar char="•"/>
              <a:defRPr/>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18" name="Google Shape;18;p4"/>
          <p:cNvSpPr>
            <a:spLocks noGrp="1"/>
          </p:cNvSpPr>
          <p:nvPr>
            <p:ph type="pic" idx="2"/>
          </p:nvPr>
        </p:nvSpPr>
        <p:spPr>
          <a:xfrm>
            <a:off x="5911850" y="1663336"/>
            <a:ext cx="1828800" cy="1828009"/>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5"/>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23" name="Google Shape;23;p5"/>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6"/>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6"/>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Autofit/>
          </a:bodyPr>
          <a:lstStyle>
            <a:lvl1pPr marL="457200" lvl="0" indent="-228600" algn="l">
              <a:spcBef>
                <a:spcPts val="520"/>
              </a:spcBef>
              <a:spcAft>
                <a:spcPts val="0"/>
              </a:spcAft>
              <a:buSzPts val="2600"/>
              <a:buNone/>
              <a:defRPr b="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29" name="Google Shape;29;p6"/>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Autofit/>
          </a:bodyPr>
          <a:lstStyle>
            <a:lvl1pPr marL="457200" lvl="0" indent="-228600" algn="l">
              <a:spcBef>
                <a:spcPts val="320"/>
              </a:spcBef>
              <a:spcAft>
                <a:spcPts val="0"/>
              </a:spcAft>
              <a:buSzPts val="1600"/>
              <a:buNone/>
              <a:defRPr sz="1600" b="1" i="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pic>
        <p:nvPicPr>
          <p:cNvPr id="30" name="Google Shape;30;p6" descr="A picture containing icon&#10;&#10;Description automatically generated"/>
          <p:cNvPicPr preferRelativeResize="0"/>
          <p:nvPr/>
        </p:nvPicPr>
        <p:blipFill rotWithShape="1">
          <a:blip r:embed="rId3">
            <a:alphaModFix/>
          </a:blip>
          <a:srcRect l="34179" t="21571" r="32617"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Calibri"/>
              <a:buAutoNum type="arabicPeriod"/>
              <a:defRPr sz="2600"/>
            </a:lvl1pPr>
            <a:lvl2pPr marL="914400" lvl="1" indent="-355600" algn="l">
              <a:spcBef>
                <a:spcPts val="400"/>
              </a:spcBef>
              <a:spcAft>
                <a:spcPts val="0"/>
              </a:spcAft>
              <a:buClr>
                <a:schemeClr val="accent4"/>
              </a:buClr>
              <a:buSzPts val="2000"/>
              <a:buFont typeface="Calibri"/>
              <a:buAutoNum type="alphaLcParenR"/>
              <a:defRPr sz="2000"/>
            </a:lvl2pPr>
            <a:lvl3pPr marL="1371600" lvl="2" indent="-336550" algn="l">
              <a:spcBef>
                <a:spcPts val="340"/>
              </a:spcBef>
              <a:spcAft>
                <a:spcPts val="0"/>
              </a:spcAft>
              <a:buClr>
                <a:schemeClr val="accent4"/>
              </a:buClr>
              <a:buSzPts val="1700"/>
              <a:buFont typeface="Calibri"/>
              <a:buAutoNum type="romanLcPeriod"/>
              <a:defRPr sz="1700"/>
            </a:lvl3pPr>
            <a:lvl4pPr marL="1828800" lvl="3" indent="-323850" algn="l">
              <a:spcBef>
                <a:spcPts val="300"/>
              </a:spcBef>
              <a:spcAft>
                <a:spcPts val="0"/>
              </a:spcAft>
              <a:buSzPts val="1500"/>
              <a:buFont typeface="Calibri"/>
              <a:buAutoNum type="arabicPeriod"/>
              <a:defRPr/>
            </a:lvl4pPr>
            <a:lvl5pPr marL="2286000" lvl="4" indent="-314325" algn="l">
              <a:spcBef>
                <a:spcPts val="270"/>
              </a:spcBef>
              <a:spcAft>
                <a:spcPts val="0"/>
              </a:spcAft>
              <a:buSzPts val="1350"/>
              <a:buFont typeface="Calibri"/>
              <a:buAutoNum type="arabicPeriod"/>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bit.ly/2W0W8Gg"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31"/>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a:t>3-2-1</a:t>
            </a:r>
            <a:endParaRPr/>
          </a:p>
        </p:txBody>
      </p:sp>
      <p:sp>
        <p:nvSpPr>
          <p:cNvPr id="150" name="Google Shape;150;p31"/>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Autofit/>
          </a:bodyPr>
          <a:lstStyle/>
          <a:p>
            <a:pPr marL="457200" lvl="0" indent="-393700" algn="l" rtl="0">
              <a:spcBef>
                <a:spcPts val="520"/>
              </a:spcBef>
              <a:spcAft>
                <a:spcPts val="0"/>
              </a:spcAft>
              <a:buSzPts val="2600"/>
              <a:buChar char="•"/>
            </a:pPr>
            <a:r>
              <a:rPr lang="en-US" dirty="0"/>
              <a:t>3 - Identify three different Study Skill strategies that you would like to use in your classes</a:t>
            </a:r>
            <a:endParaRPr dirty="0"/>
          </a:p>
          <a:p>
            <a:pPr marL="457200" lvl="0" indent="-393700" algn="l" rtl="0">
              <a:spcBef>
                <a:spcPts val="0"/>
              </a:spcBef>
              <a:spcAft>
                <a:spcPts val="0"/>
              </a:spcAft>
              <a:buSzPts val="2600"/>
              <a:buChar char="•"/>
            </a:pPr>
            <a:r>
              <a:rPr lang="en-US" dirty="0"/>
              <a:t>2 - List two ways you could implement one of the strategies</a:t>
            </a:r>
            <a:endParaRPr dirty="0"/>
          </a:p>
          <a:p>
            <a:pPr marL="457200" lvl="0" indent="-393700" algn="l" rtl="0">
              <a:spcBef>
                <a:spcPts val="0"/>
              </a:spcBef>
              <a:spcAft>
                <a:spcPts val="0"/>
              </a:spcAft>
              <a:buSzPts val="2600"/>
              <a:buChar char="•"/>
            </a:pPr>
            <a:r>
              <a:rPr lang="en-US" dirty="0"/>
              <a:t>1 - Answer the question “Which strategy will you implement first?”</a:t>
            </a:r>
            <a:endParaRPr dirty="0"/>
          </a:p>
        </p:txBody>
      </p:sp>
      <p:pic>
        <p:nvPicPr>
          <p:cNvPr id="151" name="Google Shape;151;p31"/>
          <p:cNvPicPr preferRelativeResize="0"/>
          <p:nvPr/>
        </p:nvPicPr>
        <p:blipFill>
          <a:blip r:embed="rId3">
            <a:alphaModFix/>
          </a:blip>
          <a:stretch>
            <a:fillRect/>
          </a:stretch>
        </p:blipFill>
        <p:spPr>
          <a:xfrm>
            <a:off x="6398348" y="1351750"/>
            <a:ext cx="1885951" cy="1946033"/>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2"/>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a:t>Window Notes </a:t>
            </a:r>
            <a:endParaRPr/>
          </a:p>
        </p:txBody>
      </p:sp>
      <p:sp>
        <p:nvSpPr>
          <p:cNvPr id="157" name="Google Shape;157;p32"/>
          <p:cNvSpPr txBox="1">
            <a:spLocks noGrp="1"/>
          </p:cNvSpPr>
          <p:nvPr>
            <p:ph type="body" idx="1"/>
          </p:nvPr>
        </p:nvSpPr>
        <p:spPr>
          <a:xfrm>
            <a:off x="457200" y="1305050"/>
            <a:ext cx="5384100" cy="3621000"/>
          </a:xfrm>
          <a:prstGeom prst="rect">
            <a:avLst/>
          </a:prstGeom>
        </p:spPr>
        <p:txBody>
          <a:bodyPr spcFirstLastPara="1" wrap="square" lIns="91400" tIns="91400" rIns="91400" bIns="914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a:t>Reflect on all the new information you have learned and explore how you feel about the information learned in the previous activities. Answer each prompt focusing on your main takeaways, feelings, and inspirations for next steps. </a:t>
            </a:r>
            <a:endParaRPr/>
          </a:p>
          <a:p>
            <a:pPr marL="0" lvl="0" indent="0" algn="l" rtl="0">
              <a:spcBef>
                <a:spcPts val="1200"/>
              </a:spcBef>
              <a:spcAft>
                <a:spcPts val="0"/>
              </a:spcAft>
              <a:buNone/>
            </a:pPr>
            <a:endParaRPr/>
          </a:p>
        </p:txBody>
      </p:sp>
      <p:pic>
        <p:nvPicPr>
          <p:cNvPr id="158" name="Google Shape;158;p32"/>
          <p:cNvPicPr preferRelativeResize="0"/>
          <p:nvPr/>
        </p:nvPicPr>
        <p:blipFill>
          <a:blip r:embed="rId3">
            <a:alphaModFix/>
          </a:blip>
          <a:stretch>
            <a:fillRect/>
          </a:stretch>
        </p:blipFill>
        <p:spPr>
          <a:xfrm>
            <a:off x="6339552" y="1621125"/>
            <a:ext cx="2039725" cy="21362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3"/>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a:t>Study Skills and Self-Regulation</a:t>
            </a:r>
            <a:endParaRPr/>
          </a:p>
        </p:txBody>
      </p:sp>
      <p:sp>
        <p:nvSpPr>
          <p:cNvPr id="95" name="Google Shape;95;p23"/>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p>
            <a:pPr marL="0" marR="34289" lvl="0" indent="0" algn="l" rtl="0">
              <a:spcBef>
                <a:spcPts val="0"/>
              </a:spcBef>
              <a:spcAft>
                <a:spcPts val="0"/>
              </a:spcAft>
              <a:buSzPts val="2600"/>
              <a:buNone/>
            </a:pP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a:t>Essential Question</a:t>
            </a:r>
            <a:endParaRPr/>
          </a:p>
        </p:txBody>
      </p:sp>
      <p:sp>
        <p:nvSpPr>
          <p:cNvPr id="101" name="Google Shape;101;p24"/>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p>
            <a:pPr marL="55562" lvl="0" indent="0" algn="l" rtl="0">
              <a:spcBef>
                <a:spcPts val="0"/>
              </a:spcBef>
              <a:spcAft>
                <a:spcPts val="0"/>
              </a:spcAft>
              <a:buClr>
                <a:srgbClr val="000000"/>
              </a:buClr>
              <a:buSzPts val="2600"/>
              <a:buFont typeface="Arial"/>
              <a:buNone/>
            </a:pPr>
            <a:r>
              <a:rPr lang="en-US"/>
              <a:t>How can students and teachers optimize self-productivity?</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5"/>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a:t>Lesson Objectives</a:t>
            </a:r>
            <a:endParaRPr/>
          </a:p>
        </p:txBody>
      </p:sp>
      <p:sp>
        <p:nvSpPr>
          <p:cNvPr id="107" name="Google Shape;107;p25"/>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p>
            <a:pPr marL="457200" lvl="0" indent="-393700" algn="l" rtl="0">
              <a:spcBef>
                <a:spcPts val="0"/>
              </a:spcBef>
              <a:spcAft>
                <a:spcPts val="0"/>
              </a:spcAft>
              <a:buSzPts val="2600"/>
              <a:buChar char="•"/>
            </a:pPr>
            <a:r>
              <a:rPr lang="en-US" dirty="0"/>
              <a:t>foster self-responsibility among students</a:t>
            </a:r>
            <a:endParaRPr dirty="0"/>
          </a:p>
          <a:p>
            <a:pPr marL="457200" lvl="0" indent="-393700" algn="l" rtl="0">
              <a:spcBef>
                <a:spcPts val="0"/>
              </a:spcBef>
              <a:spcAft>
                <a:spcPts val="0"/>
              </a:spcAft>
              <a:buSzPts val="2600"/>
              <a:buChar char="•"/>
            </a:pPr>
            <a:r>
              <a:rPr lang="en-US" dirty="0"/>
              <a:t>equip students with strategies to support autonomy</a:t>
            </a:r>
            <a:endParaRPr dirty="0"/>
          </a:p>
          <a:p>
            <a:pPr marL="457200" lvl="0" indent="-393700" algn="l" rtl="0">
              <a:spcBef>
                <a:spcPts val="0"/>
              </a:spcBef>
              <a:spcAft>
                <a:spcPts val="0"/>
              </a:spcAft>
              <a:buSzPts val="2600"/>
              <a:buChar char="•"/>
            </a:pPr>
            <a:r>
              <a:rPr lang="en-US" dirty="0"/>
              <a:t>reflect on personal teaching styles and current classroom structures in a place that empowers student responsibility</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a:t>Justified List</a:t>
            </a:r>
            <a:endParaRPr/>
          </a:p>
        </p:txBody>
      </p:sp>
      <p:sp>
        <p:nvSpPr>
          <p:cNvPr id="113" name="Google Shape;113;p26"/>
          <p:cNvSpPr txBox="1">
            <a:spLocks noGrp="1"/>
          </p:cNvSpPr>
          <p:nvPr>
            <p:ph type="body" idx="1"/>
          </p:nvPr>
        </p:nvSpPr>
        <p:spPr>
          <a:xfrm>
            <a:off x="457200" y="1391436"/>
            <a:ext cx="4040100" cy="494400"/>
          </a:xfrm>
          <a:prstGeom prst="rect">
            <a:avLst/>
          </a:prstGeom>
        </p:spPr>
        <p:txBody>
          <a:bodyPr spcFirstLastPara="1" wrap="square" lIns="45700" tIns="0" rIns="45700" bIns="0" anchor="ctr" anchorCtr="0">
            <a:noAutofit/>
          </a:bodyPr>
          <a:lstStyle/>
          <a:p>
            <a:pPr marL="0" lvl="0" indent="0" algn="l" rtl="0">
              <a:spcBef>
                <a:spcPts val="480"/>
              </a:spcBef>
              <a:spcAft>
                <a:spcPts val="0"/>
              </a:spcAft>
              <a:buNone/>
            </a:pPr>
            <a:r>
              <a:rPr lang="en-US"/>
              <a:t>Reasons People Study</a:t>
            </a:r>
            <a:endParaRPr/>
          </a:p>
        </p:txBody>
      </p:sp>
      <p:sp>
        <p:nvSpPr>
          <p:cNvPr id="114" name="Google Shape;114;p26"/>
          <p:cNvSpPr txBox="1">
            <a:spLocks noGrp="1"/>
          </p:cNvSpPr>
          <p:nvPr>
            <p:ph type="body" idx="2"/>
          </p:nvPr>
        </p:nvSpPr>
        <p:spPr>
          <a:xfrm>
            <a:off x="4645027" y="1394820"/>
            <a:ext cx="4041900" cy="491100"/>
          </a:xfrm>
          <a:prstGeom prst="rect">
            <a:avLst/>
          </a:prstGeom>
        </p:spPr>
        <p:txBody>
          <a:bodyPr spcFirstLastPara="1" wrap="square" lIns="45700" tIns="0" rIns="45700" bIns="0" anchor="ctr" anchorCtr="0">
            <a:noAutofit/>
          </a:bodyPr>
          <a:lstStyle/>
          <a:p>
            <a:pPr marL="0" lvl="0" indent="0" algn="l" rtl="0">
              <a:spcBef>
                <a:spcPts val="480"/>
              </a:spcBef>
              <a:spcAft>
                <a:spcPts val="0"/>
              </a:spcAft>
              <a:buNone/>
            </a:pPr>
            <a:r>
              <a:rPr lang="en-US"/>
              <a:t>Reasons People DO NOT Study</a:t>
            </a:r>
            <a:endParaRPr/>
          </a:p>
        </p:txBody>
      </p:sp>
      <p:sp>
        <p:nvSpPr>
          <p:cNvPr id="115" name="Google Shape;115;p26"/>
          <p:cNvSpPr txBox="1">
            <a:spLocks noGrp="1"/>
          </p:cNvSpPr>
          <p:nvPr>
            <p:ph type="body" idx="3"/>
          </p:nvPr>
        </p:nvSpPr>
        <p:spPr>
          <a:xfrm>
            <a:off x="457200" y="1974760"/>
            <a:ext cx="4040100" cy="2795400"/>
          </a:xfrm>
          <a:prstGeom prst="rect">
            <a:avLst/>
          </a:prstGeom>
        </p:spPr>
        <p:txBody>
          <a:bodyPr spcFirstLastPara="1" wrap="square" lIns="91425" tIns="0" rIns="91425" bIns="45700" anchor="t" anchorCtr="0">
            <a:noAutofit/>
          </a:bodyPr>
          <a:lstStyle/>
          <a:p>
            <a:pPr marL="457200" lvl="0" indent="-349250" algn="l" rtl="0">
              <a:spcBef>
                <a:spcPts val="0"/>
              </a:spcBef>
              <a:spcAft>
                <a:spcPts val="0"/>
              </a:spcAft>
              <a:buSzPts val="1900"/>
              <a:buFont typeface="Calibri"/>
              <a:buChar char="•"/>
            </a:pPr>
            <a:r>
              <a:rPr lang="en-US" sz="1900"/>
              <a:t>Course/content is difficult/rigourous</a:t>
            </a:r>
            <a:endParaRPr sz="1900"/>
          </a:p>
          <a:p>
            <a:pPr marL="457200" lvl="0" indent="-349250" algn="l" rtl="0">
              <a:spcBef>
                <a:spcPts val="0"/>
              </a:spcBef>
              <a:spcAft>
                <a:spcPts val="0"/>
              </a:spcAft>
              <a:buSzPts val="1900"/>
              <a:buFont typeface="Calibri"/>
              <a:buChar char="•"/>
            </a:pPr>
            <a:r>
              <a:rPr lang="en-US" sz="1900"/>
              <a:t>Motivated/Interested in the topic</a:t>
            </a:r>
            <a:endParaRPr sz="1900"/>
          </a:p>
          <a:p>
            <a:pPr marL="457200" lvl="0" indent="-349250" algn="l" rtl="0">
              <a:spcBef>
                <a:spcPts val="0"/>
              </a:spcBef>
              <a:spcAft>
                <a:spcPts val="0"/>
              </a:spcAft>
              <a:buSzPts val="1900"/>
              <a:buFont typeface="Calibri"/>
              <a:buChar char="•"/>
            </a:pPr>
            <a:r>
              <a:rPr lang="en-US" sz="1900"/>
              <a:t>Motivation for a high grade/to do well</a:t>
            </a:r>
            <a:endParaRPr sz="1900"/>
          </a:p>
          <a:p>
            <a:pPr marL="457200" lvl="0" indent="-349250" algn="l" rtl="0">
              <a:spcBef>
                <a:spcPts val="0"/>
              </a:spcBef>
              <a:spcAft>
                <a:spcPts val="0"/>
              </a:spcAft>
              <a:buSzPts val="1900"/>
              <a:buFont typeface="Calibri"/>
              <a:buChar char="•"/>
            </a:pPr>
            <a:r>
              <a:rPr lang="en-US" sz="1900"/>
              <a:t>The learner has the skills to study</a:t>
            </a:r>
            <a:endParaRPr sz="1900"/>
          </a:p>
          <a:p>
            <a:pPr marL="457200" lvl="0" indent="-349250" algn="l" rtl="0">
              <a:spcBef>
                <a:spcPts val="0"/>
              </a:spcBef>
              <a:spcAft>
                <a:spcPts val="0"/>
              </a:spcAft>
              <a:buSzPts val="1900"/>
              <a:buFont typeface="Calibri"/>
              <a:buChar char="•"/>
            </a:pPr>
            <a:r>
              <a:rPr lang="en-US" sz="1900"/>
              <a:t>Achieve personal/career goals</a:t>
            </a:r>
            <a:endParaRPr sz="1900"/>
          </a:p>
          <a:p>
            <a:pPr marL="457200" lvl="0" indent="-349250" algn="l" rtl="0">
              <a:spcBef>
                <a:spcPts val="0"/>
              </a:spcBef>
              <a:spcAft>
                <a:spcPts val="0"/>
              </a:spcAft>
              <a:buSzPts val="1900"/>
              <a:buFont typeface="Calibri"/>
              <a:buChar char="•"/>
            </a:pPr>
            <a:r>
              <a:rPr lang="en-US" sz="1900"/>
              <a:t>Parents compel them</a:t>
            </a:r>
            <a:endParaRPr sz="1900"/>
          </a:p>
          <a:p>
            <a:pPr marL="457200" lvl="0" indent="0" algn="l" rtl="0">
              <a:spcBef>
                <a:spcPts val="0"/>
              </a:spcBef>
              <a:spcAft>
                <a:spcPts val="0"/>
              </a:spcAft>
              <a:buNone/>
            </a:pPr>
            <a:endParaRPr sz="2000">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1100">
              <a:latin typeface="Arial"/>
              <a:ea typeface="Arial"/>
              <a:cs typeface="Arial"/>
              <a:sym typeface="Arial"/>
            </a:endParaRPr>
          </a:p>
        </p:txBody>
      </p:sp>
      <p:sp>
        <p:nvSpPr>
          <p:cNvPr id="116" name="Google Shape;116;p26"/>
          <p:cNvSpPr txBox="1">
            <a:spLocks noGrp="1"/>
          </p:cNvSpPr>
          <p:nvPr>
            <p:ph type="body" idx="4"/>
          </p:nvPr>
        </p:nvSpPr>
        <p:spPr>
          <a:xfrm>
            <a:off x="4649788" y="1974760"/>
            <a:ext cx="4040100" cy="2795400"/>
          </a:xfrm>
          <a:prstGeom prst="rect">
            <a:avLst/>
          </a:prstGeom>
        </p:spPr>
        <p:txBody>
          <a:bodyPr spcFirstLastPara="1" wrap="square" lIns="91425" tIns="0" rIns="91425" bIns="45700" anchor="t" anchorCtr="0">
            <a:noAutofit/>
          </a:bodyPr>
          <a:lstStyle/>
          <a:p>
            <a:pPr marL="457200" lvl="0" indent="-349250" algn="l" rtl="0">
              <a:spcBef>
                <a:spcPts val="0"/>
              </a:spcBef>
              <a:spcAft>
                <a:spcPts val="0"/>
              </a:spcAft>
              <a:buSzPts val="1900"/>
              <a:buFont typeface="Calibri"/>
              <a:buChar char="•"/>
            </a:pPr>
            <a:r>
              <a:rPr lang="en-US" sz="1900"/>
              <a:t>Course/content is too easy</a:t>
            </a:r>
            <a:endParaRPr sz="1900"/>
          </a:p>
          <a:p>
            <a:pPr marL="457200" lvl="0" indent="-349250" algn="l" rtl="0">
              <a:spcBef>
                <a:spcPts val="0"/>
              </a:spcBef>
              <a:spcAft>
                <a:spcPts val="0"/>
              </a:spcAft>
              <a:buSzPts val="1900"/>
              <a:buFont typeface="Calibri"/>
              <a:buChar char="•"/>
            </a:pPr>
            <a:r>
              <a:rPr lang="en-US" sz="1900"/>
              <a:t>Doesn’t know how to study</a:t>
            </a:r>
            <a:endParaRPr sz="1900"/>
          </a:p>
          <a:p>
            <a:pPr marL="457200" lvl="0" indent="-349250" algn="l" rtl="0">
              <a:spcBef>
                <a:spcPts val="0"/>
              </a:spcBef>
              <a:spcAft>
                <a:spcPts val="0"/>
              </a:spcAft>
              <a:buSzPts val="1900"/>
              <a:buFont typeface="Calibri"/>
              <a:buChar char="•"/>
            </a:pPr>
            <a:r>
              <a:rPr lang="en-US" sz="1900"/>
              <a:t>Lacks discipline</a:t>
            </a:r>
            <a:endParaRPr sz="1900"/>
          </a:p>
          <a:p>
            <a:pPr marL="457200" lvl="0" indent="-349250" algn="l" rtl="0">
              <a:spcBef>
                <a:spcPts val="0"/>
              </a:spcBef>
              <a:spcAft>
                <a:spcPts val="0"/>
              </a:spcAft>
              <a:buSzPts val="1900"/>
              <a:buFont typeface="Calibri"/>
              <a:buChar char="•"/>
            </a:pPr>
            <a:r>
              <a:rPr lang="en-US" sz="1900"/>
              <a:t>Lacks skill to study</a:t>
            </a:r>
            <a:endParaRPr sz="1900"/>
          </a:p>
          <a:p>
            <a:pPr marL="457200" lvl="0" indent="-349250" algn="l" rtl="0">
              <a:spcBef>
                <a:spcPts val="0"/>
              </a:spcBef>
              <a:spcAft>
                <a:spcPts val="0"/>
              </a:spcAft>
              <a:buSzPts val="1900"/>
              <a:buFont typeface="Calibri"/>
              <a:buChar char="•"/>
            </a:pPr>
            <a:r>
              <a:rPr lang="en-US" sz="1900"/>
              <a:t>There’s no motivation to study</a:t>
            </a:r>
            <a:endParaRPr sz="1900"/>
          </a:p>
          <a:p>
            <a:pPr marL="457200" lvl="0" indent="-349250" algn="l" rtl="0">
              <a:spcBef>
                <a:spcPts val="0"/>
              </a:spcBef>
              <a:spcAft>
                <a:spcPts val="0"/>
              </a:spcAft>
              <a:buSzPts val="1900"/>
              <a:buFont typeface="Calibri"/>
              <a:buChar char="•"/>
            </a:pPr>
            <a:r>
              <a:rPr lang="en-US" sz="1900"/>
              <a:t>Don’t have access to tools/materials to study</a:t>
            </a:r>
            <a:endParaRPr sz="19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7"/>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r>
              <a:rPr lang="en-US" dirty="0"/>
              <a:t>Go to menti.com and enter this code: </a:t>
            </a:r>
            <a:endParaRPr dirty="0"/>
          </a:p>
          <a:p>
            <a:pPr marL="0" lvl="0" indent="0" algn="l" rtl="0">
              <a:spcBef>
                <a:spcPts val="0"/>
              </a:spcBef>
              <a:spcAft>
                <a:spcPts val="0"/>
              </a:spcAft>
              <a:buSzPts val="2600"/>
              <a:buNone/>
            </a:pPr>
            <a:r>
              <a:rPr lang="en-US" dirty="0"/>
              <a:t>	2165 9015</a:t>
            </a:r>
            <a:endParaRPr dirty="0"/>
          </a:p>
          <a:p>
            <a:pPr marL="0" lvl="0" indent="0" algn="l" rtl="0">
              <a:spcBef>
                <a:spcPts val="0"/>
              </a:spcBef>
              <a:spcAft>
                <a:spcPts val="0"/>
              </a:spcAft>
              <a:buSzPts val="2600"/>
              <a:buNone/>
            </a:pPr>
            <a:endParaRPr dirty="0"/>
          </a:p>
          <a:p>
            <a:pPr marL="0" lvl="0" indent="0" algn="l" rtl="0">
              <a:spcBef>
                <a:spcPts val="0"/>
              </a:spcBef>
              <a:spcAft>
                <a:spcPts val="0"/>
              </a:spcAft>
              <a:buSzPts val="2600"/>
              <a:buNone/>
            </a:pPr>
            <a:r>
              <a:rPr lang="en-US" dirty="0"/>
              <a:t>Or scan the QR code with your phone.</a:t>
            </a:r>
            <a:endParaRPr dirty="0"/>
          </a:p>
          <a:p>
            <a:pPr marL="0" lvl="0" indent="0" algn="l" rtl="0">
              <a:spcBef>
                <a:spcPts val="0"/>
              </a:spcBef>
              <a:spcAft>
                <a:spcPts val="0"/>
              </a:spcAft>
              <a:buSzPts val="2600"/>
              <a:buNone/>
            </a:pPr>
            <a:endParaRPr dirty="0"/>
          </a:p>
          <a:p>
            <a:pPr marL="0" lvl="0" indent="0" algn="l" rtl="0">
              <a:spcBef>
                <a:spcPts val="0"/>
              </a:spcBef>
              <a:spcAft>
                <a:spcPts val="0"/>
              </a:spcAft>
              <a:buSzPts val="2600"/>
              <a:buNone/>
            </a:pPr>
            <a:endParaRPr dirty="0"/>
          </a:p>
        </p:txBody>
      </p:sp>
      <p:sp>
        <p:nvSpPr>
          <p:cNvPr id="122" name="Google Shape;122;p2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a:t>Mentimeter</a:t>
            </a:r>
            <a:endParaRPr/>
          </a:p>
        </p:txBody>
      </p:sp>
      <p:pic>
        <p:nvPicPr>
          <p:cNvPr id="123" name="Google Shape;123;p27"/>
          <p:cNvPicPr preferRelativeResize="0"/>
          <p:nvPr/>
        </p:nvPicPr>
        <p:blipFill>
          <a:blip r:embed="rId3">
            <a:alphaModFix/>
          </a:blip>
          <a:stretch>
            <a:fillRect/>
          </a:stretch>
        </p:blipFill>
        <p:spPr>
          <a:xfrm>
            <a:off x="5818875" y="2896025"/>
            <a:ext cx="1788651" cy="178865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a:t>Honeycomb Harvest</a:t>
            </a:r>
            <a:endParaRPr/>
          </a:p>
        </p:txBody>
      </p:sp>
      <p:sp>
        <p:nvSpPr>
          <p:cNvPr id="129" name="Google Shape;129;p28"/>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Autofit/>
          </a:bodyPr>
          <a:lstStyle/>
          <a:p>
            <a:pPr marL="0" lvl="0" indent="0" algn="l" rtl="0">
              <a:lnSpc>
                <a:spcPct val="115000"/>
              </a:lnSpc>
              <a:spcBef>
                <a:spcPts val="0"/>
              </a:spcBef>
              <a:spcAft>
                <a:spcPts val="0"/>
              </a:spcAft>
              <a:buSzPts val="1100"/>
              <a:buNone/>
            </a:pPr>
            <a:r>
              <a:rPr lang="en-US"/>
              <a:t>Move the honeycombs so that the sides touch where you see relationships between the statements provided. </a:t>
            </a:r>
            <a:endParaRPr/>
          </a:p>
          <a:p>
            <a:pPr marL="0" lvl="0" indent="0" algn="l" rtl="0">
              <a:lnSpc>
                <a:spcPct val="115000"/>
              </a:lnSpc>
              <a:spcBef>
                <a:spcPts val="0"/>
              </a:spcBef>
              <a:spcAft>
                <a:spcPts val="0"/>
              </a:spcAft>
              <a:buSzPts val="1100"/>
              <a:buNone/>
            </a:pPr>
            <a:endParaRPr/>
          </a:p>
          <a:p>
            <a:pPr marL="0" lvl="0" indent="0" algn="l" rtl="0">
              <a:lnSpc>
                <a:spcPct val="115000"/>
              </a:lnSpc>
              <a:spcBef>
                <a:spcPts val="0"/>
              </a:spcBef>
              <a:spcAft>
                <a:spcPts val="0"/>
              </a:spcAft>
              <a:buSzPts val="1100"/>
              <a:buNone/>
            </a:pPr>
            <a:r>
              <a:rPr lang="en-US" u="sng">
                <a:solidFill>
                  <a:srgbClr val="4A86E8"/>
                </a:solidFill>
                <a:hlinkClick r:id="rId3">
                  <a:extLst>
                    <a:ext uri="{A12FA001-AC4F-418D-AE19-62706E023703}">
                      <ahyp:hlinkClr xmlns:ahyp="http://schemas.microsoft.com/office/drawing/2018/hyperlinkcolor" val="tx"/>
                    </a:ext>
                  </a:extLst>
                </a:hlinkClick>
              </a:rPr>
              <a:t>https://bit.ly/2W0W8Gg</a:t>
            </a:r>
            <a:endParaRPr>
              <a:solidFill>
                <a:srgbClr val="4A86E8"/>
              </a:solidFill>
            </a:endParaRPr>
          </a:p>
          <a:p>
            <a:pPr marL="0" lvl="0" indent="0" algn="l" rtl="0">
              <a:lnSpc>
                <a:spcPct val="115000"/>
              </a:lnSpc>
              <a:spcBef>
                <a:spcPts val="0"/>
              </a:spcBef>
              <a:spcAft>
                <a:spcPts val="0"/>
              </a:spcAft>
              <a:buClr>
                <a:schemeClr val="dk1"/>
              </a:buClr>
              <a:buSzPts val="1100"/>
              <a:buFont typeface="Arial"/>
              <a:buNone/>
            </a:pPr>
            <a:endParaRPr/>
          </a:p>
        </p:txBody>
      </p:sp>
      <p:pic>
        <p:nvPicPr>
          <p:cNvPr id="130" name="Google Shape;130;p28"/>
          <p:cNvPicPr preferRelativeResize="0">
            <a:picLocks noGrp="1"/>
          </p:cNvPicPr>
          <p:nvPr>
            <p:ph type="pic" idx="2"/>
          </p:nvPr>
        </p:nvPicPr>
        <p:blipFill rotWithShape="1">
          <a:blip r:embed="rId4">
            <a:alphaModFix/>
          </a:blip>
          <a:srcRect t="1559" b="1559"/>
          <a:stretch/>
        </p:blipFill>
        <p:spPr>
          <a:xfrm>
            <a:off x="5911850" y="1748211"/>
            <a:ext cx="1828800" cy="18279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9"/>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Autofit/>
          </a:bodyPr>
          <a:lstStyle/>
          <a:p>
            <a:pPr marL="0" lvl="0" indent="0" algn="l" rtl="0">
              <a:spcBef>
                <a:spcPts val="520"/>
              </a:spcBef>
              <a:spcAft>
                <a:spcPts val="0"/>
              </a:spcAft>
              <a:buNone/>
            </a:pPr>
            <a:r>
              <a:rPr lang="en-US"/>
              <a:t>How would the use of the strategies from the Honeycomb Harvest address the reasons why learners do or do not study?</a:t>
            </a:r>
            <a:endParaRPr/>
          </a:p>
        </p:txBody>
      </p:sp>
      <p:sp>
        <p:nvSpPr>
          <p:cNvPr id="136" name="Google Shape;136;p29"/>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a:t>Discussion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3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a:t>CUS and Discuss</a:t>
            </a:r>
            <a:endParaRPr/>
          </a:p>
        </p:txBody>
      </p:sp>
      <p:sp>
        <p:nvSpPr>
          <p:cNvPr id="142" name="Google Shape;142;p30"/>
          <p:cNvSpPr txBox="1">
            <a:spLocks noGrp="1"/>
          </p:cNvSpPr>
          <p:nvPr>
            <p:ph type="body" idx="1"/>
          </p:nvPr>
        </p:nvSpPr>
        <p:spPr>
          <a:xfrm>
            <a:off x="457200" y="1220184"/>
            <a:ext cx="5020500" cy="3621000"/>
          </a:xfrm>
          <a:prstGeom prst="rect">
            <a:avLst/>
          </a:prstGeom>
          <a:noFill/>
          <a:ln>
            <a:noFill/>
          </a:ln>
        </p:spPr>
        <p:txBody>
          <a:bodyPr spcFirstLastPara="1" wrap="square" lIns="91400" tIns="91400" rIns="91400" bIns="91400" anchor="t" anchorCtr="0">
            <a:noAutofit/>
          </a:bodyPr>
          <a:lstStyle/>
          <a:p>
            <a:pPr marL="457200" lvl="0" indent="-266700" algn="l" rtl="0">
              <a:lnSpc>
                <a:spcPct val="115000"/>
              </a:lnSpc>
              <a:spcBef>
                <a:spcPts val="1500"/>
              </a:spcBef>
              <a:spcAft>
                <a:spcPts val="0"/>
              </a:spcAft>
              <a:buClr>
                <a:schemeClr val="dk1"/>
              </a:buClr>
              <a:buSzPts val="600"/>
              <a:buChar char="●"/>
            </a:pPr>
            <a:r>
              <a:rPr lang="en-US" sz="2100">
                <a:solidFill>
                  <a:srgbClr val="910D28"/>
                </a:solidFill>
              </a:rPr>
              <a:t>CIRCLE</a:t>
            </a:r>
            <a:r>
              <a:rPr lang="en-US" sz="2100"/>
              <a:t> references to strategies you saw in the Honeycomb Harvest activity</a:t>
            </a:r>
            <a:endParaRPr sz="2100"/>
          </a:p>
          <a:p>
            <a:pPr marL="457200" lvl="0" indent="-266700" algn="l" rtl="0">
              <a:lnSpc>
                <a:spcPct val="115000"/>
              </a:lnSpc>
              <a:spcBef>
                <a:spcPts val="0"/>
              </a:spcBef>
              <a:spcAft>
                <a:spcPts val="0"/>
              </a:spcAft>
              <a:buClr>
                <a:schemeClr val="dk1"/>
              </a:buClr>
              <a:buSzPts val="600"/>
              <a:buChar char="●"/>
            </a:pPr>
            <a:r>
              <a:rPr lang="en-US" sz="2100">
                <a:solidFill>
                  <a:srgbClr val="910D28"/>
                </a:solidFill>
              </a:rPr>
              <a:t>UNDERLINE</a:t>
            </a:r>
            <a:r>
              <a:rPr lang="en-US" sz="2100"/>
              <a:t> any concepts you feel you could apply in your classroom</a:t>
            </a:r>
            <a:endParaRPr sz="2100"/>
          </a:p>
          <a:p>
            <a:pPr marL="457200" lvl="0" indent="-266700" algn="l" rtl="0">
              <a:lnSpc>
                <a:spcPct val="115000"/>
              </a:lnSpc>
              <a:spcBef>
                <a:spcPts val="0"/>
              </a:spcBef>
              <a:spcAft>
                <a:spcPts val="0"/>
              </a:spcAft>
              <a:buClr>
                <a:schemeClr val="dk1"/>
              </a:buClr>
              <a:buSzPts val="600"/>
              <a:buChar char="●"/>
            </a:pPr>
            <a:r>
              <a:rPr lang="en-US" sz="2100">
                <a:solidFill>
                  <a:srgbClr val="910D28"/>
                </a:solidFill>
              </a:rPr>
              <a:t>STAR</a:t>
            </a:r>
            <a:r>
              <a:rPr lang="en-US" sz="2100"/>
              <a:t> what stands out to you and that you would like to do but struggle envisioning how to implement in your classroom</a:t>
            </a:r>
            <a:endParaRPr sz="2100"/>
          </a:p>
          <a:p>
            <a:pPr marL="0" lvl="0" indent="0" algn="l" rtl="0">
              <a:lnSpc>
                <a:spcPct val="115000"/>
              </a:lnSpc>
              <a:spcBef>
                <a:spcPts val="1500"/>
              </a:spcBef>
              <a:spcAft>
                <a:spcPts val="0"/>
              </a:spcAft>
              <a:buNone/>
            </a:pPr>
            <a:endParaRPr sz="2100"/>
          </a:p>
          <a:p>
            <a:pPr marL="0" lvl="0" indent="0" algn="l" rtl="0">
              <a:lnSpc>
                <a:spcPct val="115000"/>
              </a:lnSpc>
              <a:spcBef>
                <a:spcPts val="1500"/>
              </a:spcBef>
              <a:spcAft>
                <a:spcPts val="0"/>
              </a:spcAft>
              <a:buSzPts val="1100"/>
              <a:buNone/>
            </a:pPr>
            <a:r>
              <a:rPr lang="en-US"/>
              <a:t> </a:t>
            </a:r>
            <a:endParaRPr/>
          </a:p>
        </p:txBody>
      </p:sp>
      <p:pic>
        <p:nvPicPr>
          <p:cNvPr id="143" name="Google Shape;143;p30"/>
          <p:cNvPicPr preferRelativeResize="0">
            <a:picLocks noGrp="1"/>
          </p:cNvPicPr>
          <p:nvPr>
            <p:ph type="pic" idx="2"/>
          </p:nvPr>
        </p:nvPicPr>
        <p:blipFill rotWithShape="1">
          <a:blip r:embed="rId3">
            <a:alphaModFix/>
          </a:blip>
          <a:srcRect l="6710" r="6701"/>
          <a:stretch/>
        </p:blipFill>
        <p:spPr>
          <a:xfrm>
            <a:off x="5911850" y="1748211"/>
            <a:ext cx="1828800" cy="1827900"/>
          </a:xfrm>
          <a:prstGeom prst="rect">
            <a:avLst/>
          </a:prstGeom>
          <a:noFill/>
          <a:ln>
            <a:noFill/>
          </a:ln>
        </p:spPr>
      </p:pic>
      <p:sp>
        <p:nvSpPr>
          <p:cNvPr id="144" name="Google Shape;144;p30"/>
          <p:cNvSpPr txBox="1"/>
          <p:nvPr/>
        </p:nvSpPr>
        <p:spPr>
          <a:xfrm>
            <a:off x="917958" y="4404121"/>
            <a:ext cx="30000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000" dirty="0">
                <a:solidFill>
                  <a:srgbClr val="4A86E8"/>
                </a:solidFill>
                <a:latin typeface="Calibri"/>
                <a:ea typeface="Calibri"/>
                <a:cs typeface="Calibri"/>
                <a:sym typeface="Calibri"/>
              </a:rPr>
              <a:t>https://bit.ly/3svN73v</a:t>
            </a:r>
            <a:endParaRPr sz="2000" dirty="0">
              <a:solidFill>
                <a:srgbClr val="4A86E8"/>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1094</Words>
  <Application>Microsoft Office PowerPoint</Application>
  <PresentationFormat>On-screen Show (16:9)</PresentationFormat>
  <Paragraphs>76</Paragraphs>
  <Slides>11</Slides>
  <Notes>11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Noto Sans Symbols</vt:lpstr>
      <vt:lpstr>LEARN theme</vt:lpstr>
      <vt:lpstr>LEARN theme</vt:lpstr>
      <vt:lpstr>PowerPoint Presentation</vt:lpstr>
      <vt:lpstr>Study Skills and Self-Regulation</vt:lpstr>
      <vt:lpstr>Essential Question</vt:lpstr>
      <vt:lpstr>Lesson Objectives</vt:lpstr>
      <vt:lpstr>Justified List</vt:lpstr>
      <vt:lpstr>Mentimeter</vt:lpstr>
      <vt:lpstr>Honeycomb Harvest</vt:lpstr>
      <vt:lpstr>Discussion</vt:lpstr>
      <vt:lpstr>CUS and Discuss</vt:lpstr>
      <vt:lpstr>3-2-1</vt:lpstr>
      <vt:lpstr>Window Notes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Bracken, Pam</cp:lastModifiedBy>
  <cp:revision>2</cp:revision>
  <dcterms:modified xsi:type="dcterms:W3CDTF">2024-05-29T15:00:28Z</dcterms:modified>
</cp:coreProperties>
</file>