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6" r:id="rId12"/>
    <p:sldId id="267" r:id="rId13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gYaNIlEsblUmGIYSnyR3NbHp8E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8" d="100"/>
          <a:sy n="118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Context: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Directions: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Pass out </a:t>
            </a:r>
            <a:r>
              <a:rPr lang="en" b="1" dirty="0"/>
              <a:t>What? So what? Now what? Handout. </a:t>
            </a:r>
            <a:r>
              <a:rPr lang="en" dirty="0"/>
              <a:t>Pose the “What?” question and allow participants time to discuss in their groups. Solicit responses from the group.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38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eda7a0e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7eda7a0ee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Pass out the instructional strategy note sheet.  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Allow time for participants to reflect and</a:t>
            </a: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complete their LEARN Strategy Reflection on the Instructional Strategy Notes handout.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g7eda7a0ee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e687f5b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7e687f5bd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7e687f5bd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(5 min) goals and objectives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Context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Some teachers see simulations and models as difficult or frivolous to incorporate into instruction, but there is a legitimate research supporting simulations as effective instructional tools in science. Likewise, they can be integrated fairly easily into lessons without significant extra planning on the part of the teacher.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endParaRPr b="1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Direct participants to simulation using the bit.ly. 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Start with intro portion, have participants predict which bin they think one ball will land. Maybe even ask why.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Let one ball fall through. Talk through who was right/wrong and where they think ten balls will land mostly.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Let ten balls fall. Talk it through.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Switch to Lab mode. Have a participant (or two or three) to come up and select the options for the following challenges: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Have the most balls fall in the exact center bin (bonus for all the balls to fall in the same bin only!)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Have every ball fall on the right side bins only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Have every ball fall on the left side bins only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Run a trial as close to the ‘ideal’ as possible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After this, ask participants: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What variables did you consider when trying to achieve the challenge tasks?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Did running more trials help or harm your ability to make predictions?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From the perspective of a teacher, how successful would this activity be in your classroom?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b="1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*Pass out probability worksheets.</a:t>
            </a: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 From the perspective of a teacher, what did this activity give that this worksheet did not?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This last question and their answers are the transition opportunity to simulations and interactive technology is the gateway to a lot of things.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(20 min) concept maps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Directions: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In task groups, have teachers create a concept map from the student, task, and research cards. They should tape them down on poster paper and draw arrows to indicate relationships among the cards.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(10 min) Gallery Walk and debrief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Context: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This is an opportunity to deepen their understanding of the research that supports simulation use as it relates to students’ experiences and the specific tasks we engaged in.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Directions: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Identify which card color is which (student, task, research)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Have teachers do a gallery walk making note of what they notice and wonder in regard to: (1) the ways the three types of card are related in maps, and (2) how their own concept map compares to the others around the room.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If time is a concern, rather than a gallery walk, groups could look at only one other concept map or (at worst), teachers could notice and wonder about (1).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Have a brief share out time (one or more per concept map group, time permitting)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30d518b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(10 min)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Directions: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Discuss the major points of the research regarding simulations (“desktop VR”) and other VR formats on the continuum.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This is a good place to address any specific questions and concerns from the recap if they are relevant.</a:t>
            </a:r>
            <a:endParaRPr/>
          </a:p>
        </p:txBody>
      </p:sp>
      <p:sp>
        <p:nvSpPr>
          <p:cNvPr id="107" name="Google Shape;107;g730d518b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Context: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Directions: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Pass out </a:t>
            </a:r>
            <a:r>
              <a:rPr lang="en" b="1" dirty="0"/>
              <a:t>What? So what? Now what? Handout. </a:t>
            </a:r>
            <a:r>
              <a:rPr lang="en" dirty="0"/>
              <a:t>Pose the “What?” question and allow participants time to discuss in their groups. Solicit responses from the group.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Context: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Directions: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Pass out </a:t>
            </a:r>
            <a:r>
              <a:rPr lang="en" b="1" dirty="0"/>
              <a:t>What? So what? Now what? Handout. </a:t>
            </a:r>
            <a:r>
              <a:rPr lang="en" dirty="0"/>
              <a:t>Pose the “What?” question and allow participants time to discuss in their groups. Solicit responses from the group.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463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1" name="Google Shape;5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linkopro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457200" y="446584"/>
            <a:ext cx="5538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What? </a:t>
            </a:r>
            <a:r>
              <a:rPr lang="en" dirty="0"/>
              <a:t>So What? Now What?</a:t>
            </a:r>
            <a:endParaRPr dirty="0"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457199" y="1274232"/>
            <a:ext cx="5596467" cy="359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 dirty="0">
                <a:solidFill>
                  <a:schemeClr val="accent4"/>
                </a:solidFill>
              </a:rPr>
              <a:t>Now what</a:t>
            </a:r>
            <a:r>
              <a:rPr lang="en" dirty="0"/>
              <a:t> can you do with this information? 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lang="en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Develop an action plan for how you will use what you’ve learned today.</a:t>
            </a:r>
          </a:p>
        </p:txBody>
      </p:sp>
      <p:pic>
        <p:nvPicPr>
          <p:cNvPr id="118" name="Google Shape;118;p1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0075" t="18547" r="29601" b="50219"/>
          <a:stretch/>
        </p:blipFill>
        <p:spPr>
          <a:xfrm>
            <a:off x="6826335" y="1644650"/>
            <a:ext cx="1860465" cy="185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97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da7a0eeb_0_0"/>
          <p:cNvSpPr txBox="1">
            <a:spLocks noGrp="1"/>
          </p:cNvSpPr>
          <p:nvPr>
            <p:ph type="title" idx="4294967295"/>
          </p:nvPr>
        </p:nvSpPr>
        <p:spPr>
          <a:xfrm>
            <a:off x="457200" y="385293"/>
            <a:ext cx="8229600" cy="85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6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Calibri"/>
              <a:buNone/>
            </a:pPr>
            <a:r>
              <a:rPr lang="en" sz="3900" dirty="0"/>
              <a:t>LEARN Strategy Reflection</a:t>
            </a:r>
            <a:endParaRPr dirty="0"/>
          </a:p>
        </p:txBody>
      </p:sp>
      <p:sp>
        <p:nvSpPr>
          <p:cNvPr id="139" name="Google Shape;139;g7eda7a0eeb_0_0"/>
          <p:cNvSpPr txBox="1">
            <a:spLocks noGrp="1"/>
          </p:cNvSpPr>
          <p:nvPr>
            <p:ph type="body" idx="4294967295"/>
          </p:nvPr>
        </p:nvSpPr>
        <p:spPr>
          <a:xfrm>
            <a:off x="457200" y="1318310"/>
            <a:ext cx="4296813" cy="15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50" tIns="49650" rIns="99350" bIns="49650" anchor="t" anchorCtr="0">
            <a:noAutofit/>
          </a:bodyPr>
          <a:lstStyle/>
          <a:p>
            <a:pPr marL="29210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>
                <a:solidFill>
                  <a:schemeClr val="tx1"/>
                </a:solidFill>
              </a:rPr>
              <a:t>Concept Maps</a:t>
            </a:r>
            <a:endParaRPr dirty="0">
              <a:solidFill>
                <a:schemeClr val="tx1"/>
              </a:solidFill>
            </a:endParaRPr>
          </a:p>
          <a:p>
            <a:pPr marL="29210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>
                <a:solidFill>
                  <a:schemeClr val="tx1"/>
                </a:solidFill>
              </a:rPr>
              <a:t>Gallery Walk/Carousel</a:t>
            </a:r>
            <a:endParaRPr sz="2300" dirty="0">
              <a:solidFill>
                <a:schemeClr val="tx1"/>
              </a:solidFill>
            </a:endParaRPr>
          </a:p>
          <a:p>
            <a:pPr marL="29210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>
                <a:solidFill>
                  <a:schemeClr val="tx1"/>
                </a:solidFill>
              </a:rPr>
              <a:t>What? So What? Now What?</a:t>
            </a:r>
            <a:endParaRPr sz="2300" dirty="0">
              <a:solidFill>
                <a:schemeClr val="tx1"/>
              </a:solidFill>
            </a:endParaRPr>
          </a:p>
        </p:txBody>
      </p:sp>
      <p:pic>
        <p:nvPicPr>
          <p:cNvPr id="141" name="Google Shape;141;g7eda7a0eeb_0_0"/>
          <p:cNvPicPr preferRelativeResize="0"/>
          <p:nvPr/>
        </p:nvPicPr>
        <p:blipFill>
          <a:blip r:embed="rId3"/>
          <a:srcRect/>
          <a:stretch/>
        </p:blipFill>
        <p:spPr>
          <a:xfrm>
            <a:off x="597523" y="3236181"/>
            <a:ext cx="3974477" cy="1368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198662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e687f5bd2_1_0"/>
          <p:cNvSpPr txBox="1">
            <a:spLocks noGrp="1"/>
          </p:cNvSpPr>
          <p:nvPr>
            <p:ph type="body" idx="1"/>
          </p:nvPr>
        </p:nvSpPr>
        <p:spPr>
          <a:xfrm>
            <a:off x="652700" y="1214100"/>
            <a:ext cx="7812300" cy="27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7200" b="1" dirty="0">
                <a:solidFill>
                  <a:srgbClr val="FFFFFF"/>
                </a:solidFill>
              </a:rPr>
              <a:t>Thank You! </a:t>
            </a:r>
            <a:endParaRPr sz="7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533400" y="1028701"/>
            <a:ext cx="7851600" cy="199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Interactive Technology in Math and Science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Session Goals</a:t>
            </a:r>
            <a:endParaRPr dirty="0"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347881" cy="203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</a:rPr>
              <a:t>Apply research-based practices to support the use of simulations and models in curriculum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</a:rPr>
              <a:t>Explore the effects of interactive technology on student learning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457200" y="3375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Interact With a Simulation</a:t>
            </a:r>
            <a:endParaRPr dirty="0"/>
          </a:p>
        </p:txBody>
      </p:sp>
      <p:pic>
        <p:nvPicPr>
          <p:cNvPr id="87" name="Google Shape;87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643" b="9498"/>
          <a:stretch/>
        </p:blipFill>
        <p:spPr>
          <a:xfrm>
            <a:off x="931333" y="1879299"/>
            <a:ext cx="4038600" cy="285705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88" name="Google Shape;88;p5"/>
          <p:cNvSpPr txBox="1">
            <a:spLocks noGrp="1"/>
          </p:cNvSpPr>
          <p:nvPr>
            <p:ph type="body" idx="2"/>
          </p:nvPr>
        </p:nvSpPr>
        <p:spPr>
          <a:xfrm>
            <a:off x="5147733" y="2457278"/>
            <a:ext cx="2298700" cy="139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Visit: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bit.ly/plinkoprob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923695-D29A-4466-A7F9-F4D388507D97}"/>
              </a:ext>
            </a:extLst>
          </p:cNvPr>
          <p:cNvSpPr txBox="1"/>
          <p:nvPr/>
        </p:nvSpPr>
        <p:spPr>
          <a:xfrm>
            <a:off x="402167" y="1217979"/>
            <a:ext cx="8284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Interactive Simulations 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Plinko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Probability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Fitting It All Together: Concept Map</a:t>
            </a:r>
            <a:endParaRPr dirty="0"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66344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" sz="2400" dirty="0"/>
              <a:t>Arrange the concept cards to show connections among ideas. </a:t>
            </a:r>
            <a:endParaRPr sz="2400" dirty="0"/>
          </a:p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" sz="2400" dirty="0"/>
              <a:t>When you are happy with your arrangement, tape the cards to the poster.</a:t>
            </a:r>
            <a:endParaRPr sz="2400" dirty="0"/>
          </a:p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" sz="2400" dirty="0"/>
              <a:t>Draw arrows among concepts and label them to show how they influence and interact with one another.</a:t>
            </a:r>
            <a:endParaRPr sz="2400" dirty="0"/>
          </a:p>
        </p:txBody>
      </p:sp>
      <p:pic>
        <p:nvPicPr>
          <p:cNvPr id="95" name="Google Shape;95;p1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4007" y="1406648"/>
            <a:ext cx="2590800" cy="331277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Fitting It All Together: Gallery Walk</a:t>
            </a:r>
            <a:endParaRPr dirty="0"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457200" y="1307831"/>
            <a:ext cx="4229100" cy="355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" sz="3200" dirty="0"/>
              <a:t>Visit the other concept maps around the room.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600"/>
              </a:spcAft>
              <a:buSzPts val="2800"/>
              <a:buChar char="•"/>
            </a:pPr>
            <a:r>
              <a:rPr lang="en" sz="2800" dirty="0"/>
              <a:t>How do they compare to yours?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800"/>
              <a:buChar char="•"/>
            </a:pPr>
            <a:r>
              <a:rPr lang="en" sz="2800" dirty="0"/>
              <a:t>What do you notice?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 dirty="0"/>
              <a:t>What do you wonder?</a:t>
            </a:r>
            <a:endParaRPr dirty="0"/>
          </a:p>
        </p:txBody>
      </p:sp>
      <p:sp>
        <p:nvSpPr>
          <p:cNvPr id="102" name="Google Shape;102;p12"/>
          <p:cNvSpPr/>
          <p:nvPr/>
        </p:nvSpPr>
        <p:spPr>
          <a:xfrm>
            <a:off x="5120997" y="1307831"/>
            <a:ext cx="2447858" cy="1090246"/>
          </a:xfrm>
          <a:prstGeom prst="rect">
            <a:avLst/>
          </a:prstGeom>
          <a:solidFill>
            <a:srgbClr val="E1C65C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Student Experience or Impact</a:t>
            </a:r>
            <a:endParaRPr sz="24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120997" y="2538468"/>
            <a:ext cx="2447858" cy="1090246"/>
          </a:xfrm>
          <a:prstGeom prst="rect">
            <a:avLst/>
          </a:prstGeom>
          <a:solidFill>
            <a:srgbClr val="EC8C9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Task Element</a:t>
            </a:r>
            <a:endParaRPr sz="24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5120997" y="3769106"/>
            <a:ext cx="2447858" cy="109024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sz="24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30d518ba2_0_0"/>
          <p:cNvSpPr txBox="1">
            <a:spLocks noGrp="1"/>
          </p:cNvSpPr>
          <p:nvPr>
            <p:ph type="title"/>
          </p:nvPr>
        </p:nvSpPr>
        <p:spPr>
          <a:xfrm>
            <a:off x="685800" y="524434"/>
            <a:ext cx="77724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sz="4400" dirty="0"/>
              <a:t>What does the research say?</a:t>
            </a:r>
            <a:endParaRPr dirty="0"/>
          </a:p>
        </p:txBody>
      </p:sp>
      <p:sp>
        <p:nvSpPr>
          <p:cNvPr id="110" name="Google Shape;110;g730d518ba2_0_0"/>
          <p:cNvSpPr txBox="1"/>
          <p:nvPr/>
        </p:nvSpPr>
        <p:spPr>
          <a:xfrm>
            <a:off x="685799" y="4043000"/>
            <a:ext cx="7209368" cy="1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idea from the Concept Card Map do you feel most comfortable with?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idea might be the most difficult to implement?</a:t>
            </a:r>
            <a:endParaRPr sz="18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730d518ba2_0_0"/>
          <p:cNvSpPr txBox="1"/>
          <p:nvPr/>
        </p:nvSpPr>
        <p:spPr>
          <a:xfrm>
            <a:off x="1036842" y="1240367"/>
            <a:ext cx="8151000" cy="2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Simulations &lt; Immersive AR/VR &lt; Video Games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more immersive, the higher the achievement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Yields highest gains for struggling students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Best for content-based tasks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Reduces cognitive load unrelated to learning processes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Must be paired with quality instruction to be effective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457200" y="446584"/>
            <a:ext cx="5538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What? </a:t>
            </a:r>
            <a:r>
              <a:rPr lang="en" dirty="0"/>
              <a:t>So What? Now What?</a:t>
            </a:r>
            <a:endParaRPr dirty="0"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457199" y="1274232"/>
            <a:ext cx="5596467" cy="359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 dirty="0">
                <a:solidFill>
                  <a:schemeClr val="accent4"/>
                </a:solidFill>
              </a:rPr>
              <a:t>What</a:t>
            </a:r>
            <a:r>
              <a:rPr lang="en" dirty="0"/>
              <a:t> obstacles could get in the way of using interactive technology or simulations in your classroom?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lang="en" sz="1800" i="1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1800" i="1" dirty="0"/>
              <a:t>For example, classroom layout or student behavior.</a:t>
            </a:r>
            <a:endParaRPr sz="1800" i="1" dirty="0"/>
          </a:p>
        </p:txBody>
      </p:sp>
      <p:pic>
        <p:nvPicPr>
          <p:cNvPr id="118" name="Google Shape;118;p1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0075" t="18547" r="29601" b="50219"/>
          <a:stretch/>
        </p:blipFill>
        <p:spPr>
          <a:xfrm>
            <a:off x="6826335" y="1644650"/>
            <a:ext cx="1860465" cy="18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457200" y="446584"/>
            <a:ext cx="5538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What? </a:t>
            </a:r>
            <a:r>
              <a:rPr lang="en" dirty="0"/>
              <a:t>So What? Now What?</a:t>
            </a:r>
            <a:endParaRPr dirty="0"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457199" y="1274232"/>
            <a:ext cx="5596467" cy="359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 dirty="0">
                <a:solidFill>
                  <a:schemeClr val="accent4"/>
                </a:solidFill>
              </a:rPr>
              <a:t>So what</a:t>
            </a:r>
            <a:r>
              <a:rPr lang="en" dirty="0"/>
              <a:t> are some practical solutions or procedures that you could put in place to address these obstacles?</a:t>
            </a:r>
          </a:p>
        </p:txBody>
      </p:sp>
      <p:pic>
        <p:nvPicPr>
          <p:cNvPr id="118" name="Google Shape;118;p1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0075" t="18547" r="29601" b="50219"/>
          <a:stretch/>
        </p:blipFill>
        <p:spPr>
          <a:xfrm>
            <a:off x="6826335" y="1644650"/>
            <a:ext cx="1860465" cy="185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975728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1022</Words>
  <Application>Microsoft Office PowerPoint</Application>
  <PresentationFormat>On-screen Show (16:9)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Constantia</vt:lpstr>
      <vt:lpstr>Georgia</vt:lpstr>
      <vt:lpstr>Arial</vt:lpstr>
      <vt:lpstr>Calibri</vt:lpstr>
      <vt:lpstr>LEARN theme</vt:lpstr>
      <vt:lpstr>PowerPoint Presentation</vt:lpstr>
      <vt:lpstr>Interactive Technology in Math and Science</vt:lpstr>
      <vt:lpstr>Session Goals</vt:lpstr>
      <vt:lpstr>Interact With a Simulation</vt:lpstr>
      <vt:lpstr>Fitting It All Together: Concept Map</vt:lpstr>
      <vt:lpstr>Fitting It All Together: Gallery Walk</vt:lpstr>
      <vt:lpstr>What does the research say?</vt:lpstr>
      <vt:lpstr>What? So What? Now What?</vt:lpstr>
      <vt:lpstr>What? So What? Now What?</vt:lpstr>
      <vt:lpstr>What? So What? Now What?</vt:lpstr>
      <vt:lpstr>LEARN Strategy Reflection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Technology in Math and Science</dc:title>
  <dc:creator>K20 Center</dc:creator>
  <cp:lastModifiedBy>Bracken, Pam</cp:lastModifiedBy>
  <cp:revision>7</cp:revision>
  <dcterms:modified xsi:type="dcterms:W3CDTF">2024-06-05T19:20:54Z</dcterms:modified>
</cp:coreProperties>
</file>