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 id="2147483732" r:id="rId2"/>
    <p:sldMasterId id="2147483733" r:id="rId3"/>
    <p:sldMasterId id="2147483734" r:id="rId4"/>
    <p:sldMasterId id="2147483735" r:id="rId5"/>
    <p:sldMasterId id="2147483736" r:id="rId6"/>
  </p:sldMasterIdLst>
  <p:notesMasterIdLst>
    <p:notesMasterId r:id="rId4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5143500" type="screen16x9"/>
  <p:notesSz cx="6858000" cy="9144000"/>
  <p:embeddedFontLst>
    <p:embeddedFont>
      <p:font typeface="Constantia" panose="02030602050306030303" pitchFamily="18" charset="0"/>
      <p:regular r:id="rId41"/>
      <p:bold r:id="rId42"/>
      <p:italic r:id="rId43"/>
      <p:boldItalic r:id="rId44"/>
    </p:embeddedFont>
    <p:embeddedFont>
      <p:font typeface="Georgia" panose="02040502050405020303"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408"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0" Type="http://schemas.openxmlformats.org/officeDocument/2006/relationships/slide" Target="slides/slide14.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5CCE44BC-1027-49DE-95C5-5F4BEAAC0B6E}"/>
    <pc:docChg chg="modSld">
      <pc:chgData name="Bracken, Pam" userId="f3aa402d-8a3c-4841-b939-af5e5b41e404" providerId="ADAL" clId="{5CCE44BC-1027-49DE-95C5-5F4BEAAC0B6E}" dt="2024-06-05T14:51:25.718" v="0" actId="20577"/>
      <pc:docMkLst>
        <pc:docMk/>
      </pc:docMkLst>
      <pc:sldChg chg="modSp mod">
        <pc:chgData name="Bracken, Pam" userId="f3aa402d-8a3c-4841-b939-af5e5b41e404" providerId="ADAL" clId="{5CCE44BC-1027-49DE-95C5-5F4BEAAC0B6E}" dt="2024-06-05T14:51:25.718" v="0" actId="20577"/>
        <pc:sldMkLst>
          <pc:docMk/>
          <pc:sldMk cId="0" sldId="286"/>
        </pc:sldMkLst>
        <pc:spChg chg="mod">
          <ac:chgData name="Bracken, Pam" userId="f3aa402d-8a3c-4841-b939-af5e5b41e404" providerId="ADAL" clId="{5CCE44BC-1027-49DE-95C5-5F4BEAAC0B6E}" dt="2024-06-05T14:51:25.718" v="0" actId="20577"/>
          <ac:spMkLst>
            <pc:docMk/>
            <pc:sldMk cId="0" sldId="286"/>
            <ac:spMk id="5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03126432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f03126432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031264328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f031264328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03126432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 an memorable learning environment for our students, as we learned about yesterday - it worked really well and you learned something that stuck with you.</a:t>
            </a:r>
            <a:endParaRPr/>
          </a:p>
        </p:txBody>
      </p:sp>
      <p:sp>
        <p:nvSpPr>
          <p:cNvPr id="406" name="Google Shape;406;gf031264328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f031264328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f031264328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one of your memories verbally, and connect it to this one and say this is an example of what you might make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031264328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f031264328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e07091d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e07091d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have looked at a definition of assessment but there are other ways to think about the purposes of assessment. One way to do this is to think of assessment purposes is by looking at how three simple prepositions can change the meaning of how we are approaching assessment in different situations.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rgbClr val="333333"/>
                </a:solidFill>
                <a:highlight>
                  <a:srgbClr val="FFFFFF"/>
                </a:highlight>
                <a:latin typeface="Calibri"/>
                <a:ea typeface="Calibri"/>
                <a:cs typeface="Calibri"/>
                <a:sym typeface="Calibri"/>
              </a:rPr>
              <a:t>Different types of assessment have certain things in common: gathering evidence, interpreting that evidence, and using the interpretation in some way. But how each of these things is carried out is determined by the purpose of the assessment.</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ffed1901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ffed1901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three short descriptions of each of these ideas and discuss how the preposition describes a different purpose for learning in each one.</a:t>
            </a:r>
            <a:endParaRPr/>
          </a:p>
          <a:p>
            <a:pPr marL="0" lvl="0" indent="0" algn="l" rtl="0">
              <a:spcBef>
                <a:spcPts val="0"/>
              </a:spcBef>
              <a:spcAft>
                <a:spcPts val="0"/>
              </a:spcAft>
              <a:buNone/>
            </a:pPr>
            <a:r>
              <a:rPr lang="en"/>
              <a:t>Ex: A teacher gives her students a comprehensive final at the end of a unit on biodiversity. What makes “of” appropriate here? What type of assessment might this be? (summative, diagnostic, or formative)</a:t>
            </a:r>
            <a:endParaRPr/>
          </a:p>
          <a:p>
            <a:pPr marL="0" lvl="0" indent="0" algn="l" rtl="0">
              <a:spcBef>
                <a:spcPts val="0"/>
              </a:spcBef>
              <a:spcAft>
                <a:spcPts val="0"/>
              </a:spcAft>
              <a:buNone/>
            </a:pPr>
            <a:r>
              <a:rPr lang="en"/>
              <a:t>Ex: A teacher asks his student to do an exit ticket describing the three things they learned and two things they still need to know more about. </a:t>
            </a:r>
            <a:r>
              <a:rPr lang="en">
                <a:solidFill>
                  <a:schemeClr val="dk1"/>
                </a:solidFill>
              </a:rPr>
              <a:t>What makes “for” appropriate here? What type of assessment might this be? (summative, diagnostic, or formative)</a:t>
            </a:r>
            <a:r>
              <a:rPr lang="en"/>
              <a:t> </a:t>
            </a:r>
            <a:endParaRPr/>
          </a:p>
          <a:p>
            <a:pPr marL="0" lvl="0" indent="0" algn="l" rtl="0">
              <a:spcBef>
                <a:spcPts val="0"/>
              </a:spcBef>
              <a:spcAft>
                <a:spcPts val="0"/>
              </a:spcAft>
              <a:buNone/>
            </a:pPr>
            <a:r>
              <a:rPr lang="en"/>
              <a:t>Ex: A teacher asks students to peer edit paragraphs written by others and then discuss their edits. </a:t>
            </a:r>
            <a:r>
              <a:rPr lang="en">
                <a:solidFill>
                  <a:schemeClr val="dk1"/>
                </a:solidFill>
              </a:rPr>
              <a:t>What makes “as” appropriate here? What type of assessment might this be? (summative, diagnostic, or formative)</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031264328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031264328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link: https://youtu.be/OxPcSne3pEg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031264328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031264328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f031264328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f031264328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031264328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031264328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031264328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f031264328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031264328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f031264328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03126432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f03126432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f031264328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f031264328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031264328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f031264328_0_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031264328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f031264328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031264328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them with an opportunity to share </a:t>
            </a:r>
            <a:endParaRPr/>
          </a:p>
        </p:txBody>
      </p:sp>
      <p:sp>
        <p:nvSpPr>
          <p:cNvPr id="498" name="Google Shape;498;gf031264328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f5163594d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f5163594d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participants if some big ideas stand out from this list. What types of themes do we see in this based on what we have seen so far about the main purposes of formative assessment.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ffed1901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effed1901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5163594d9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5163594d9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 after taking notes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f031264328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main purpose of formative assessment is to inform instruction and to receive student feedback</a:t>
            </a:r>
            <a:endParaRPr/>
          </a:p>
          <a:p>
            <a:pPr marL="0" lvl="0" indent="0" algn="l" rtl="0">
              <a:spcBef>
                <a:spcPts val="0"/>
              </a:spcBef>
              <a:spcAft>
                <a:spcPts val="0"/>
              </a:spcAft>
              <a:buNone/>
            </a:pPr>
            <a:r>
              <a:rPr lang="en"/>
              <a:t>Highlight the chart that they came up with on day 1 or  star the main or most often used </a:t>
            </a:r>
            <a:endParaRPr/>
          </a:p>
        </p:txBody>
      </p:sp>
      <p:sp>
        <p:nvSpPr>
          <p:cNvPr id="526" name="Google Shape;526;gf031264328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031264328_0_4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031264328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031264328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f031264328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f031264328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f031264328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f05ca0fa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f05ca0f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something different here as a wrap-up.</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5163594d9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5163594d9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031264328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f031264328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031264328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f031264328_0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031264328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f031264328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03126432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f031264328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03126432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f03126432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5163594d9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f5163594d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Yesterday we created a group definition of assessment that includes summative, formative, diagnostic assessment. Let’s take a look at that definition again.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2" name="Google Shape;102;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3" name="Google Shape;103;p2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7" name="Google Shape;107;p2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8" name="Google Shape;108;p2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9" name="Google Shape;109;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0" name="Google Shape;110;p2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11"/>
        <p:cNvGrpSpPr/>
        <p:nvPr/>
      </p:nvGrpSpPr>
      <p:grpSpPr>
        <a:xfrm>
          <a:off x="0" y="0"/>
          <a:ext cx="0" cy="0"/>
          <a:chOff x="0" y="0"/>
          <a:chExt cx="0" cy="0"/>
        </a:xfrm>
      </p:grpSpPr>
      <p:sp>
        <p:nvSpPr>
          <p:cNvPr id="112" name="Google Shape;112;p2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3" name="Google Shape;113;p2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4" name="Google Shape;114;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5" name="Google Shape;115;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16"/>
        <p:cNvGrpSpPr/>
        <p:nvPr/>
      </p:nvGrpSpPr>
      <p:grpSpPr>
        <a:xfrm>
          <a:off x="0" y="0"/>
          <a:ext cx="0" cy="0"/>
          <a:chOff x="0" y="0"/>
          <a:chExt cx="0" cy="0"/>
        </a:xfrm>
      </p:grpSpPr>
      <p:pic>
        <p:nvPicPr>
          <p:cNvPr id="117" name="Google Shape;117;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8" name="Google Shape;118;p2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19" name="Google Shape;119;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20"/>
        <p:cNvGrpSpPr/>
        <p:nvPr/>
      </p:nvGrpSpPr>
      <p:grpSpPr>
        <a:xfrm>
          <a:off x="0" y="0"/>
          <a:ext cx="0" cy="0"/>
          <a:chOff x="0" y="0"/>
          <a:chExt cx="0" cy="0"/>
        </a:xfrm>
      </p:grpSpPr>
      <p:pic>
        <p:nvPicPr>
          <p:cNvPr id="121" name="Google Shape;121;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2" name="Google Shape;122;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5" name="Google Shape;125;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26"/>
        <p:cNvGrpSpPr/>
        <p:nvPr/>
      </p:nvGrpSpPr>
      <p:grpSpPr>
        <a:xfrm>
          <a:off x="0" y="0"/>
          <a:ext cx="0" cy="0"/>
          <a:chOff x="0" y="0"/>
          <a:chExt cx="0" cy="0"/>
        </a:xfrm>
      </p:grpSpPr>
      <p:pic>
        <p:nvPicPr>
          <p:cNvPr id="127" name="Google Shape;127;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28"/>
        <p:cNvGrpSpPr/>
        <p:nvPr/>
      </p:nvGrpSpPr>
      <p:grpSpPr>
        <a:xfrm>
          <a:off x="0" y="0"/>
          <a:ext cx="0" cy="0"/>
          <a:chOff x="0" y="0"/>
          <a:chExt cx="0" cy="0"/>
        </a:xfrm>
      </p:grpSpPr>
      <p:pic>
        <p:nvPicPr>
          <p:cNvPr id="129" name="Google Shape;129;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0" name="Google Shape;60;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pic>
        <p:nvPicPr>
          <p:cNvPr id="135" name="Google Shape;135;p3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6"/>
        <p:cNvGrpSpPr/>
        <p:nvPr/>
      </p:nvGrpSpPr>
      <p:grpSpPr>
        <a:xfrm>
          <a:off x="0" y="0"/>
          <a:ext cx="0" cy="0"/>
          <a:chOff x="0" y="0"/>
          <a:chExt cx="0" cy="0"/>
        </a:xfrm>
      </p:grpSpPr>
      <p:pic>
        <p:nvPicPr>
          <p:cNvPr id="137" name="Google Shape;137;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1" name="Google Shape;141;p3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2" name="Google Shape;142;p3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3" name="Google Shape;143;p3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4" name="Google Shape;144;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5"/>
        <p:cNvGrpSpPr/>
        <p:nvPr/>
      </p:nvGrpSpPr>
      <p:grpSpPr>
        <a:xfrm>
          <a:off x="0" y="0"/>
          <a:ext cx="0" cy="0"/>
          <a:chOff x="0" y="0"/>
          <a:chExt cx="0" cy="0"/>
        </a:xfrm>
      </p:grpSpPr>
      <p:sp>
        <p:nvSpPr>
          <p:cNvPr id="146" name="Google Shape;146;p3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3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48" name="Google Shape;148;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9"/>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rtl="0">
              <a:lnSpc>
                <a:spcPct val="115000"/>
              </a:lnSpc>
              <a:spcBef>
                <a:spcPts val="0"/>
              </a:spcBef>
              <a:spcAft>
                <a:spcPts val="0"/>
              </a:spcAft>
              <a:buClr>
                <a:schemeClr val="accent4"/>
              </a:buClr>
              <a:buSzPts val="2600"/>
              <a:buFont typeface="Arial"/>
              <a:buChar char="●"/>
              <a:defRPr sz="2400"/>
            </a:lvl1pPr>
            <a:lvl2pPr marL="914400" lvl="1" indent="-234950" algn="l" rtl="0">
              <a:lnSpc>
                <a:spcPct val="115000"/>
              </a:lnSpc>
              <a:spcBef>
                <a:spcPts val="0"/>
              </a:spcBef>
              <a:spcAft>
                <a:spcPts val="0"/>
              </a:spcAft>
              <a:buSzPts val="100"/>
              <a:buChar char="●"/>
              <a:defRPr sz="2400"/>
            </a:lvl2pPr>
            <a:lvl3pPr marL="1371600" lvl="2" indent="-308610" algn="l" rtl="0">
              <a:spcBef>
                <a:spcPts val="360"/>
              </a:spcBef>
              <a:spcAft>
                <a:spcPts val="0"/>
              </a:spcAft>
              <a:buSzPts val="1260"/>
              <a:buChar char="●"/>
              <a:defRPr sz="2600"/>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2" name="Google Shape;152;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3"/>
        <p:cNvGrpSpPr/>
        <p:nvPr/>
      </p:nvGrpSpPr>
      <p:grpSpPr>
        <a:xfrm>
          <a:off x="0" y="0"/>
          <a:ext cx="0" cy="0"/>
          <a:chOff x="0" y="0"/>
          <a:chExt cx="0" cy="0"/>
        </a:xfrm>
      </p:grpSpPr>
      <p:sp>
        <p:nvSpPr>
          <p:cNvPr id="154" name="Google Shape;154;p4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4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6" name="Google Shape;156;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4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04800" algn="l" rtl="0">
              <a:spcBef>
                <a:spcPts val="360"/>
              </a:spcBef>
              <a:spcAft>
                <a:spcPts val="0"/>
              </a:spcAft>
              <a:buSzPts val="12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0" name="Google Shape;160;p41"/>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298450" algn="l" rtl="0">
              <a:spcBef>
                <a:spcPts val="360"/>
              </a:spcBef>
              <a:spcAft>
                <a:spcPts val="0"/>
              </a:spcAft>
              <a:buSzPts val="11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1" name="Google Shape;161;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4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4" name="Google Shape;164;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65"/>
        <p:cNvGrpSpPr/>
        <p:nvPr/>
      </p:nvGrpSpPr>
      <p:grpSpPr>
        <a:xfrm>
          <a:off x="0" y="0"/>
          <a:ext cx="0" cy="0"/>
          <a:chOff x="0" y="0"/>
          <a:chExt cx="0" cy="0"/>
        </a:xfrm>
      </p:grpSpPr>
      <p:pic>
        <p:nvPicPr>
          <p:cNvPr id="166" name="Google Shape;166;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7"/>
        <p:cNvGrpSpPr/>
        <p:nvPr/>
      </p:nvGrpSpPr>
      <p:grpSpPr>
        <a:xfrm>
          <a:off x="0" y="0"/>
          <a:ext cx="0" cy="0"/>
          <a:chOff x="0" y="0"/>
          <a:chExt cx="0" cy="0"/>
        </a:xfrm>
      </p:grpSpPr>
      <p:sp>
        <p:nvSpPr>
          <p:cNvPr id="168" name="Google Shape;168;p4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9" name="Google Shape;16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4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71" name="Google Shape;171;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4" name="Google Shape;174;p45"/>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75" name="Google Shape;175;p45"/>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76" name="Google Shape;176;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7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78"/>
        <p:cNvGrpSpPr/>
        <p:nvPr/>
      </p:nvGrpSpPr>
      <p:grpSpPr>
        <a:xfrm>
          <a:off x="0" y="0"/>
          <a:ext cx="0" cy="0"/>
          <a:chOff x="0" y="0"/>
          <a:chExt cx="0" cy="0"/>
        </a:xfrm>
      </p:grpSpPr>
      <p:sp>
        <p:nvSpPr>
          <p:cNvPr id="179" name="Google Shape;179;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1" name="Google Shape;181;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5" name="Google Shape;185;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86"/>
        <p:cNvGrpSpPr/>
        <p:nvPr/>
      </p:nvGrpSpPr>
      <p:grpSpPr>
        <a:xfrm>
          <a:off x="0" y="0"/>
          <a:ext cx="0" cy="0"/>
          <a:chOff x="0" y="0"/>
          <a:chExt cx="0" cy="0"/>
        </a:xfrm>
      </p:grpSpPr>
      <p:sp>
        <p:nvSpPr>
          <p:cNvPr id="187" name="Google Shape;18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9" name="Google Shape;189;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50"/>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5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93" name="Google Shape;19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94"/>
        <p:cNvGrpSpPr/>
        <p:nvPr/>
      </p:nvGrpSpPr>
      <p:grpSpPr>
        <a:xfrm>
          <a:off x="0" y="0"/>
          <a:ext cx="0" cy="0"/>
          <a:chOff x="0" y="0"/>
          <a:chExt cx="0" cy="0"/>
        </a:xfrm>
      </p:grpSpPr>
      <p:pic>
        <p:nvPicPr>
          <p:cNvPr id="195" name="Google Shape;195;p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6" name="Google Shape;19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5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98" name="Google Shape;198;p5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99"/>
        <p:cNvGrpSpPr/>
        <p:nvPr/>
      </p:nvGrpSpPr>
      <p:grpSpPr>
        <a:xfrm>
          <a:off x="0" y="0"/>
          <a:ext cx="0" cy="0"/>
          <a:chOff x="0" y="0"/>
          <a:chExt cx="0" cy="0"/>
        </a:xfrm>
      </p:grpSpPr>
      <p:sp>
        <p:nvSpPr>
          <p:cNvPr id="200" name="Google Shape;200;p52"/>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1" name="Google Shape;201;p5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2" name="Google Shape;202;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5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04" name="Google Shape;204;p5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05" name="Google Shape;205;p52"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09"/>
        <p:cNvGrpSpPr/>
        <p:nvPr/>
      </p:nvGrpSpPr>
      <p:grpSpPr>
        <a:xfrm>
          <a:off x="0" y="0"/>
          <a:ext cx="0" cy="0"/>
          <a:chOff x="0" y="0"/>
          <a:chExt cx="0" cy="0"/>
        </a:xfrm>
      </p:grpSpPr>
      <p:sp>
        <p:nvSpPr>
          <p:cNvPr id="210" name="Google Shape;210;p5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12" name="Google Shape;21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p55"/>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55"/>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216" name="Google Shape;216;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8" name="Google Shape;68;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20"/>
        <p:cNvGrpSpPr/>
        <p:nvPr/>
      </p:nvGrpSpPr>
      <p:grpSpPr>
        <a:xfrm>
          <a:off x="0" y="0"/>
          <a:ext cx="0" cy="0"/>
          <a:chOff x="0" y="0"/>
          <a:chExt cx="0" cy="0"/>
        </a:xfrm>
      </p:grpSpPr>
      <p:pic>
        <p:nvPicPr>
          <p:cNvPr id="221" name="Google Shape;221;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2"/>
        <p:cNvGrpSpPr/>
        <p:nvPr/>
      </p:nvGrpSpPr>
      <p:grpSpPr>
        <a:xfrm>
          <a:off x="0" y="0"/>
          <a:ext cx="0" cy="0"/>
          <a:chOff x="0" y="0"/>
          <a:chExt cx="0" cy="0"/>
        </a:xfrm>
      </p:grpSpPr>
      <p:sp>
        <p:nvSpPr>
          <p:cNvPr id="223" name="Google Shape;223;p5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24" name="Google Shape;224;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5" name="Google Shape;225;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26"/>
        <p:cNvGrpSpPr/>
        <p:nvPr/>
      </p:nvGrpSpPr>
      <p:grpSpPr>
        <a:xfrm>
          <a:off x="0" y="0"/>
          <a:ext cx="0" cy="0"/>
          <a:chOff x="0" y="0"/>
          <a:chExt cx="0" cy="0"/>
        </a:xfrm>
      </p:grpSpPr>
      <p:sp>
        <p:nvSpPr>
          <p:cNvPr id="227" name="Google Shape;227;p59"/>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8" name="Google Shape;228;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9" name="Google Shape;229;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5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1" name="Google Shape;231;p5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32" name="Google Shape;232;p59"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33"/>
        <p:cNvGrpSpPr/>
        <p:nvPr/>
      </p:nvGrpSpPr>
      <p:grpSpPr>
        <a:xfrm>
          <a:off x="0" y="0"/>
          <a:ext cx="0" cy="0"/>
          <a:chOff x="0" y="0"/>
          <a:chExt cx="0" cy="0"/>
        </a:xfrm>
      </p:grpSpPr>
      <p:pic>
        <p:nvPicPr>
          <p:cNvPr id="234" name="Google Shape;234;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5" name="Google Shape;235;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6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7" name="Google Shape;237;p6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8"/>
        <p:cNvGrpSpPr/>
        <p:nvPr/>
      </p:nvGrpSpPr>
      <p:grpSpPr>
        <a:xfrm>
          <a:off x="0" y="0"/>
          <a:ext cx="0" cy="0"/>
          <a:chOff x="0" y="0"/>
          <a:chExt cx="0" cy="0"/>
        </a:xfrm>
      </p:grpSpPr>
      <p:pic>
        <p:nvPicPr>
          <p:cNvPr id="239" name="Google Shape;239;p6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0" name="Google Shape;240;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61"/>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42" name="Google Shape;242;p61"/>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43"/>
        <p:cNvGrpSpPr/>
        <p:nvPr/>
      </p:nvGrpSpPr>
      <p:grpSpPr>
        <a:xfrm>
          <a:off x="0" y="0"/>
          <a:ext cx="0" cy="0"/>
          <a:chOff x="0" y="0"/>
          <a:chExt cx="0" cy="0"/>
        </a:xfrm>
      </p:grpSpPr>
      <p:sp>
        <p:nvSpPr>
          <p:cNvPr id="244" name="Google Shape;244;p6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6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46" name="Google Shape;246;p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49" name="Google Shape;249;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4" name="Google Shape;254;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6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8" name="Google Shape;258;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9" name="Google Shape;259;p6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0"/>
        <p:cNvGrpSpPr/>
        <p:nvPr/>
      </p:nvGrpSpPr>
      <p:grpSpPr>
        <a:xfrm>
          <a:off x="0" y="0"/>
          <a:ext cx="0" cy="0"/>
          <a:chOff x="0" y="0"/>
          <a:chExt cx="0" cy="0"/>
        </a:xfrm>
      </p:grpSpPr>
      <p:sp>
        <p:nvSpPr>
          <p:cNvPr id="261" name="Google Shape;261;p6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6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6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4" name="Google Shape;264;p6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5" name="Google Shape;2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70"/>
        <p:cNvGrpSpPr/>
        <p:nvPr/>
      </p:nvGrpSpPr>
      <p:grpSpPr>
        <a:xfrm>
          <a:off x="0" y="0"/>
          <a:ext cx="0" cy="0"/>
          <a:chOff x="0" y="0"/>
          <a:chExt cx="0" cy="0"/>
        </a:xfrm>
      </p:grpSpPr>
      <p:pic>
        <p:nvPicPr>
          <p:cNvPr id="71" name="Google Shape;71;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67"/>
        <p:cNvGrpSpPr/>
        <p:nvPr/>
      </p:nvGrpSpPr>
      <p:grpSpPr>
        <a:xfrm>
          <a:off x="0" y="0"/>
          <a:ext cx="0" cy="0"/>
          <a:chOff x="0" y="0"/>
          <a:chExt cx="0" cy="0"/>
        </a:xfrm>
      </p:grpSpPr>
      <p:sp>
        <p:nvSpPr>
          <p:cNvPr id="268" name="Google Shape;268;p6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6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0" name="Google Shape;27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1" name="Google Shape;27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2"/>
        <p:cNvGrpSpPr/>
        <p:nvPr/>
      </p:nvGrpSpPr>
      <p:grpSpPr>
        <a:xfrm>
          <a:off x="0" y="0"/>
          <a:ext cx="0" cy="0"/>
          <a:chOff x="0" y="0"/>
          <a:chExt cx="0" cy="0"/>
        </a:xfrm>
      </p:grpSpPr>
      <p:pic>
        <p:nvPicPr>
          <p:cNvPr id="273" name="Google Shape;273;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4" name="Google Shape;274;p6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75" name="Google Shape;275;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76"/>
        <p:cNvGrpSpPr/>
        <p:nvPr/>
      </p:nvGrpSpPr>
      <p:grpSpPr>
        <a:xfrm>
          <a:off x="0" y="0"/>
          <a:ext cx="0" cy="0"/>
          <a:chOff x="0" y="0"/>
          <a:chExt cx="0" cy="0"/>
        </a:xfrm>
      </p:grpSpPr>
      <p:pic>
        <p:nvPicPr>
          <p:cNvPr id="277" name="Google Shape;277;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8" name="Google Shape;278;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9"/>
        <p:cNvGrpSpPr/>
        <p:nvPr/>
      </p:nvGrpSpPr>
      <p:grpSpPr>
        <a:xfrm>
          <a:off x="0" y="0"/>
          <a:ext cx="0" cy="0"/>
          <a:chOff x="0" y="0"/>
          <a:chExt cx="0" cy="0"/>
        </a:xfrm>
      </p:grpSpPr>
      <p:pic>
        <p:nvPicPr>
          <p:cNvPr id="280" name="Google Shape;280;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1" name="Google Shape;281;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82"/>
        <p:cNvGrpSpPr/>
        <p:nvPr/>
      </p:nvGrpSpPr>
      <p:grpSpPr>
        <a:xfrm>
          <a:off x="0" y="0"/>
          <a:ext cx="0" cy="0"/>
          <a:chOff x="0" y="0"/>
          <a:chExt cx="0" cy="0"/>
        </a:xfrm>
      </p:grpSpPr>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6"/>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pic>
        <p:nvPicPr>
          <p:cNvPr id="291" name="Google Shape;291;p7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92"/>
        <p:cNvGrpSpPr/>
        <p:nvPr/>
      </p:nvGrpSpPr>
      <p:grpSpPr>
        <a:xfrm>
          <a:off x="0" y="0"/>
          <a:ext cx="0" cy="0"/>
          <a:chOff x="0" y="0"/>
          <a:chExt cx="0" cy="0"/>
        </a:xfrm>
      </p:grpSpPr>
      <p:sp>
        <p:nvSpPr>
          <p:cNvPr id="293" name="Google Shape;293;p7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7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95" name="Google Shape;295;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7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7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75"/>
        <p:cNvGrpSpPr/>
        <p:nvPr/>
      </p:nvGrpSpPr>
      <p:grpSpPr>
        <a:xfrm>
          <a:off x="0" y="0"/>
          <a:ext cx="0" cy="0"/>
          <a:chOff x="0" y="0"/>
          <a:chExt cx="0" cy="0"/>
        </a:xfrm>
      </p:grpSpPr>
      <p:pic>
        <p:nvPicPr>
          <p:cNvPr id="76" name="Google Shape;76;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2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2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00"/>
        <p:cNvGrpSpPr/>
        <p:nvPr/>
      </p:nvGrpSpPr>
      <p:grpSpPr>
        <a:xfrm>
          <a:off x="0" y="0"/>
          <a:ext cx="0" cy="0"/>
          <a:chOff x="0" y="0"/>
          <a:chExt cx="0" cy="0"/>
        </a:xfrm>
      </p:grpSpPr>
      <p:pic>
        <p:nvPicPr>
          <p:cNvPr id="301" name="Google Shape;301;p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7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5" name="Google Shape;305;p7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06" name="Google Shape;306;p7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07"/>
        <p:cNvGrpSpPr/>
        <p:nvPr/>
      </p:nvGrpSpPr>
      <p:grpSpPr>
        <a:xfrm>
          <a:off x="0" y="0"/>
          <a:ext cx="0" cy="0"/>
          <a:chOff x="0" y="0"/>
          <a:chExt cx="0" cy="0"/>
        </a:xfrm>
      </p:grpSpPr>
      <p:sp>
        <p:nvSpPr>
          <p:cNvPr id="308" name="Google Shape;308;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8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0" name="Google Shape;310;p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1"/>
        <p:cNvGrpSpPr/>
        <p:nvPr/>
      </p:nvGrpSpPr>
      <p:grpSpPr>
        <a:xfrm>
          <a:off x="0" y="0"/>
          <a:ext cx="0" cy="0"/>
          <a:chOff x="0" y="0"/>
          <a:chExt cx="0" cy="0"/>
        </a:xfrm>
      </p:grpSpPr>
      <p:pic>
        <p:nvPicPr>
          <p:cNvPr id="312" name="Google Shape;312;p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15" name="Google Shape;315;p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6"/>
        <p:cNvGrpSpPr/>
        <p:nvPr/>
      </p:nvGrpSpPr>
      <p:grpSpPr>
        <a:xfrm>
          <a:off x="0" y="0"/>
          <a:ext cx="0" cy="0"/>
          <a:chOff x="0" y="0"/>
          <a:chExt cx="0" cy="0"/>
        </a:xfrm>
      </p:grpSpPr>
      <p:sp>
        <p:nvSpPr>
          <p:cNvPr id="317" name="Google Shape;317;p8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18" name="Google Shape;318;p8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319" name="Google Shape;319;p8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320" name="Google Shape;320;p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4" name="Google Shape;324;p8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5" name="Google Shape;325;p8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6" name="Google Shape;326;p8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27" name="Google Shape;327;p8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8"/>
        <p:cNvGrpSpPr/>
        <p:nvPr/>
      </p:nvGrpSpPr>
      <p:grpSpPr>
        <a:xfrm>
          <a:off x="0" y="0"/>
          <a:ext cx="0" cy="0"/>
          <a:chOff x="0" y="0"/>
          <a:chExt cx="0" cy="0"/>
        </a:xfrm>
      </p:grpSpPr>
      <p:sp>
        <p:nvSpPr>
          <p:cNvPr id="329" name="Google Shape;329;p8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30" name="Google Shape;330;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8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32" name="Google Shape;332;p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3"/>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34"/>
        <p:cNvGrpSpPr/>
        <p:nvPr/>
      </p:nvGrpSpPr>
      <p:grpSpPr>
        <a:xfrm>
          <a:off x="0" y="0"/>
          <a:ext cx="0" cy="0"/>
          <a:chOff x="0" y="0"/>
          <a:chExt cx="0" cy="0"/>
        </a:xfrm>
      </p:grpSpPr>
      <p:sp>
        <p:nvSpPr>
          <p:cNvPr id="335" name="Google Shape;3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37" name="Google Shape;337;p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80"/>
        <p:cNvGrpSpPr/>
        <p:nvPr/>
      </p:nvGrpSpPr>
      <p:grpSpPr>
        <a:xfrm>
          <a:off x="0" y="0"/>
          <a:ext cx="0" cy="0"/>
          <a:chOff x="0" y="0"/>
          <a:chExt cx="0" cy="0"/>
        </a:xfrm>
      </p:grpSpPr>
      <p:sp>
        <p:nvSpPr>
          <p:cNvPr id="81" name="Google Shape;81;p21"/>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2" name="Google Shape;82;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5" name="Google Shape;85;p2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86" name="Google Shape;86;p21"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38"/>
        <p:cNvGrpSpPr/>
        <p:nvPr/>
      </p:nvGrpSpPr>
      <p:grpSpPr>
        <a:xfrm>
          <a:off x="0" y="0"/>
          <a:ext cx="0" cy="0"/>
          <a:chOff x="0" y="0"/>
          <a:chExt cx="0" cy="0"/>
        </a:xfrm>
      </p:grpSpPr>
      <p:sp>
        <p:nvSpPr>
          <p:cNvPr id="339" name="Google Shape;3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1" name="Google Shape;341;p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42"/>
        <p:cNvGrpSpPr/>
        <p:nvPr/>
      </p:nvGrpSpPr>
      <p:grpSpPr>
        <a:xfrm>
          <a:off x="0" y="0"/>
          <a:ext cx="0" cy="0"/>
          <a:chOff x="0" y="0"/>
          <a:chExt cx="0" cy="0"/>
        </a:xfrm>
      </p:grpSpPr>
      <p:sp>
        <p:nvSpPr>
          <p:cNvPr id="343" name="Google Shape;343;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5" name="Google Shape;345;p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2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90" name="Google Shape;9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91"/>
        <p:cNvGrpSpPr/>
        <p:nvPr/>
      </p:nvGrpSpPr>
      <p:grpSpPr>
        <a:xfrm>
          <a:off x="0" y="0"/>
          <a:ext cx="0" cy="0"/>
          <a:chOff x="0" y="0"/>
          <a:chExt cx="0" cy="0"/>
        </a:xfrm>
      </p:grpSpPr>
      <p:sp>
        <p:nvSpPr>
          <p:cNvPr id="92" name="Google Shape;92;p2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3" name="Google Shape;93;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1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206"/>
        <p:cNvGrpSpPr/>
        <p:nvPr/>
      </p:nvGrpSpPr>
      <p:grpSpPr>
        <a:xfrm>
          <a:off x="0" y="0"/>
          <a:ext cx="0" cy="0"/>
          <a:chOff x="0" y="0"/>
          <a:chExt cx="0" cy="0"/>
        </a:xfrm>
      </p:grpSpPr>
      <p:sp>
        <p:nvSpPr>
          <p:cNvPr id="207" name="Google Shape;2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8" name="Google Shape;208;p5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9" name="Google Shape;219;p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87"/>
        <p:cNvGrpSpPr/>
        <p:nvPr/>
      </p:nvGrpSpPr>
      <p:grpSpPr>
        <a:xfrm>
          <a:off x="0" y="0"/>
          <a:ext cx="0" cy="0"/>
          <a:chOff x="0" y="0"/>
          <a:chExt cx="0" cy="0"/>
        </a:xfrm>
      </p:grpSpPr>
      <p:sp>
        <p:nvSpPr>
          <p:cNvPr id="288" name="Google Shape;288;p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OxPcSne3pEg"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1.xml"/><Relationship Id="rId5" Type="http://schemas.openxmlformats.org/officeDocument/2006/relationships/image" Target="../media/image16.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1.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9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How Am I Feeling?  What Am I Thinking?</a:t>
            </a:r>
            <a:endParaRPr/>
          </a:p>
        </p:txBody>
      </p:sp>
      <p:sp>
        <p:nvSpPr>
          <p:cNvPr id="402" name="Google Shape;402;p9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Clr>
                <a:srgbClr val="991B1E"/>
              </a:buClr>
              <a:buSzPts val="2600"/>
              <a:buChar char="•"/>
            </a:pPr>
            <a:r>
              <a:rPr lang="en" dirty="0">
                <a:solidFill>
                  <a:srgbClr val="000000"/>
                </a:solidFill>
              </a:rPr>
              <a:t>On a sticky note, reflect on the first day of the Institute.</a:t>
            </a:r>
          </a:p>
          <a:p>
            <a:pPr marL="457200" lvl="0" indent="-393700" algn="l" rtl="0">
              <a:spcBef>
                <a:spcPts val="520"/>
              </a:spcBef>
              <a:spcAft>
                <a:spcPts val="0"/>
              </a:spcAft>
              <a:buClr>
                <a:srgbClr val="991B1E"/>
              </a:buClr>
              <a:buSzPts val="2600"/>
              <a:buChar char="•"/>
            </a:pPr>
            <a:r>
              <a:rPr lang="en" dirty="0">
                <a:solidFill>
                  <a:srgbClr val="000000"/>
                </a:solidFill>
              </a:rPr>
              <a:t>Draw a diagonal line through your note. Using a word, phrase, or image, answer the following questions on either side:</a:t>
            </a:r>
            <a:endParaRPr dirty="0">
              <a:solidFill>
                <a:srgbClr val="000000"/>
              </a:solidFill>
            </a:endParaRPr>
          </a:p>
          <a:p>
            <a:pPr lvl="1" algn="l" rtl="0">
              <a:spcBef>
                <a:spcPts val="0"/>
              </a:spcBef>
              <a:spcAft>
                <a:spcPts val="0"/>
              </a:spcAft>
              <a:buSzPct val="100000"/>
              <a:buFont typeface="Arial" panose="020B0604020202020204" pitchFamily="34" charset="0"/>
              <a:buChar char="•"/>
            </a:pPr>
            <a:r>
              <a:rPr lang="en" dirty="0">
                <a:solidFill>
                  <a:srgbClr val="000000"/>
                </a:solidFill>
              </a:rPr>
              <a:t>How am I feeling?</a:t>
            </a:r>
            <a:endParaRPr dirty="0">
              <a:solidFill>
                <a:srgbClr val="000000"/>
              </a:solidFill>
            </a:endParaRPr>
          </a:p>
          <a:p>
            <a:pPr lvl="1" algn="l" rtl="0">
              <a:spcBef>
                <a:spcPts val="0"/>
              </a:spcBef>
              <a:spcAft>
                <a:spcPts val="0"/>
              </a:spcAft>
              <a:buSzPct val="100000"/>
              <a:buFont typeface="Arial" panose="020B0604020202020204" pitchFamily="34" charset="0"/>
              <a:buChar char="•"/>
            </a:pPr>
            <a:r>
              <a:rPr lang="en" dirty="0">
                <a:solidFill>
                  <a:srgbClr val="000000"/>
                </a:solidFill>
              </a:rPr>
              <a:t>What am I thinking?</a:t>
            </a:r>
            <a:endParaRPr dirty="0">
              <a:solidFill>
                <a:srgbClr val="000000"/>
              </a:solidFill>
            </a:endParaRPr>
          </a:p>
        </p:txBody>
      </p:sp>
      <p:pic>
        <p:nvPicPr>
          <p:cNvPr id="403" name="Google Shape;403;p99"/>
          <p:cNvPicPr preferRelativeResize="0"/>
          <p:nvPr/>
        </p:nvPicPr>
        <p:blipFill>
          <a:blip r:embed="rId3">
            <a:alphaModFix/>
          </a:blip>
          <a:stretch>
            <a:fillRect/>
          </a:stretch>
        </p:blipFill>
        <p:spPr>
          <a:xfrm>
            <a:off x="5630100" y="1514472"/>
            <a:ext cx="2771775" cy="2114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0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409" name="Google Shape;409;p10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spcBef>
                <a:spcPts val="0"/>
              </a:spcBef>
              <a:spcAft>
                <a:spcPts val="0"/>
              </a:spcAft>
              <a:buSzPts val="2600"/>
              <a:buNone/>
            </a:pPr>
            <a:r>
              <a:rPr lang="en"/>
              <a:t>Think back to a memorable classroom learning experience from your childhood that stuck with you.</a:t>
            </a:r>
            <a:endParaRPr/>
          </a:p>
          <a:p>
            <a:pPr marL="457200" lvl="0" indent="-393700" algn="l" rtl="0">
              <a:spcBef>
                <a:spcPts val="0"/>
              </a:spcBef>
              <a:spcAft>
                <a:spcPts val="0"/>
              </a:spcAft>
              <a:buSzPts val="2600"/>
              <a:buChar char="•"/>
            </a:pPr>
            <a:r>
              <a:rPr lang="en"/>
              <a:t>Draw a picture of this learning experience.</a:t>
            </a:r>
            <a:endParaRPr/>
          </a:p>
          <a:p>
            <a:pPr marL="457200" lvl="0" indent="-393700" algn="l" rtl="0">
              <a:spcBef>
                <a:spcPts val="0"/>
              </a:spcBef>
              <a:spcAft>
                <a:spcPts val="0"/>
              </a:spcAft>
              <a:buSzPts val="2600"/>
              <a:buChar char="•"/>
            </a:pPr>
            <a:r>
              <a:rPr lang="en"/>
              <a:t>Label the image with key details.</a:t>
            </a:r>
            <a:endParaRPr/>
          </a:p>
          <a:p>
            <a:pPr marL="457200" lvl="0" indent="-393700" algn="l" rtl="0">
              <a:spcBef>
                <a:spcPts val="0"/>
              </a:spcBef>
              <a:spcAft>
                <a:spcPts val="0"/>
              </a:spcAft>
              <a:buSzPts val="2600"/>
              <a:buChar char="•"/>
            </a:pPr>
            <a:r>
              <a:rPr lang="en"/>
              <a:t>Provide a caption that describes what occurred during the learning experience.</a:t>
            </a:r>
            <a:endParaRPr/>
          </a:p>
        </p:txBody>
      </p:sp>
      <p:pic>
        <p:nvPicPr>
          <p:cNvPr id="410" name="Google Shape;410;p100"/>
          <p:cNvPicPr preferRelativeResize="0"/>
          <p:nvPr/>
        </p:nvPicPr>
        <p:blipFill>
          <a:blip r:embed="rId3">
            <a:alphaModFix/>
          </a:blip>
          <a:stretch>
            <a:fillRect/>
          </a:stretch>
        </p:blipFill>
        <p:spPr>
          <a:xfrm>
            <a:off x="5764950" y="1305050"/>
            <a:ext cx="2921850" cy="2941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01"/>
          <p:cNvPicPr preferRelativeResize="0"/>
          <p:nvPr/>
        </p:nvPicPr>
        <p:blipFill>
          <a:blip r:embed="rId3">
            <a:alphaModFix/>
          </a:blip>
          <a:stretch>
            <a:fillRect/>
          </a:stretch>
        </p:blipFill>
        <p:spPr>
          <a:xfrm>
            <a:off x="1133347" y="638975"/>
            <a:ext cx="6890030" cy="3865549"/>
          </a:xfrm>
          <a:prstGeom prst="rect">
            <a:avLst/>
          </a:prstGeom>
          <a:noFill/>
          <a:ln w="28575" cap="flat" cmpd="sng">
            <a:solidFill>
              <a:srgbClr val="000000"/>
            </a:solidFill>
            <a:prstDash val="solid"/>
            <a:round/>
            <a:headEnd type="none" w="sm" len="sm"/>
            <a:tailEnd type="none" w="sm" len="sm"/>
          </a:ln>
        </p:spPr>
      </p:pic>
      <p:grpSp>
        <p:nvGrpSpPr>
          <p:cNvPr id="416" name="Google Shape;416;p101"/>
          <p:cNvGrpSpPr/>
          <p:nvPr/>
        </p:nvGrpSpPr>
        <p:grpSpPr>
          <a:xfrm>
            <a:off x="3136900" y="76200"/>
            <a:ext cx="5928166" cy="978974"/>
            <a:chOff x="4145423" y="1373054"/>
            <a:chExt cx="5590500" cy="858900"/>
          </a:xfrm>
        </p:grpSpPr>
        <p:sp>
          <p:nvSpPr>
            <p:cNvPr id="417" name="Google Shape;417;p101"/>
            <p:cNvSpPr txBox="1"/>
            <p:nvPr/>
          </p:nvSpPr>
          <p:spPr>
            <a:xfrm>
              <a:off x="4145423" y="1373054"/>
              <a:ext cx="5590500" cy="4050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Here is a labeled image of a memorable learning experience.</a:t>
              </a:r>
              <a:endParaRPr sz="1800">
                <a:latin typeface="Calibri"/>
                <a:ea typeface="Calibri"/>
                <a:cs typeface="Calibri"/>
                <a:sym typeface="Calibri"/>
              </a:endParaRPr>
            </a:p>
          </p:txBody>
        </p:sp>
        <p:cxnSp>
          <p:nvCxnSpPr>
            <p:cNvPr id="418" name="Google Shape;418;p101"/>
            <p:cNvCxnSpPr>
              <a:stCxn id="417" idx="2"/>
            </p:cNvCxnSpPr>
            <p:nvPr/>
          </p:nvCxnSpPr>
          <p:spPr>
            <a:xfrm flipH="1">
              <a:off x="6235373" y="1778054"/>
              <a:ext cx="705300" cy="453900"/>
            </a:xfrm>
            <a:prstGeom prst="straightConnector1">
              <a:avLst/>
            </a:prstGeom>
            <a:noFill/>
            <a:ln w="28575" cap="flat" cmpd="sng">
              <a:solidFill>
                <a:srgbClr val="626262"/>
              </a:solidFill>
              <a:prstDash val="solid"/>
              <a:round/>
              <a:headEnd type="none" w="med" len="med"/>
              <a:tailEnd type="triangle" w="med" len="med"/>
            </a:ln>
          </p:spPr>
        </p:cxnSp>
      </p:grpSp>
      <p:grpSp>
        <p:nvGrpSpPr>
          <p:cNvPr id="419" name="Google Shape;419;p101"/>
          <p:cNvGrpSpPr/>
          <p:nvPr/>
        </p:nvGrpSpPr>
        <p:grpSpPr>
          <a:xfrm>
            <a:off x="76850" y="4275662"/>
            <a:ext cx="7352708" cy="812107"/>
            <a:chOff x="4692340" y="1470560"/>
            <a:chExt cx="6933900" cy="712500"/>
          </a:xfrm>
        </p:grpSpPr>
        <p:sp>
          <p:nvSpPr>
            <p:cNvPr id="420" name="Google Shape;420;p101"/>
            <p:cNvSpPr txBox="1"/>
            <p:nvPr/>
          </p:nvSpPr>
          <p:spPr>
            <a:xfrm>
              <a:off x="4692340" y="1778060"/>
              <a:ext cx="6497700" cy="4050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And a caption describing what occurred during the learning experience.</a:t>
              </a:r>
              <a:endParaRPr sz="1800">
                <a:latin typeface="Calibri"/>
                <a:ea typeface="Calibri"/>
                <a:cs typeface="Calibri"/>
                <a:sym typeface="Calibri"/>
              </a:endParaRPr>
            </a:p>
          </p:txBody>
        </p:sp>
        <p:cxnSp>
          <p:nvCxnSpPr>
            <p:cNvPr id="421" name="Google Shape;421;p101"/>
            <p:cNvCxnSpPr>
              <a:stCxn id="420" idx="3"/>
            </p:cNvCxnSpPr>
            <p:nvPr/>
          </p:nvCxnSpPr>
          <p:spPr>
            <a:xfrm rot="10800000" flipH="1">
              <a:off x="11190040" y="1470560"/>
              <a:ext cx="436200" cy="510000"/>
            </a:xfrm>
            <a:prstGeom prst="straightConnector1">
              <a:avLst/>
            </a:prstGeom>
            <a:noFill/>
            <a:ln w="28575" cap="flat" cmpd="sng">
              <a:solidFill>
                <a:srgbClr val="626262"/>
              </a:solidFill>
              <a:prstDash val="solid"/>
              <a:round/>
              <a:headEnd type="none" w="med" len="med"/>
              <a:tailEnd type="triangle" w="med" len="med"/>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102"/>
          <p:cNvPicPr preferRelativeResize="0"/>
          <p:nvPr/>
        </p:nvPicPr>
        <p:blipFill>
          <a:blip r:embed="rId3">
            <a:alphaModFix/>
          </a:blip>
          <a:stretch>
            <a:fillRect/>
          </a:stretch>
        </p:blipFill>
        <p:spPr>
          <a:xfrm>
            <a:off x="5566825" y="2016575"/>
            <a:ext cx="3381048" cy="1896901"/>
          </a:xfrm>
          <a:prstGeom prst="rect">
            <a:avLst/>
          </a:prstGeom>
          <a:noFill/>
          <a:ln w="28575" cap="flat" cmpd="sng">
            <a:solidFill>
              <a:srgbClr val="000000"/>
            </a:solidFill>
            <a:prstDash val="solid"/>
            <a:round/>
            <a:headEnd type="none" w="sm" len="sm"/>
            <a:tailEnd type="none" w="sm" len="sm"/>
          </a:ln>
        </p:spPr>
      </p:pic>
      <p:sp>
        <p:nvSpPr>
          <p:cNvPr id="427" name="Google Shape;427;p10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428" name="Google Shape;428;p10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spcBef>
                <a:spcPts val="0"/>
              </a:spcBef>
              <a:spcAft>
                <a:spcPts val="0"/>
              </a:spcAft>
              <a:buSzPts val="2600"/>
              <a:buNone/>
            </a:pPr>
            <a:r>
              <a:rPr lang="en"/>
              <a:t>Think back to a memorable classroom learning experience from your childhood that stuck with you.</a:t>
            </a:r>
            <a:endParaRPr/>
          </a:p>
          <a:p>
            <a:pPr marL="457200" lvl="0" indent="-393700" algn="l" rtl="0">
              <a:spcBef>
                <a:spcPts val="0"/>
              </a:spcBef>
              <a:spcAft>
                <a:spcPts val="0"/>
              </a:spcAft>
              <a:buSzPts val="2600"/>
              <a:buChar char="•"/>
            </a:pPr>
            <a:r>
              <a:rPr lang="en"/>
              <a:t>Draw a picture of this learning experience.</a:t>
            </a:r>
            <a:endParaRPr/>
          </a:p>
          <a:p>
            <a:pPr marL="457200" lvl="0" indent="-393700" algn="l" rtl="0">
              <a:spcBef>
                <a:spcPts val="0"/>
              </a:spcBef>
              <a:spcAft>
                <a:spcPts val="0"/>
              </a:spcAft>
              <a:buSzPts val="2600"/>
              <a:buChar char="•"/>
            </a:pPr>
            <a:r>
              <a:rPr lang="en"/>
              <a:t>Label the image with key details.</a:t>
            </a:r>
            <a:endParaRPr/>
          </a:p>
          <a:p>
            <a:pPr marL="457200" lvl="0" indent="-393700" algn="l" rtl="0">
              <a:spcBef>
                <a:spcPts val="0"/>
              </a:spcBef>
              <a:spcAft>
                <a:spcPts val="0"/>
              </a:spcAft>
              <a:buSzPts val="2600"/>
              <a:buChar char="•"/>
            </a:pPr>
            <a:r>
              <a:rPr lang="en"/>
              <a:t>Provide a caption that describes what occurred during the learning experience.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Three Types of Assessment</a:t>
            </a:r>
            <a:endParaRPr/>
          </a:p>
        </p:txBody>
      </p:sp>
      <p:sp>
        <p:nvSpPr>
          <p:cNvPr id="434" name="Google Shape;434;p10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2400">
                <a:solidFill>
                  <a:srgbClr val="333333"/>
                </a:solidFill>
              </a:rPr>
              <a:t>In the classroom, there are three main reasons for doing assessment:</a:t>
            </a:r>
            <a:endParaRPr sz="2400">
              <a:solidFill>
                <a:srgbClr val="333333"/>
              </a:solidFill>
            </a:endParaRPr>
          </a:p>
          <a:p>
            <a:pPr marL="457200" lvl="0" indent="-381000" algn="l" rtl="0">
              <a:spcBef>
                <a:spcPts val="0"/>
              </a:spcBef>
              <a:spcAft>
                <a:spcPts val="0"/>
              </a:spcAft>
              <a:buClr>
                <a:srgbClr val="910D28"/>
              </a:buClr>
              <a:buSzPts val="2400"/>
              <a:buAutoNum type="arabicPeriod"/>
            </a:pPr>
            <a:r>
              <a:rPr lang="en" sz="2400">
                <a:solidFill>
                  <a:srgbClr val="333333"/>
                </a:solidFill>
              </a:rPr>
              <a:t>To report on if, and how effectively, learning has occurred (assessment </a:t>
            </a:r>
            <a:r>
              <a:rPr lang="en" sz="2400" b="1">
                <a:solidFill>
                  <a:srgbClr val="333333"/>
                </a:solidFill>
              </a:rPr>
              <a:t>of </a:t>
            </a:r>
            <a:r>
              <a:rPr lang="en" sz="2400">
                <a:solidFill>
                  <a:srgbClr val="333333"/>
                </a:solidFill>
              </a:rPr>
              <a:t>learning).</a:t>
            </a:r>
            <a:endParaRPr sz="2400">
              <a:solidFill>
                <a:srgbClr val="333333"/>
              </a:solidFill>
            </a:endParaRPr>
          </a:p>
          <a:p>
            <a:pPr marL="457200" lvl="0" indent="-381000" algn="l" rtl="0">
              <a:spcBef>
                <a:spcPts val="0"/>
              </a:spcBef>
              <a:spcAft>
                <a:spcPts val="0"/>
              </a:spcAft>
              <a:buClr>
                <a:srgbClr val="910D28"/>
              </a:buClr>
              <a:buSzPts val="2400"/>
              <a:buAutoNum type="arabicPeriod"/>
            </a:pPr>
            <a:r>
              <a:rPr lang="en" sz="2400">
                <a:solidFill>
                  <a:srgbClr val="333333"/>
                </a:solidFill>
              </a:rPr>
              <a:t>To aid learning and adjust instruction (assessment </a:t>
            </a:r>
            <a:r>
              <a:rPr lang="en" sz="2400" b="1">
                <a:solidFill>
                  <a:srgbClr val="333333"/>
                </a:solidFill>
              </a:rPr>
              <a:t>for l</a:t>
            </a:r>
            <a:r>
              <a:rPr lang="en" sz="2400">
                <a:solidFill>
                  <a:srgbClr val="333333"/>
                </a:solidFill>
              </a:rPr>
              <a:t>earning).</a:t>
            </a:r>
            <a:endParaRPr sz="2400">
              <a:solidFill>
                <a:srgbClr val="333333"/>
              </a:solidFill>
            </a:endParaRPr>
          </a:p>
          <a:p>
            <a:pPr marL="457200" lvl="0" indent="-381000" algn="l" rtl="0">
              <a:spcBef>
                <a:spcPts val="0"/>
              </a:spcBef>
              <a:spcAft>
                <a:spcPts val="0"/>
              </a:spcAft>
              <a:buClr>
                <a:srgbClr val="910D28"/>
              </a:buClr>
              <a:buSzPts val="2400"/>
              <a:buAutoNum type="arabicPeriod"/>
            </a:pPr>
            <a:r>
              <a:rPr lang="en" sz="2400">
                <a:solidFill>
                  <a:srgbClr val="333333"/>
                </a:solidFill>
              </a:rPr>
              <a:t>To give students ownership of their learning so they know what they are able to do and plan their next learning steps (assessment </a:t>
            </a:r>
            <a:r>
              <a:rPr lang="en" sz="2400" b="1">
                <a:solidFill>
                  <a:srgbClr val="333333"/>
                </a:solidFill>
              </a:rPr>
              <a:t>as</a:t>
            </a:r>
            <a:r>
              <a:rPr lang="en" sz="2400">
                <a:solidFill>
                  <a:srgbClr val="333333"/>
                </a:solidFill>
              </a:rPr>
              <a:t> learning).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04"/>
          <p:cNvSpPr txBox="1">
            <a:spLocks noGrp="1"/>
          </p:cNvSpPr>
          <p:nvPr>
            <p:ph type="body" idx="1"/>
          </p:nvPr>
        </p:nvSpPr>
        <p:spPr>
          <a:xfrm>
            <a:off x="481450" y="1268925"/>
            <a:ext cx="4721100" cy="3434100"/>
          </a:xfrm>
          <a:prstGeom prst="rect">
            <a:avLst/>
          </a:prstGeom>
        </p:spPr>
        <p:txBody>
          <a:bodyPr spcFirstLastPara="1" wrap="square" lIns="91425" tIns="45700" rIns="91425" bIns="45700" anchor="t" anchorCtr="0">
            <a:normAutofit/>
          </a:bodyPr>
          <a:lstStyle/>
          <a:p>
            <a:pPr marL="0" lvl="0" indent="0" algn="l" rtl="0">
              <a:lnSpc>
                <a:spcPct val="150000"/>
              </a:lnSpc>
              <a:spcBef>
                <a:spcPts val="520"/>
              </a:spcBef>
              <a:spcAft>
                <a:spcPts val="0"/>
              </a:spcAft>
              <a:buNone/>
            </a:pPr>
            <a:r>
              <a:rPr lang="en"/>
              <a:t>Assessment </a:t>
            </a:r>
            <a:r>
              <a:rPr lang="en" b="1"/>
              <a:t>of</a:t>
            </a:r>
            <a:r>
              <a:rPr lang="en"/>
              <a:t> Learning</a:t>
            </a:r>
            <a:endParaRPr/>
          </a:p>
          <a:p>
            <a:pPr marL="0" lvl="0" indent="0" algn="l" rtl="0">
              <a:lnSpc>
                <a:spcPct val="150000"/>
              </a:lnSpc>
              <a:spcBef>
                <a:spcPts val="520"/>
              </a:spcBef>
              <a:spcAft>
                <a:spcPts val="0"/>
              </a:spcAft>
              <a:buNone/>
            </a:pPr>
            <a:r>
              <a:rPr lang="en"/>
              <a:t>Assessment </a:t>
            </a:r>
            <a:r>
              <a:rPr lang="en" b="1"/>
              <a:t>for</a:t>
            </a:r>
            <a:r>
              <a:rPr lang="en"/>
              <a:t> Learning</a:t>
            </a:r>
            <a:endParaRPr/>
          </a:p>
          <a:p>
            <a:pPr marL="0" lvl="0" indent="0" algn="l" rtl="0">
              <a:lnSpc>
                <a:spcPct val="150000"/>
              </a:lnSpc>
              <a:spcBef>
                <a:spcPts val="520"/>
              </a:spcBef>
              <a:spcAft>
                <a:spcPts val="0"/>
              </a:spcAft>
              <a:buNone/>
            </a:pPr>
            <a:r>
              <a:rPr lang="en"/>
              <a:t>Assessment </a:t>
            </a:r>
            <a:r>
              <a:rPr lang="en" b="1"/>
              <a:t>as</a:t>
            </a:r>
            <a:r>
              <a:rPr lang="en"/>
              <a:t> Learning</a:t>
            </a:r>
            <a:endParaRPr/>
          </a:p>
        </p:txBody>
      </p:sp>
      <p:sp>
        <p:nvSpPr>
          <p:cNvPr id="440" name="Google Shape;440;p104"/>
          <p:cNvSpPr txBox="1">
            <a:spLocks noGrp="1"/>
          </p:cNvSpPr>
          <p:nvPr>
            <p:ph type="title"/>
          </p:nvPr>
        </p:nvSpPr>
        <p:spPr>
          <a:xfrm>
            <a:off x="392500" y="220325"/>
            <a:ext cx="8229600" cy="7518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
              <a:t>Another Way to Think About Assessment</a:t>
            </a:r>
            <a:endParaRPr/>
          </a:p>
        </p:txBody>
      </p:sp>
      <p:pic>
        <p:nvPicPr>
          <p:cNvPr id="441" name="Google Shape;441;p104"/>
          <p:cNvPicPr preferRelativeResize="0"/>
          <p:nvPr/>
        </p:nvPicPr>
        <p:blipFill>
          <a:blip r:embed="rId3">
            <a:alphaModFix/>
          </a:blip>
          <a:stretch>
            <a:fillRect/>
          </a:stretch>
        </p:blipFill>
        <p:spPr>
          <a:xfrm>
            <a:off x="5014949" y="1120000"/>
            <a:ext cx="3111475" cy="386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105" title="Formative Assessment">
            <a:hlinkClick r:id="rId3"/>
          </p:cNvPr>
          <p:cNvPicPr preferRelativeResize="0"/>
          <p:nvPr/>
        </p:nvPicPr>
        <p:blipFill>
          <a:blip r:embed="rId4">
            <a:alphaModFix/>
          </a:blip>
          <a:stretch>
            <a:fillRect/>
          </a:stretch>
        </p:blipFill>
        <p:spPr>
          <a:xfrm>
            <a:off x="1313600" y="127950"/>
            <a:ext cx="6516800" cy="488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0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I Think, We Think</a:t>
            </a:r>
            <a:endParaRPr/>
          </a:p>
        </p:txBody>
      </p:sp>
      <p:sp>
        <p:nvSpPr>
          <p:cNvPr id="452" name="Google Shape;452;p106"/>
          <p:cNvSpPr txBox="1">
            <a:spLocks noGrp="1"/>
          </p:cNvSpPr>
          <p:nvPr>
            <p:ph type="body" idx="1"/>
          </p:nvPr>
        </p:nvSpPr>
        <p:spPr>
          <a:xfrm>
            <a:off x="457200" y="1309350"/>
            <a:ext cx="51225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a:t>Read each scenario and think about which assessment type is being described:</a:t>
            </a:r>
            <a:endParaRPr/>
          </a:p>
          <a:p>
            <a:pPr marL="914400" lvl="1" indent="-355600" algn="l" rtl="0">
              <a:spcBef>
                <a:spcPts val="0"/>
              </a:spcBef>
              <a:spcAft>
                <a:spcPts val="0"/>
              </a:spcAft>
              <a:buSzPts val="2000"/>
              <a:buChar char="•"/>
            </a:pPr>
            <a:r>
              <a:rPr lang="en"/>
              <a:t>Assessment </a:t>
            </a:r>
            <a:r>
              <a:rPr lang="en" b="1"/>
              <a:t>as</a:t>
            </a:r>
            <a:r>
              <a:rPr lang="en"/>
              <a:t> Learning</a:t>
            </a:r>
            <a:endParaRPr/>
          </a:p>
          <a:p>
            <a:pPr marL="914400" lvl="1" indent="-355600" algn="l" rtl="0">
              <a:spcBef>
                <a:spcPts val="0"/>
              </a:spcBef>
              <a:spcAft>
                <a:spcPts val="0"/>
              </a:spcAft>
              <a:buSzPts val="2000"/>
              <a:buChar char="•"/>
            </a:pPr>
            <a:r>
              <a:rPr lang="en"/>
              <a:t>Assessment </a:t>
            </a:r>
            <a:r>
              <a:rPr lang="en" b="1"/>
              <a:t>for</a:t>
            </a:r>
            <a:r>
              <a:rPr lang="en"/>
              <a:t> Learning</a:t>
            </a:r>
            <a:endParaRPr/>
          </a:p>
          <a:p>
            <a:pPr marL="914400" lvl="1" indent="-355600" algn="l" rtl="0">
              <a:spcBef>
                <a:spcPts val="0"/>
              </a:spcBef>
              <a:spcAft>
                <a:spcPts val="0"/>
              </a:spcAft>
              <a:buSzPts val="2000"/>
              <a:buChar char="•"/>
            </a:pPr>
            <a:r>
              <a:rPr lang="en"/>
              <a:t>Assessment </a:t>
            </a:r>
            <a:r>
              <a:rPr lang="en" b="1"/>
              <a:t>of</a:t>
            </a:r>
            <a:r>
              <a:rPr lang="en"/>
              <a:t> Learning</a:t>
            </a:r>
            <a:endParaRPr/>
          </a:p>
          <a:p>
            <a:pPr marL="457200" lvl="0" indent="-393700" algn="l" rtl="0">
              <a:spcBef>
                <a:spcPts val="0"/>
              </a:spcBef>
              <a:spcAft>
                <a:spcPts val="0"/>
              </a:spcAft>
              <a:buSzPts val="2600"/>
              <a:buChar char="•"/>
            </a:pPr>
            <a:r>
              <a:rPr lang="en"/>
              <a:t>Discuss the scenario with your group and come to a consensus on what you all think.</a:t>
            </a:r>
            <a:endParaRPr/>
          </a:p>
        </p:txBody>
      </p:sp>
      <p:pic>
        <p:nvPicPr>
          <p:cNvPr id="453" name="Google Shape;453;p106"/>
          <p:cNvPicPr preferRelativeResize="0"/>
          <p:nvPr/>
        </p:nvPicPr>
        <p:blipFill>
          <a:blip r:embed="rId3">
            <a:alphaModFix/>
          </a:blip>
          <a:stretch>
            <a:fillRect/>
          </a:stretch>
        </p:blipFill>
        <p:spPr>
          <a:xfrm>
            <a:off x="5650425" y="1872225"/>
            <a:ext cx="3168400" cy="172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 sz="3200" dirty="0"/>
              <a:t>Ms. Cobb’s students are studying the dangers of traditions by reading </a:t>
            </a:r>
            <a:r>
              <a:rPr lang="en" sz="3200" i="1" dirty="0"/>
              <a:t>The Lottery</a:t>
            </a:r>
            <a:r>
              <a:rPr lang="en" sz="3200" dirty="0"/>
              <a:t> by Shirley Jackson. Paired with the short story is an informational text describing how traditions work in society and how they sometimes persist despite putting people in danger. Ms. Cobb asks students to write a One-Pager petitioning for the removal or addition of a school tradition. Using the One-Pager strategy, students summarize their knowledge of the topic and provide evidence and reasoning for their argument. The One-Pagers are then peer-assessed and revised by the </a:t>
            </a:r>
            <a:r>
              <a:rPr lang="en" sz="3200" b="1" dirty="0"/>
              <a:t>students. </a:t>
            </a:r>
            <a:endParaRPr dirty="0"/>
          </a:p>
        </p:txBody>
      </p:sp>
      <p:sp>
        <p:nvSpPr>
          <p:cNvPr id="459" name="Google Shape;459;p10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as</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0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 sz="3200" dirty="0"/>
              <a:t>In Mr. Jacobs’ class, students begin using Google Earth to locate and identify landforms and features across the United States. Students work in pairs and use Google Docs as a tool to collaboratively record their findings. Rather than just grade their final documents, Mr. Jacobs views the history of each document and gives immediate feedback to students. He also looks for evidence of students’ understanding of the concepts underlying the activity. Next, students plan what they need to do to clarify the document according to their own understanding and based on how other readers might want to use the information. </a:t>
            </a:r>
            <a:endParaRPr sz="3200" dirty="0"/>
          </a:p>
        </p:txBody>
      </p:sp>
      <p:sp>
        <p:nvSpPr>
          <p:cNvPr id="465" name="Google Shape;465;p10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for</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91"/>
          <p:cNvPicPr preferRelativeResize="0"/>
          <p:nvPr/>
        </p:nvPicPr>
        <p:blipFill>
          <a:blip r:embed="rId3">
            <a:alphaModFix/>
          </a:blip>
          <a:stretch>
            <a:fillRect/>
          </a:stretch>
        </p:blipFill>
        <p:spPr>
          <a:xfrm>
            <a:off x="1588650" y="152400"/>
            <a:ext cx="5966704"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09"/>
          <p:cNvSpPr txBox="1">
            <a:spLocks noGrp="1"/>
          </p:cNvSpPr>
          <p:nvPr>
            <p:ph type="body" idx="1"/>
          </p:nvPr>
        </p:nvSpPr>
        <p:spPr>
          <a:xfrm>
            <a:off x="457200" y="1309352"/>
            <a:ext cx="8144540" cy="3434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100" dirty="0"/>
              <a:t>An algebra class begins reviewing domain and range in preparation for learning about asymptotes. Students use guided notes to learn about and formalize their understanding of graphing rational functions before they apply what they have learned. As they complete the day’s lesson, the teacher changes gears to assess what they have learned. She distributes a card-matching activity that includes equations of rational functions, graphs, and asymptotes. When students finish, she grades their card matches and finds many of the students can apply their knowledge to the matching activity.</a:t>
            </a:r>
            <a:endParaRPr sz="2100" dirty="0"/>
          </a:p>
        </p:txBody>
      </p:sp>
      <p:sp>
        <p:nvSpPr>
          <p:cNvPr id="471" name="Google Shape;471;p10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of</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1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 sz="3200" dirty="0"/>
              <a:t>During a class discussion on the major political causes of WWII, the teacher recognizes that several students have confused the purpose of the Treaty of Versailles. Several others have confused the countries who came together to form the Axis of Powers. The teacher decides to change the sequence of the topics she was planning to teach. She develops some additional activities for students to review the events leading up to WWII, including those which ended WWI. After this, she asks students to create a meme summarizing these events in their own words.</a:t>
            </a:r>
            <a:endParaRPr sz="3200" dirty="0"/>
          </a:p>
        </p:txBody>
      </p:sp>
      <p:sp>
        <p:nvSpPr>
          <p:cNvPr id="477" name="Google Shape;477;p11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for</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11"/>
          <p:cNvSpPr txBox="1">
            <a:spLocks noGrp="1"/>
          </p:cNvSpPr>
          <p:nvPr>
            <p:ph type="body" idx="1"/>
          </p:nvPr>
        </p:nvSpPr>
        <p:spPr>
          <a:xfrm>
            <a:off x="457200" y="1309352"/>
            <a:ext cx="8133907" cy="3434100"/>
          </a:xfrm>
          <a:prstGeom prst="rect">
            <a:avLst/>
          </a:prstGeom>
        </p:spPr>
        <p:txBody>
          <a:bodyPr spcFirstLastPara="1" wrap="square" lIns="91425" tIns="45700" rIns="91425" bIns="45700" anchor="t" anchorCtr="0">
            <a:normAutofit fontScale="77500" lnSpcReduction="20000"/>
          </a:bodyPr>
          <a:lstStyle/>
          <a:p>
            <a:pPr marL="0" lvl="0" indent="0" algn="l" rtl="0">
              <a:lnSpc>
                <a:spcPct val="115000"/>
              </a:lnSpc>
              <a:spcBef>
                <a:spcPts val="0"/>
              </a:spcBef>
              <a:spcAft>
                <a:spcPts val="0"/>
              </a:spcAft>
              <a:buNone/>
            </a:pPr>
            <a:r>
              <a:rPr lang="en" sz="3200" dirty="0"/>
              <a:t>During science class, Ms. Moore makes use of a P-E-O (predict-explain-observe) probe. Students make predictions about an outcome before launching into their investigations. After explaining the reasons for their predictions to classmates, students are very engaged in investigating. As they investigate, they observe and collect data. Many of the students’ observations and data analyses do not match their predictions. Students then revisit their initial ideas and work to figure out a new explanation.</a:t>
            </a:r>
            <a:endParaRPr sz="3200" dirty="0"/>
          </a:p>
        </p:txBody>
      </p:sp>
      <p:sp>
        <p:nvSpPr>
          <p:cNvPr id="483" name="Google Shape;483;p1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as</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489" name="Google Shape;489;p112"/>
          <p:cNvSpPr txBox="1">
            <a:spLocks noGrp="1"/>
          </p:cNvSpPr>
          <p:nvPr>
            <p:ph type="body" idx="1"/>
          </p:nvPr>
        </p:nvSpPr>
        <p:spPr>
          <a:xfrm>
            <a:off x="457200" y="1309350"/>
            <a:ext cx="5307900" cy="3434100"/>
          </a:xfrm>
          <a:prstGeom prst="rect">
            <a:avLst/>
          </a:prstGeom>
          <a:noFill/>
          <a:ln>
            <a:noFill/>
          </a:ln>
        </p:spPr>
        <p:txBody>
          <a:bodyPr spcFirstLastPara="1" wrap="square" lIns="91400" tIns="91400" rIns="91400" bIns="91400" anchor="t" anchorCtr="0">
            <a:noAutofit/>
          </a:bodyPr>
          <a:lstStyle/>
          <a:p>
            <a:pPr marL="457200" lvl="0" indent="-355600" algn="l" rtl="0">
              <a:spcBef>
                <a:spcPts val="0"/>
              </a:spcBef>
              <a:spcAft>
                <a:spcPts val="0"/>
              </a:spcAft>
              <a:buSzPts val="2000"/>
              <a:buChar char="•"/>
            </a:pPr>
            <a:r>
              <a:rPr lang="en" sz="2000"/>
              <a:t>Return to your comic and consider where each type of assessment occurred—or could occur—during the learning experience.</a:t>
            </a:r>
            <a:endParaRPr sz="2000"/>
          </a:p>
          <a:p>
            <a:pPr marL="457200" lvl="0" indent="-355600" algn="l" rtl="0">
              <a:lnSpc>
                <a:spcPct val="100000"/>
              </a:lnSpc>
              <a:spcBef>
                <a:spcPts val="0"/>
              </a:spcBef>
              <a:spcAft>
                <a:spcPts val="0"/>
              </a:spcAft>
              <a:buSzPts val="2000"/>
              <a:buChar char="•"/>
            </a:pPr>
            <a:r>
              <a:rPr lang="en" sz="2000"/>
              <a:t>Use sticky notes to write a description of what the teacher and students do for each type of assessment:</a:t>
            </a:r>
            <a:endParaRPr sz="2000"/>
          </a:p>
          <a:p>
            <a:pPr marL="914400" lvl="1" indent="-355600" algn="l" rtl="0">
              <a:lnSpc>
                <a:spcPct val="115000"/>
              </a:lnSpc>
              <a:spcBef>
                <a:spcPts val="0"/>
              </a:spcBef>
              <a:spcAft>
                <a:spcPts val="0"/>
              </a:spcAft>
              <a:buSzPts val="2000"/>
              <a:buChar char="•"/>
            </a:pPr>
            <a:r>
              <a:rPr lang="en"/>
              <a:t>A</a:t>
            </a:r>
            <a:r>
              <a:rPr lang="en" sz="2000"/>
              <a:t>ssessment </a:t>
            </a:r>
            <a:r>
              <a:rPr lang="en" sz="2000" b="1"/>
              <a:t>as</a:t>
            </a:r>
            <a:r>
              <a:rPr lang="en" sz="2000"/>
              <a:t> </a:t>
            </a:r>
            <a:r>
              <a:rPr lang="en"/>
              <a:t>L</a:t>
            </a:r>
            <a:r>
              <a:rPr lang="en" sz="2000"/>
              <a:t>earning</a:t>
            </a:r>
            <a:r>
              <a:rPr lang="en"/>
              <a:t>:</a:t>
            </a:r>
            <a:r>
              <a:rPr lang="en" sz="2000"/>
              <a:t> </a:t>
            </a:r>
            <a:r>
              <a:rPr lang="en">
                <a:highlight>
                  <a:srgbClr val="00FFFF"/>
                </a:highlight>
              </a:rPr>
              <a:t>Blue</a:t>
            </a:r>
            <a:endParaRPr>
              <a:highlight>
                <a:srgbClr val="00FF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of</a:t>
            </a:r>
            <a:r>
              <a:rPr lang="en" sz="2000"/>
              <a:t> </a:t>
            </a:r>
            <a:r>
              <a:rPr lang="en"/>
              <a:t>L</a:t>
            </a:r>
            <a:r>
              <a:rPr lang="en" sz="2000"/>
              <a:t>earning</a:t>
            </a:r>
            <a:r>
              <a:rPr lang="en"/>
              <a:t>:</a:t>
            </a:r>
            <a:r>
              <a:rPr lang="en" sz="2000"/>
              <a:t> </a:t>
            </a:r>
            <a:r>
              <a:rPr lang="en" sz="2000">
                <a:highlight>
                  <a:srgbClr val="FF00FF"/>
                </a:highlight>
              </a:rPr>
              <a:t>Pink</a:t>
            </a:r>
            <a:endParaRPr sz="2000">
              <a:highlight>
                <a:srgbClr val="FF00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for</a:t>
            </a:r>
            <a:r>
              <a:rPr lang="en" sz="2000"/>
              <a:t> </a:t>
            </a:r>
            <a:r>
              <a:rPr lang="en"/>
              <a:t>L</a:t>
            </a:r>
            <a:r>
              <a:rPr lang="en" sz="2000"/>
              <a:t>earning</a:t>
            </a:r>
            <a:r>
              <a:rPr lang="en"/>
              <a:t>: </a:t>
            </a:r>
            <a:r>
              <a:rPr lang="en">
                <a:highlight>
                  <a:srgbClr val="FFFF00"/>
                </a:highlight>
              </a:rPr>
              <a:t>Yellow</a:t>
            </a:r>
            <a:endParaRPr sz="2000">
              <a:highlight>
                <a:srgbClr val="FFFF00"/>
              </a:highlight>
            </a:endParaRPr>
          </a:p>
        </p:txBody>
      </p:sp>
      <p:pic>
        <p:nvPicPr>
          <p:cNvPr id="490" name="Google Shape;490;p112"/>
          <p:cNvPicPr preferRelativeResize="0"/>
          <p:nvPr/>
        </p:nvPicPr>
        <p:blipFill>
          <a:blip r:embed="rId3">
            <a:alphaModFix/>
          </a:blip>
          <a:stretch>
            <a:fillRect/>
          </a:stretch>
        </p:blipFill>
        <p:spPr>
          <a:xfrm>
            <a:off x="5764950" y="1305050"/>
            <a:ext cx="2921850" cy="2941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13"/>
          <p:cNvPicPr preferRelativeResize="0"/>
          <p:nvPr/>
        </p:nvPicPr>
        <p:blipFill>
          <a:blip r:embed="rId3">
            <a:alphaModFix/>
          </a:blip>
          <a:stretch>
            <a:fillRect/>
          </a:stretch>
        </p:blipFill>
        <p:spPr>
          <a:xfrm>
            <a:off x="406422" y="228617"/>
            <a:ext cx="8331156" cy="46862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114"/>
          <p:cNvPicPr preferRelativeResize="0"/>
          <p:nvPr/>
        </p:nvPicPr>
        <p:blipFill>
          <a:blip r:embed="rId3">
            <a:alphaModFix/>
          </a:blip>
          <a:stretch>
            <a:fillRect/>
          </a:stretch>
        </p:blipFill>
        <p:spPr>
          <a:xfrm>
            <a:off x="5828975" y="1935889"/>
            <a:ext cx="3175452" cy="1786186"/>
          </a:xfrm>
          <a:prstGeom prst="rect">
            <a:avLst/>
          </a:prstGeom>
          <a:noFill/>
          <a:ln>
            <a:noFill/>
          </a:ln>
        </p:spPr>
      </p:pic>
      <p:sp>
        <p:nvSpPr>
          <p:cNvPr id="501" name="Google Shape;501;p1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502" name="Google Shape;502;p114"/>
          <p:cNvSpPr txBox="1">
            <a:spLocks noGrp="1"/>
          </p:cNvSpPr>
          <p:nvPr>
            <p:ph type="body" idx="1"/>
          </p:nvPr>
        </p:nvSpPr>
        <p:spPr>
          <a:xfrm>
            <a:off x="457200" y="1309350"/>
            <a:ext cx="5307900" cy="3434100"/>
          </a:xfrm>
          <a:prstGeom prst="rect">
            <a:avLst/>
          </a:prstGeom>
          <a:noFill/>
          <a:ln>
            <a:noFill/>
          </a:ln>
        </p:spPr>
        <p:txBody>
          <a:bodyPr spcFirstLastPara="1" wrap="square" lIns="91400" tIns="91400" rIns="91400" bIns="91400" anchor="t" anchorCtr="0">
            <a:noAutofit/>
          </a:bodyPr>
          <a:lstStyle/>
          <a:p>
            <a:pPr marL="457200" lvl="0" indent="-355600" algn="l" rtl="0">
              <a:spcBef>
                <a:spcPts val="0"/>
              </a:spcBef>
              <a:spcAft>
                <a:spcPts val="0"/>
              </a:spcAft>
              <a:buSzPts val="2000"/>
              <a:buChar char="•"/>
            </a:pPr>
            <a:r>
              <a:rPr lang="en" sz="2000"/>
              <a:t>Return to your comic and consider where each type of assessment occurred, or could occur during the learning experience.</a:t>
            </a:r>
            <a:endParaRPr sz="2000"/>
          </a:p>
          <a:p>
            <a:pPr marL="457200" lvl="0" indent="-355600" algn="l" rtl="0">
              <a:lnSpc>
                <a:spcPct val="115000"/>
              </a:lnSpc>
              <a:spcBef>
                <a:spcPts val="0"/>
              </a:spcBef>
              <a:spcAft>
                <a:spcPts val="0"/>
              </a:spcAft>
              <a:buSzPts val="2000"/>
              <a:buChar char="•"/>
            </a:pPr>
            <a:r>
              <a:rPr lang="en" sz="2000"/>
              <a:t>Use sticky notes to write a description of what the teacher and students are doing for each type of assessment:</a:t>
            </a:r>
            <a:endParaRPr sz="2000"/>
          </a:p>
          <a:p>
            <a:pPr marL="914400" lvl="1" indent="-355600" algn="l" rtl="0">
              <a:lnSpc>
                <a:spcPct val="115000"/>
              </a:lnSpc>
              <a:spcBef>
                <a:spcPts val="0"/>
              </a:spcBef>
              <a:spcAft>
                <a:spcPts val="0"/>
              </a:spcAft>
              <a:buSzPts val="2000"/>
              <a:buChar char="•"/>
            </a:pPr>
            <a:r>
              <a:rPr lang="en"/>
              <a:t>A</a:t>
            </a:r>
            <a:r>
              <a:rPr lang="en" sz="2000"/>
              <a:t>ssessment </a:t>
            </a:r>
            <a:r>
              <a:rPr lang="en" sz="2000" b="1"/>
              <a:t>as</a:t>
            </a:r>
            <a:r>
              <a:rPr lang="en" sz="2000"/>
              <a:t> </a:t>
            </a:r>
            <a:r>
              <a:rPr lang="en"/>
              <a:t>L</a:t>
            </a:r>
            <a:r>
              <a:rPr lang="en" sz="2000"/>
              <a:t>earning</a:t>
            </a:r>
            <a:r>
              <a:rPr lang="en"/>
              <a:t>:</a:t>
            </a:r>
            <a:r>
              <a:rPr lang="en" sz="2000"/>
              <a:t> </a:t>
            </a:r>
            <a:r>
              <a:rPr lang="en">
                <a:highlight>
                  <a:srgbClr val="00FFFF"/>
                </a:highlight>
              </a:rPr>
              <a:t>Blue</a:t>
            </a:r>
            <a:endParaRPr>
              <a:highlight>
                <a:srgbClr val="00FF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of</a:t>
            </a:r>
            <a:r>
              <a:rPr lang="en" sz="2000"/>
              <a:t> </a:t>
            </a:r>
            <a:r>
              <a:rPr lang="en"/>
              <a:t>L</a:t>
            </a:r>
            <a:r>
              <a:rPr lang="en" sz="2000"/>
              <a:t>earning</a:t>
            </a:r>
            <a:r>
              <a:rPr lang="en"/>
              <a:t>:</a:t>
            </a:r>
            <a:r>
              <a:rPr lang="en" sz="2000"/>
              <a:t> </a:t>
            </a:r>
            <a:r>
              <a:rPr lang="en" sz="2000">
                <a:highlight>
                  <a:srgbClr val="FF00FF"/>
                </a:highlight>
              </a:rPr>
              <a:t>Pink</a:t>
            </a:r>
            <a:endParaRPr sz="2000">
              <a:highlight>
                <a:srgbClr val="FF00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for</a:t>
            </a:r>
            <a:r>
              <a:rPr lang="en" sz="2000"/>
              <a:t> </a:t>
            </a:r>
            <a:r>
              <a:rPr lang="en"/>
              <a:t>L</a:t>
            </a:r>
            <a:r>
              <a:rPr lang="en" sz="2000"/>
              <a:t>earning</a:t>
            </a:r>
            <a:r>
              <a:rPr lang="en"/>
              <a:t>: </a:t>
            </a:r>
            <a:r>
              <a:rPr lang="en">
                <a:highlight>
                  <a:srgbClr val="FFFF00"/>
                </a:highlight>
              </a:rPr>
              <a:t>Yellow</a:t>
            </a:r>
            <a:endParaRPr sz="200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1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Insert the photo of the Anchor Chart list developed in the first session. </a:t>
            </a:r>
            <a:endParaRPr/>
          </a:p>
        </p:txBody>
      </p:sp>
      <p:sp>
        <p:nvSpPr>
          <p:cNvPr id="508" name="Google Shape;508;p11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Purposes of Formative Assessment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16"/>
          <p:cNvSpPr txBox="1">
            <a:spLocks noGrp="1"/>
          </p:cNvSpPr>
          <p:nvPr>
            <p:ph type="body" idx="1"/>
          </p:nvPr>
        </p:nvSpPr>
        <p:spPr>
          <a:xfrm>
            <a:off x="683575" y="1446800"/>
            <a:ext cx="7151400" cy="29454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sz="3200" dirty="0"/>
              <a:t>Gather data to: </a:t>
            </a:r>
            <a:endParaRPr sz="3200" dirty="0"/>
          </a:p>
          <a:p>
            <a:pPr marL="457200" lvl="0" indent="-431800" algn="l" rtl="0">
              <a:lnSpc>
                <a:spcPct val="115000"/>
              </a:lnSpc>
              <a:spcBef>
                <a:spcPts val="520"/>
              </a:spcBef>
              <a:spcAft>
                <a:spcPts val="0"/>
              </a:spcAft>
              <a:buSzPts val="3200"/>
              <a:buChar char="•"/>
            </a:pPr>
            <a:r>
              <a:rPr lang="en" sz="3200" dirty="0"/>
              <a:t>Inform ongoing and future instruction.</a:t>
            </a:r>
            <a:endParaRPr sz="3200" dirty="0"/>
          </a:p>
          <a:p>
            <a:pPr marL="457200" lvl="0" indent="-431800" algn="l" rtl="0">
              <a:lnSpc>
                <a:spcPct val="115000"/>
              </a:lnSpc>
              <a:spcBef>
                <a:spcPts val="0"/>
              </a:spcBef>
              <a:spcAft>
                <a:spcPts val="0"/>
              </a:spcAft>
              <a:buSzPts val="3200"/>
              <a:buChar char="•"/>
            </a:pPr>
            <a:r>
              <a:rPr lang="en" sz="3200" dirty="0"/>
              <a:t>Provide feedback to students about their learning.</a:t>
            </a:r>
            <a:endParaRPr sz="3200" dirty="0"/>
          </a:p>
          <a:p>
            <a:pPr marL="0" lvl="0" indent="0" algn="l" rtl="0">
              <a:spcBef>
                <a:spcPts val="520"/>
              </a:spcBef>
              <a:spcAft>
                <a:spcPts val="0"/>
              </a:spcAft>
              <a:buNone/>
            </a:pPr>
            <a:endParaRPr dirty="0"/>
          </a:p>
        </p:txBody>
      </p:sp>
      <p:sp>
        <p:nvSpPr>
          <p:cNvPr id="514" name="Google Shape;514;p11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Main Purposes of Formative Assessment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1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520" name="Google Shape;520;p117"/>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521" name="Google Shape;521;p117"/>
          <p:cNvPicPr preferRelativeResize="0"/>
          <p:nvPr/>
        </p:nvPicPr>
        <p:blipFill>
          <a:blip r:embed="rId3">
            <a:alphaModFix/>
          </a:blip>
          <a:stretch>
            <a:fillRect/>
          </a:stretch>
        </p:blipFill>
        <p:spPr>
          <a:xfrm>
            <a:off x="5881600" y="343199"/>
            <a:ext cx="1716750" cy="1309701"/>
          </a:xfrm>
          <a:prstGeom prst="rect">
            <a:avLst/>
          </a:prstGeom>
          <a:noFill/>
          <a:ln>
            <a:noFill/>
          </a:ln>
        </p:spPr>
      </p:pic>
      <p:pic>
        <p:nvPicPr>
          <p:cNvPr id="522" name="Google Shape;522;p117"/>
          <p:cNvPicPr preferRelativeResize="0"/>
          <p:nvPr/>
        </p:nvPicPr>
        <p:blipFill>
          <a:blip r:embed="rId4">
            <a:alphaModFix/>
          </a:blip>
          <a:stretch>
            <a:fillRect/>
          </a:stretch>
        </p:blipFill>
        <p:spPr>
          <a:xfrm>
            <a:off x="5881599" y="3321125"/>
            <a:ext cx="1716750" cy="1728225"/>
          </a:xfrm>
          <a:prstGeom prst="rect">
            <a:avLst/>
          </a:prstGeom>
          <a:noFill/>
          <a:ln>
            <a:noFill/>
          </a:ln>
        </p:spPr>
      </p:pic>
      <p:pic>
        <p:nvPicPr>
          <p:cNvPr id="523" name="Google Shape;523;p117"/>
          <p:cNvPicPr preferRelativeResize="0"/>
          <p:nvPr/>
        </p:nvPicPr>
        <p:blipFill>
          <a:blip r:embed="rId5">
            <a:alphaModFix/>
          </a:blip>
          <a:stretch>
            <a:fillRect/>
          </a:stretch>
        </p:blipFill>
        <p:spPr>
          <a:xfrm>
            <a:off x="5459050" y="1788325"/>
            <a:ext cx="2561850" cy="1397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18"/>
          <p:cNvSpPr txBox="1">
            <a:spLocks noGrp="1"/>
          </p:cNvSpPr>
          <p:nvPr>
            <p:ph type="body" idx="1"/>
          </p:nvPr>
        </p:nvSpPr>
        <p:spPr>
          <a:xfrm>
            <a:off x="457200" y="1309350"/>
            <a:ext cx="5517300" cy="3517200"/>
          </a:xfrm>
          <a:prstGeom prst="rect">
            <a:avLst/>
          </a:prstGeom>
          <a:noFill/>
          <a:ln>
            <a:noFill/>
          </a:ln>
        </p:spPr>
        <p:txBody>
          <a:bodyPr spcFirstLastPara="1" wrap="square" lIns="91425" tIns="45700" rIns="91425" bIns="45700" anchor="t" anchorCtr="0">
            <a:normAutofit lnSpcReduction="10000"/>
          </a:bodyPr>
          <a:lstStyle/>
          <a:p>
            <a:pPr marL="227012" lvl="0" indent="-176212" algn="l" rtl="0">
              <a:spcBef>
                <a:spcPts val="360"/>
              </a:spcBef>
              <a:spcAft>
                <a:spcPts val="0"/>
              </a:spcAft>
              <a:buSzPts val="1800"/>
              <a:buChar char="•"/>
            </a:pPr>
            <a:r>
              <a:rPr lang="en" sz="1800"/>
              <a:t>On your chart paper, spread out the cards.</a:t>
            </a:r>
            <a:endParaRPr sz="1800"/>
          </a:p>
          <a:p>
            <a:pPr marL="227012" lvl="0" indent="-176212" algn="l" rtl="0">
              <a:spcBef>
                <a:spcPts val="0"/>
              </a:spcBef>
              <a:spcAft>
                <a:spcPts val="0"/>
              </a:spcAft>
              <a:buSzPts val="1800"/>
              <a:buChar char="•"/>
            </a:pPr>
            <a:r>
              <a:rPr lang="en" sz="1800"/>
              <a:t>Read through each of the cards labeled with the following:</a:t>
            </a:r>
            <a:endParaRPr sz="1800"/>
          </a:p>
          <a:p>
            <a:pPr marL="480034" lvl="1" indent="-185155" algn="l" rtl="0">
              <a:spcBef>
                <a:spcPts val="0"/>
              </a:spcBef>
              <a:spcAft>
                <a:spcPts val="0"/>
              </a:spcAft>
              <a:buSzPts val="2000"/>
              <a:buChar char="•"/>
            </a:pPr>
            <a:r>
              <a:rPr lang="en" sz="1800"/>
              <a:t>20 purposes of formative assessment</a:t>
            </a:r>
            <a:endParaRPr sz="1800"/>
          </a:p>
          <a:p>
            <a:pPr marL="480034" lvl="1" indent="-172455" algn="l" rtl="0">
              <a:spcBef>
                <a:spcPts val="0"/>
              </a:spcBef>
              <a:spcAft>
                <a:spcPts val="0"/>
              </a:spcAft>
              <a:buSzPts val="1800"/>
              <a:buChar char="•"/>
            </a:pPr>
            <a:r>
              <a:rPr lang="en" sz="1800"/>
              <a:t>Examples of formative assessment strategies</a:t>
            </a:r>
            <a:endParaRPr sz="1800"/>
          </a:p>
          <a:p>
            <a:pPr marL="227012" lvl="0" indent="-176212" algn="l" rtl="0">
              <a:spcBef>
                <a:spcPts val="0"/>
              </a:spcBef>
              <a:spcAft>
                <a:spcPts val="0"/>
              </a:spcAft>
              <a:buSzPts val="1800"/>
              <a:buChar char="•"/>
            </a:pPr>
            <a:r>
              <a:rPr lang="en" sz="1800"/>
              <a:t>Determine which strategies relate to each of the purposes of formative assessment.</a:t>
            </a:r>
            <a:endParaRPr sz="1800"/>
          </a:p>
          <a:p>
            <a:pPr marL="227012" lvl="0" indent="-176212" algn="l" rtl="0">
              <a:spcBef>
                <a:spcPts val="0"/>
              </a:spcBef>
              <a:spcAft>
                <a:spcPts val="0"/>
              </a:spcAft>
              <a:buSzPts val="1800"/>
              <a:buChar char="•"/>
            </a:pPr>
            <a:r>
              <a:rPr lang="en" sz="1800"/>
              <a:t>Keep in mind that multiple strategies may fit multiple purposes and vice versa.</a:t>
            </a:r>
            <a:endParaRPr sz="1800"/>
          </a:p>
          <a:p>
            <a:pPr marL="227012" lvl="0" indent="-176212" algn="l" rtl="0">
              <a:spcBef>
                <a:spcPts val="0"/>
              </a:spcBef>
              <a:spcAft>
                <a:spcPts val="0"/>
              </a:spcAft>
              <a:buSzPts val="1800"/>
              <a:buChar char="•"/>
            </a:pPr>
            <a:r>
              <a:rPr lang="en" sz="1800"/>
              <a:t>Organize your cards into a</a:t>
            </a:r>
            <a:r>
              <a:rPr lang="en" sz="1800" b="1"/>
              <a:t> concept map, </a:t>
            </a:r>
            <a:r>
              <a:rPr lang="en" sz="1800"/>
              <a:t>and glue the cards in place.</a:t>
            </a:r>
            <a:endParaRPr sz="1800"/>
          </a:p>
          <a:p>
            <a:pPr marL="227012" lvl="0" indent="-176212" algn="l" rtl="0">
              <a:spcBef>
                <a:spcPts val="0"/>
              </a:spcBef>
              <a:spcAft>
                <a:spcPts val="0"/>
              </a:spcAft>
              <a:buSzPts val="1800"/>
              <a:buChar char="•"/>
            </a:pPr>
            <a:r>
              <a:rPr lang="en" sz="1800"/>
              <a:t>Show the relationships between multiple cards by connecting them with lines.</a:t>
            </a:r>
            <a:endParaRPr/>
          </a:p>
        </p:txBody>
      </p:sp>
      <p:sp>
        <p:nvSpPr>
          <p:cNvPr id="529" name="Google Shape;529;p1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Concept Card Mapping</a:t>
            </a:r>
            <a:endParaRPr/>
          </a:p>
        </p:txBody>
      </p:sp>
      <p:pic>
        <p:nvPicPr>
          <p:cNvPr id="530" name="Google Shape;530;p118"/>
          <p:cNvPicPr preferRelativeResize="0"/>
          <p:nvPr/>
        </p:nvPicPr>
        <p:blipFill>
          <a:blip r:embed="rId3">
            <a:alphaModFix/>
          </a:blip>
          <a:stretch>
            <a:fillRect/>
          </a:stretch>
        </p:blipFill>
        <p:spPr>
          <a:xfrm rot="-5400000">
            <a:off x="5400463" y="1834363"/>
            <a:ext cx="3574300" cy="147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 and Assessment Types</a:t>
            </a:r>
            <a:endParaRPr/>
          </a:p>
        </p:txBody>
      </p:sp>
      <p:pic>
        <p:nvPicPr>
          <p:cNvPr id="360" name="Google Shape;360;p92"/>
          <p:cNvPicPr preferRelativeResize="0"/>
          <p:nvPr/>
        </p:nvPicPr>
        <p:blipFill>
          <a:blip r:embed="rId3">
            <a:alphaModFix/>
          </a:blip>
          <a:stretch>
            <a:fillRect/>
          </a:stretch>
        </p:blipFill>
        <p:spPr>
          <a:xfrm>
            <a:off x="1847725" y="1305422"/>
            <a:ext cx="5448555" cy="367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1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Walk around the room and look at other groups’ Concept Card Maps.</a:t>
            </a:r>
            <a:endParaRPr/>
          </a:p>
          <a:p>
            <a:pPr marL="457200" lvl="0" indent="-393700" algn="l" rtl="0">
              <a:spcBef>
                <a:spcPts val="0"/>
              </a:spcBef>
              <a:spcAft>
                <a:spcPts val="0"/>
              </a:spcAft>
              <a:buSzPts val="2600"/>
              <a:buChar char="•"/>
            </a:pPr>
            <a:r>
              <a:rPr lang="en"/>
              <a:t>If you have any questions or comments on other groups’ maps, write those comments on sticky notes and leave them on the chart paper.</a:t>
            </a:r>
            <a:endParaRPr/>
          </a:p>
        </p:txBody>
      </p:sp>
      <p:sp>
        <p:nvSpPr>
          <p:cNvPr id="536" name="Google Shape;536;p1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Gallery Walk</a:t>
            </a:r>
            <a:endParaRPr/>
          </a:p>
        </p:txBody>
      </p:sp>
      <p:pic>
        <p:nvPicPr>
          <p:cNvPr id="537" name="Google Shape;537;p119"/>
          <p:cNvPicPr preferRelativeResize="0"/>
          <p:nvPr/>
        </p:nvPicPr>
        <p:blipFill>
          <a:blip r:embed="rId3">
            <a:alphaModFix/>
          </a:blip>
          <a:stretch>
            <a:fillRect/>
          </a:stretch>
        </p:blipFill>
        <p:spPr>
          <a:xfrm rot="-5400000">
            <a:off x="5439626" y="1652998"/>
            <a:ext cx="3431002" cy="1735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20"/>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lnSpcReduction="10000"/>
          </a:bodyPr>
          <a:lstStyle/>
          <a:p>
            <a:pPr marL="457200" lvl="0" indent="-393700" algn="l" rtl="0">
              <a:spcBef>
                <a:spcPts val="520"/>
              </a:spcBef>
              <a:spcAft>
                <a:spcPts val="0"/>
              </a:spcAft>
              <a:buSzPts val="2600"/>
              <a:buChar char="•"/>
            </a:pPr>
            <a:r>
              <a:rPr lang="en" dirty="0"/>
              <a:t>What did you notice about the other Concept Card Maps around the room?</a:t>
            </a:r>
            <a:endParaRPr dirty="0"/>
          </a:p>
          <a:p>
            <a:pPr marL="457200" lvl="0" indent="-393700" algn="l" rtl="0">
              <a:spcBef>
                <a:spcPts val="0"/>
              </a:spcBef>
              <a:spcAft>
                <a:spcPts val="0"/>
              </a:spcAft>
              <a:buSzPts val="2600"/>
              <a:buChar char="•"/>
            </a:pPr>
            <a:r>
              <a:rPr lang="en" dirty="0"/>
              <a:t>Where there any similarities?</a:t>
            </a:r>
            <a:endParaRPr dirty="0"/>
          </a:p>
          <a:p>
            <a:pPr marL="457200" lvl="0" indent="-393700" algn="l" rtl="0">
              <a:spcBef>
                <a:spcPts val="0"/>
              </a:spcBef>
              <a:spcAft>
                <a:spcPts val="0"/>
              </a:spcAft>
              <a:buSzPts val="2600"/>
              <a:buChar char="•"/>
            </a:pPr>
            <a:r>
              <a:rPr lang="en" dirty="0"/>
              <a:t>Were there any major differences?</a:t>
            </a:r>
            <a:endParaRPr dirty="0"/>
          </a:p>
          <a:p>
            <a:pPr marL="457200" lvl="0" indent="-393700" algn="l" rtl="0">
              <a:spcBef>
                <a:spcPts val="0"/>
              </a:spcBef>
              <a:spcAft>
                <a:spcPts val="0"/>
              </a:spcAft>
              <a:buSzPts val="2600"/>
              <a:buChar char="•"/>
            </a:pPr>
            <a:r>
              <a:rPr lang="en" dirty="0"/>
              <a:t>Did anyone leave a question on your chart paper that you would like to answer?</a:t>
            </a:r>
            <a:endParaRPr dirty="0"/>
          </a:p>
        </p:txBody>
      </p:sp>
      <p:sp>
        <p:nvSpPr>
          <p:cNvPr id="543" name="Google Shape;543;p12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Gallery Walk</a:t>
            </a:r>
            <a:endParaRPr/>
          </a:p>
        </p:txBody>
      </p:sp>
      <p:pic>
        <p:nvPicPr>
          <p:cNvPr id="544" name="Google Shape;544;p120"/>
          <p:cNvPicPr preferRelativeResize="0"/>
          <p:nvPr/>
        </p:nvPicPr>
        <p:blipFill>
          <a:blip r:embed="rId3">
            <a:alphaModFix/>
          </a:blip>
          <a:stretch>
            <a:fillRect/>
          </a:stretch>
        </p:blipFill>
        <p:spPr>
          <a:xfrm rot="-5400000">
            <a:off x="5439626" y="1652998"/>
            <a:ext cx="3431002" cy="17355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2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Summarize your learning in six words or less. Let your Six-Word Memoir reflect the purposes of formative assessment.</a:t>
            </a:r>
            <a:endParaRPr/>
          </a:p>
        </p:txBody>
      </p:sp>
      <p:sp>
        <p:nvSpPr>
          <p:cNvPr id="550" name="Google Shape;550;p1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Six-Word Memoir</a:t>
            </a:r>
            <a:endParaRPr/>
          </a:p>
        </p:txBody>
      </p:sp>
      <p:pic>
        <p:nvPicPr>
          <p:cNvPr id="551" name="Google Shape;551;p121"/>
          <p:cNvPicPr preferRelativeResize="0"/>
          <p:nvPr/>
        </p:nvPicPr>
        <p:blipFill>
          <a:blip r:embed="rId3">
            <a:alphaModFix/>
          </a:blip>
          <a:stretch>
            <a:fillRect/>
          </a:stretch>
        </p:blipFill>
        <p:spPr>
          <a:xfrm>
            <a:off x="5594875" y="-402428"/>
            <a:ext cx="3361500" cy="3383960"/>
          </a:xfrm>
          <a:prstGeom prst="rect">
            <a:avLst/>
          </a:prstGeom>
          <a:noFill/>
          <a:ln>
            <a:noFill/>
          </a:ln>
        </p:spPr>
      </p:pic>
      <p:pic>
        <p:nvPicPr>
          <p:cNvPr id="552" name="Google Shape;552;p121"/>
          <p:cNvPicPr preferRelativeResize="0"/>
          <p:nvPr/>
        </p:nvPicPr>
        <p:blipFill>
          <a:blip r:embed="rId4">
            <a:alphaModFix/>
          </a:blip>
          <a:stretch>
            <a:fillRect/>
          </a:stretch>
        </p:blipFill>
        <p:spPr>
          <a:xfrm>
            <a:off x="5822013" y="2007675"/>
            <a:ext cx="2907225" cy="2907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2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558" name="Google Shape;558;p122"/>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used.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559" name="Google Shape;559;p122"/>
          <p:cNvPicPr preferRelativeResize="0"/>
          <p:nvPr/>
        </p:nvPicPr>
        <p:blipFill>
          <a:blip r:embed="rId3">
            <a:alphaModFix/>
          </a:blip>
          <a:stretch>
            <a:fillRect/>
          </a:stretch>
        </p:blipFill>
        <p:spPr>
          <a:xfrm>
            <a:off x="5147448" y="528075"/>
            <a:ext cx="2899500" cy="1196350"/>
          </a:xfrm>
          <a:prstGeom prst="rect">
            <a:avLst/>
          </a:prstGeom>
          <a:noFill/>
          <a:ln>
            <a:noFill/>
          </a:ln>
        </p:spPr>
      </p:pic>
      <p:pic>
        <p:nvPicPr>
          <p:cNvPr id="560" name="Google Shape;560;p122"/>
          <p:cNvPicPr preferRelativeResize="0"/>
          <p:nvPr/>
        </p:nvPicPr>
        <p:blipFill>
          <a:blip r:embed="rId4">
            <a:alphaModFix/>
          </a:blip>
          <a:stretch>
            <a:fillRect/>
          </a:stretch>
        </p:blipFill>
        <p:spPr>
          <a:xfrm>
            <a:off x="5208275" y="1999587"/>
            <a:ext cx="2777849" cy="1405175"/>
          </a:xfrm>
          <a:prstGeom prst="rect">
            <a:avLst/>
          </a:prstGeom>
          <a:noFill/>
          <a:ln>
            <a:noFill/>
          </a:ln>
        </p:spPr>
      </p:pic>
      <p:pic>
        <p:nvPicPr>
          <p:cNvPr id="561" name="Google Shape;561;p122"/>
          <p:cNvPicPr preferRelativeResize="0"/>
          <p:nvPr/>
        </p:nvPicPr>
        <p:blipFill rotWithShape="1">
          <a:blip r:embed="rId5">
            <a:alphaModFix/>
          </a:blip>
          <a:srcRect t="27500" b="30976"/>
          <a:stretch/>
        </p:blipFill>
        <p:spPr>
          <a:xfrm>
            <a:off x="5095975" y="3679900"/>
            <a:ext cx="3002450" cy="12550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3"/>
          <p:cNvSpPr txBox="1">
            <a:spLocks noGrp="1"/>
          </p:cNvSpPr>
          <p:nvPr>
            <p:ph type="ctrTitle"/>
          </p:nvPr>
        </p:nvSpPr>
        <p:spPr>
          <a:xfrm>
            <a:off x="445350" y="328675"/>
            <a:ext cx="8030700" cy="12267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GEAR UP for the FUTURE Goals</a:t>
            </a:r>
            <a:endParaRPr dirty="0"/>
          </a:p>
        </p:txBody>
      </p:sp>
      <p:sp>
        <p:nvSpPr>
          <p:cNvPr id="366" name="Google Shape;366;p93"/>
          <p:cNvSpPr txBox="1">
            <a:spLocks noGrp="1"/>
          </p:cNvSpPr>
          <p:nvPr>
            <p:ph type="subTitle" idx="1"/>
          </p:nvPr>
        </p:nvSpPr>
        <p:spPr>
          <a:xfrm>
            <a:off x="533400" y="1809050"/>
            <a:ext cx="7854600" cy="3506100"/>
          </a:xfrm>
          <a:prstGeom prst="rect">
            <a:avLst/>
          </a:prstGeom>
        </p:spPr>
        <p:txBody>
          <a:bodyPr spcFirstLastPara="1" wrap="square" lIns="0" tIns="45700" rIns="18275" bIns="45700" anchor="t" anchorCtr="0">
            <a:noAutofit/>
          </a:bodyPr>
          <a:lstStyle/>
          <a:p>
            <a:pPr marL="457200" marR="0" lvl="0" indent="-381000" algn="l" rtl="0">
              <a:lnSpc>
                <a:spcPct val="115000"/>
              </a:lnSpc>
              <a:spcBef>
                <a:spcPts val="0"/>
              </a:spcBef>
              <a:spcAft>
                <a:spcPts val="0"/>
              </a:spcAft>
              <a:buClr>
                <a:srgbClr val="FFFFFF"/>
              </a:buClr>
              <a:buSzPts val="2400"/>
              <a:buFont typeface="Calibri"/>
              <a:buAutoNum type="arabicPeriod"/>
            </a:pPr>
            <a:r>
              <a:rPr lang="en" sz="2400" dirty="0">
                <a:solidFill>
                  <a:srgbClr val="FFFFFF"/>
                </a:solidFill>
              </a:rPr>
              <a:t>Increase cohort academic performance and preparation for postsecondary education (PSE).</a:t>
            </a:r>
            <a:endParaRPr sz="2400" dirty="0">
              <a:solidFill>
                <a:srgbClr val="FFFFFF"/>
              </a:solidFill>
            </a:endParaRPr>
          </a:p>
          <a:p>
            <a:pPr marL="457200" marR="0" lvl="0" indent="-381000" algn="l" rtl="0">
              <a:lnSpc>
                <a:spcPct val="115000"/>
              </a:lnSpc>
              <a:spcBef>
                <a:spcPts val="0"/>
              </a:spcBef>
              <a:spcAft>
                <a:spcPts val="0"/>
              </a:spcAft>
              <a:buClr>
                <a:srgbClr val="FFFFFF"/>
              </a:buClr>
              <a:buSzPts val="2400"/>
              <a:buFont typeface="Calibri"/>
              <a:buAutoNum type="arabicPeriod"/>
            </a:pPr>
            <a:r>
              <a:rPr lang="en" sz="2400" dirty="0">
                <a:solidFill>
                  <a:srgbClr val="FFFFFF"/>
                </a:solidFill>
              </a:rPr>
              <a:t>Increase high school graduation and PSE participation.</a:t>
            </a:r>
            <a:endParaRPr sz="2400" dirty="0">
              <a:solidFill>
                <a:srgbClr val="FFFFFF"/>
              </a:solidFill>
            </a:endParaRPr>
          </a:p>
          <a:p>
            <a:pPr marL="457200" marR="0" lvl="0" indent="-381000" algn="l" rtl="0">
              <a:lnSpc>
                <a:spcPct val="115000"/>
              </a:lnSpc>
              <a:spcBef>
                <a:spcPts val="0"/>
              </a:spcBef>
              <a:spcAft>
                <a:spcPts val="0"/>
              </a:spcAft>
              <a:buClr>
                <a:srgbClr val="FFFFFF"/>
              </a:buClr>
              <a:buSzPts val="2400"/>
              <a:buFont typeface="Calibri"/>
              <a:buAutoNum type="arabicPeriod"/>
            </a:pPr>
            <a:r>
              <a:rPr lang="en" sz="2400" dirty="0">
                <a:solidFill>
                  <a:srgbClr val="FFFFFF"/>
                </a:solidFill>
              </a:rPr>
              <a:t>Increase student educational expectations and increase student and family knowledge of PSE options, preparation, and financing.</a:t>
            </a:r>
            <a:endParaRPr sz="2400" dirty="0">
              <a:solidFill>
                <a:srgbClr val="FFFFFF"/>
              </a:solidFill>
            </a:endParaRPr>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534900" y="381000"/>
            <a:ext cx="785160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a:t>GEAR UP O+K=C Goals</a:t>
            </a:r>
            <a:endParaRPr/>
          </a:p>
        </p:txBody>
      </p:sp>
      <p:sp>
        <p:nvSpPr>
          <p:cNvPr id="372" name="Google Shape;372;p94"/>
          <p:cNvSpPr txBox="1">
            <a:spLocks noGrp="1"/>
          </p:cNvSpPr>
          <p:nvPr>
            <p:ph type="subTitle" idx="1"/>
          </p:nvPr>
        </p:nvSpPr>
        <p:spPr>
          <a:xfrm>
            <a:off x="533400" y="1888000"/>
            <a:ext cx="7207500" cy="1314300"/>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engagement in learning.</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academic preparation for PSE upon graduation.</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schools’ high school graduation and PSE enrollment rates.</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and their families’ knowledge of PSE options, preparation, and financing.</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5"/>
          <p:cNvSpPr txBox="1">
            <a:spLocks noGrp="1"/>
          </p:cNvSpPr>
          <p:nvPr>
            <p:ph type="ctrTitle"/>
          </p:nvPr>
        </p:nvSpPr>
        <p:spPr>
          <a:xfrm>
            <a:off x="339900" y="952500"/>
            <a:ext cx="8464200" cy="90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GEAR UP for MY SUCCESS Goals</a:t>
            </a:r>
            <a:endParaRPr dirty="0"/>
          </a:p>
        </p:txBody>
      </p:sp>
      <p:sp>
        <p:nvSpPr>
          <p:cNvPr id="378" name="Google Shape;378;p95"/>
          <p:cNvSpPr txBox="1">
            <a:spLocks noGrp="1"/>
          </p:cNvSpPr>
          <p:nvPr>
            <p:ph type="subTitle" idx="1"/>
          </p:nvPr>
        </p:nvSpPr>
        <p:spPr>
          <a:xfrm>
            <a:off x="519075" y="1827223"/>
            <a:ext cx="7854600" cy="265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cohort academic performance and preparation for PSE.</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high school graduation and PSE participation.</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student educational expectations and increase student and family knowledge of PSE options, preparation, and financing.</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Essential Question</a:t>
            </a:r>
            <a:endParaRPr/>
          </a:p>
        </p:txBody>
      </p:sp>
      <p:sp>
        <p:nvSpPr>
          <p:cNvPr id="384" name="Google Shape;384;p9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0"/>
              </a:spcBef>
              <a:spcAft>
                <a:spcPts val="0"/>
              </a:spcAft>
              <a:buSzPts val="2600"/>
              <a:buNone/>
            </a:pPr>
            <a:r>
              <a:rPr lang="en"/>
              <a:t>What is the role of assessment in the design of effective learning environments?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Lesson Objectives</a:t>
            </a:r>
            <a:endParaRPr/>
          </a:p>
        </p:txBody>
      </p:sp>
      <p:sp>
        <p:nvSpPr>
          <p:cNvPr id="390" name="Google Shape;390;p97"/>
          <p:cNvSpPr txBox="1">
            <a:spLocks noGrp="1"/>
          </p:cNvSpPr>
          <p:nvPr>
            <p:ph type="body" idx="1"/>
          </p:nvPr>
        </p:nvSpPr>
        <p:spPr>
          <a:xfrm>
            <a:off x="530350" y="2028502"/>
            <a:ext cx="7772400" cy="2209500"/>
          </a:xfrm>
          <a:prstGeom prst="rect">
            <a:avLst/>
          </a:prstGeom>
          <a:noFill/>
          <a:ln>
            <a:noFill/>
          </a:ln>
        </p:spPr>
        <p:txBody>
          <a:bodyPr spcFirstLastPara="1" wrap="square" lIns="45700" tIns="45700" rIns="45700" bIns="45700" anchor="t" anchorCtr="0">
            <a:normAutofit fontScale="92500"/>
          </a:bodyPr>
          <a:lstStyle/>
          <a:p>
            <a:pPr marL="457200" lvl="0" indent="-393700" algn="l" rtl="0">
              <a:spcBef>
                <a:spcPts val="0"/>
              </a:spcBef>
              <a:spcAft>
                <a:spcPts val="0"/>
              </a:spcAft>
              <a:buSzPts val="2600"/>
              <a:buFont typeface="Calibri"/>
              <a:buAutoNum type="arabicPeriod"/>
            </a:pPr>
            <a:r>
              <a:rPr lang="en"/>
              <a:t>Define assessment.</a:t>
            </a:r>
            <a:endParaRPr/>
          </a:p>
          <a:p>
            <a:pPr marL="457200" lvl="0" indent="-393700" algn="l" rtl="0">
              <a:spcBef>
                <a:spcPts val="0"/>
              </a:spcBef>
              <a:spcAft>
                <a:spcPts val="0"/>
              </a:spcAft>
              <a:buSzPts val="2600"/>
              <a:buFont typeface="Calibri"/>
              <a:buAutoNum type="arabicPeriod"/>
            </a:pPr>
            <a:r>
              <a:rPr lang="en"/>
              <a:t>Determine the purposes of formative assessment in the classroom.</a:t>
            </a:r>
            <a:endParaRPr/>
          </a:p>
          <a:p>
            <a:pPr marL="457200" lvl="0" indent="-393700" algn="l" rtl="0">
              <a:spcBef>
                <a:spcPts val="0"/>
              </a:spcBef>
              <a:spcAft>
                <a:spcPts val="0"/>
              </a:spcAft>
              <a:buSzPts val="2600"/>
              <a:buFont typeface="Calibri"/>
              <a:buAutoNum type="arabicPeriod"/>
            </a:pPr>
            <a:r>
              <a:rPr lang="en"/>
              <a:t>Explain the difference between assessment of learning, assessment for learning, and assessment as learning.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98"/>
          <p:cNvSpPr txBox="1">
            <a:spLocks noGrp="1"/>
          </p:cNvSpPr>
          <p:nvPr>
            <p:ph type="body" idx="1"/>
          </p:nvPr>
        </p:nvSpPr>
        <p:spPr>
          <a:xfrm>
            <a:off x="457200" y="1309350"/>
            <a:ext cx="80124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Insert the whole-group definition created at the end of Day 1.</a:t>
            </a:r>
            <a:endParaRPr/>
          </a:p>
        </p:txBody>
      </p:sp>
      <p:sp>
        <p:nvSpPr>
          <p:cNvPr id="396" name="Google Shape;396;p9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Whole-Group Definition of Assessment</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1876</Words>
  <Application>Microsoft Office PowerPoint</Application>
  <PresentationFormat>On-screen Show (16:9)</PresentationFormat>
  <Paragraphs>128</Paragraphs>
  <Slides>33</Slides>
  <Notes>33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33</vt:i4>
      </vt:variant>
    </vt:vector>
  </HeadingPairs>
  <TitlesOfParts>
    <vt:vector size="44" baseType="lpstr">
      <vt:lpstr>Noto Sans Symbols</vt:lpstr>
      <vt:lpstr>Constantia</vt:lpstr>
      <vt:lpstr>Georgia</vt:lpstr>
      <vt:lpstr>Calibri</vt:lpstr>
      <vt:lpstr>Arial</vt:lpstr>
      <vt:lpstr>LEARN theme</vt:lpstr>
      <vt:lpstr>LEARN theme</vt:lpstr>
      <vt:lpstr>LEARN theme</vt:lpstr>
      <vt:lpstr>LEARN theme</vt:lpstr>
      <vt:lpstr>LEARN theme</vt:lpstr>
      <vt:lpstr>LEARN theme</vt:lpstr>
      <vt:lpstr>PowerPoint Presentation</vt:lpstr>
      <vt:lpstr>PowerPoint Presentation</vt:lpstr>
      <vt:lpstr>Bransford’s Model and Assessment Types</vt:lpstr>
      <vt:lpstr>GEAR UP for the FUTURE Goals</vt:lpstr>
      <vt:lpstr>GEAR UP O+K=C Goals</vt:lpstr>
      <vt:lpstr>GEAR UP for MY SUCCESS Goals</vt:lpstr>
      <vt:lpstr>Essential Question</vt:lpstr>
      <vt:lpstr>Lesson Objectives</vt:lpstr>
      <vt:lpstr>Whole-Group Definition of Assessment</vt:lpstr>
      <vt:lpstr>How Am I Feeling?  What Am I Thinking?</vt:lpstr>
      <vt:lpstr>Cognitive Comics</vt:lpstr>
      <vt:lpstr>PowerPoint Presentation</vt:lpstr>
      <vt:lpstr>Cognitive Comics</vt:lpstr>
      <vt:lpstr>Three Types of Assessment</vt:lpstr>
      <vt:lpstr>Another Way to Think About Assessment</vt:lpstr>
      <vt:lpstr>PowerPoint Presentation</vt:lpstr>
      <vt:lpstr>I Think, We Think</vt:lpstr>
      <vt:lpstr>Assessment as Learning</vt:lpstr>
      <vt:lpstr>Assessment for Learning</vt:lpstr>
      <vt:lpstr>Assessment of Learning</vt:lpstr>
      <vt:lpstr>Assessment for Learning</vt:lpstr>
      <vt:lpstr>Assessment as Learning</vt:lpstr>
      <vt:lpstr>Cognitive Comics</vt:lpstr>
      <vt:lpstr>PowerPoint Presentation</vt:lpstr>
      <vt:lpstr>Cognitive Comics</vt:lpstr>
      <vt:lpstr>Purposes of Formative Assessment</vt:lpstr>
      <vt:lpstr>Main Purposes of Formative Assessment</vt:lpstr>
      <vt:lpstr>Note Catcher</vt:lpstr>
      <vt:lpstr>Concept Card Mapping</vt:lpstr>
      <vt:lpstr>Gallery Walk</vt:lpstr>
      <vt:lpstr>Gallery Walk</vt:lpstr>
      <vt:lpstr>Six-Word Memoir</vt:lpstr>
      <vt:lpstr>Note Catcher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Bracken, Pam</cp:lastModifiedBy>
  <cp:revision>1</cp:revision>
  <dcterms:modified xsi:type="dcterms:W3CDTF">2024-06-05T14:51:36Z</dcterms:modified>
</cp:coreProperties>
</file>