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2"/>
  </p:notesMasterIdLst>
  <p:sldIdLst>
    <p:sldId id="256" r:id="rId3"/>
    <p:sldId id="279" r:id="rId4"/>
    <p:sldId id="280" r:id="rId5"/>
    <p:sldId id="281" r:id="rId6"/>
    <p:sldId id="272" r:id="rId7"/>
    <p:sldId id="260" r:id="rId8"/>
    <p:sldId id="282" r:id="rId9"/>
    <p:sldId id="287" r:id="rId10"/>
    <p:sldId id="283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6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i="0" dirty="0">
                <a:sym typeface="Wingdings" panose="05000000000000000000" pitchFamily="2" charset="2"/>
              </a:rPr>
              <a:t> </a:t>
            </a:r>
            <a:r>
              <a:rPr lang="en-US" dirty="0"/>
              <a:t>Introduce yourself. </a:t>
            </a:r>
          </a:p>
          <a:p>
            <a:pPr marL="0" lv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dirty="0">
                <a:sym typeface="Wingdings" panose="05000000000000000000" pitchFamily="2" charset="2"/>
              </a:rPr>
              <a:t> </a:t>
            </a:r>
            <a:r>
              <a:rPr lang="en-US" dirty="0"/>
              <a:t>Welcome participants. </a:t>
            </a:r>
          </a:p>
          <a:p>
            <a:pPr marL="0" lv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dirty="0"/>
              <a:t>Next: Show the essential question.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986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i="0" dirty="0">
                <a:sym typeface="Wingdings" panose="05000000000000000000" pitchFamily="2" charset="2"/>
              </a:rPr>
              <a:t> </a:t>
            </a:r>
            <a:r>
              <a:rPr lang="en-US" dirty="0"/>
              <a:t>Share the essential question.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Next: Show the session objectives.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363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i="0" dirty="0">
                <a:sym typeface="Wingdings" panose="05000000000000000000" pitchFamily="2" charset="2"/>
              </a:rPr>
              <a:t> </a:t>
            </a:r>
            <a:r>
              <a:rPr lang="en-US" dirty="0"/>
              <a:t>Share the session objectives. </a:t>
            </a:r>
          </a:p>
          <a:p>
            <a:r>
              <a:rPr lang="en-US" dirty="0"/>
              <a:t>Next: Pass out the </a:t>
            </a:r>
            <a:r>
              <a:rPr lang="en-US" b="1" i="0" dirty="0"/>
              <a:t>Note Catcher </a:t>
            </a:r>
            <a:r>
              <a:rPr lang="en-US" dirty="0"/>
              <a:t>handout.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344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k20center.ou.edu/lesson/1253" TargetMode="External"/><Relationship Id="rId3" Type="http://schemas.openxmlformats.org/officeDocument/2006/relationships/hyperlink" Target="https://learn.k20center.ou.edu/lesson/1477" TargetMode="External"/><Relationship Id="rId7" Type="http://schemas.openxmlformats.org/officeDocument/2006/relationships/hyperlink" Target="https://learn.k20center.ou.edu/lesson/373" TargetMode="External"/><Relationship Id="rId2" Type="http://schemas.openxmlformats.org/officeDocument/2006/relationships/hyperlink" Target="https://learn.k20center.ou.edu/lesson/1676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learn.k20center.ou.edu/lesson/271" TargetMode="External"/><Relationship Id="rId5" Type="http://schemas.openxmlformats.org/officeDocument/2006/relationships/hyperlink" Target="https://learn.k20center.ou.edu/lesson/407" TargetMode="External"/><Relationship Id="rId10" Type="http://schemas.openxmlformats.org/officeDocument/2006/relationships/hyperlink" Target="https://learn.k20center.ou.edu/lesson/560" TargetMode="External"/><Relationship Id="rId4" Type="http://schemas.openxmlformats.org/officeDocument/2006/relationships/hyperlink" Target="https://learn.k20center.ou.edu/lesson/1539" TargetMode="External"/><Relationship Id="rId9" Type="http://schemas.openxmlformats.org/officeDocument/2006/relationships/hyperlink" Target="https://learn.k20center.ou.edu/lesson/53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78C69-4C8E-09FD-369E-4CD6D4593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5844A4B-D62F-9ABF-2E19-AD066775C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829" y="326898"/>
            <a:ext cx="6658342" cy="4489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15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1103212"/>
            <a:ext cx="7886700" cy="2139950"/>
          </a:xfrm>
        </p:spPr>
        <p:txBody>
          <a:bodyPr/>
          <a:lstStyle/>
          <a:p>
            <a:r>
              <a:rPr lang="en-US" altLang="en-US" dirty="0"/>
              <a:t>Formative Assessment in the Mathematics Classroom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3351112"/>
            <a:ext cx="7885112" cy="1397000"/>
          </a:xfrm>
        </p:spPr>
        <p:txBody>
          <a:bodyPr/>
          <a:lstStyle/>
          <a:p>
            <a:r>
              <a:rPr lang="en-US" altLang="en-US" dirty="0"/>
              <a:t>K20 Center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A133F9F-8BD4-BFCE-947E-74745460E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49875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8C0DD-EBA7-945F-414B-0577DA3BB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297775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dirty="0"/>
              <a:t>What is formative assessment and what does it look like in a mathematics classroom?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FA944-A20D-94B0-7305-EDF11EFB1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F1430C62-7B63-A1C9-7F27-6485F6FA2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49875"/>
            <a:ext cx="7886700" cy="2139950"/>
          </a:xfrm>
        </p:spPr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19B3A-FD1A-B923-EEA3-1C11764114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297775"/>
            <a:ext cx="7885112" cy="1397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Use and design tasks that will help make students’ thinking explicit.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Identify specific strategies that will elicit mathematical thinking in students and inform ongoing instruction. </a:t>
            </a:r>
          </a:p>
        </p:txBody>
      </p:sp>
    </p:spTree>
    <p:extLst>
      <p:ext uri="{BB962C8B-B14F-4D97-AF65-F5344CB8AC3E}">
        <p14:creationId xmlns:p14="http://schemas.microsoft.com/office/powerpoint/2010/main" val="724210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Day 1: Purposes of Formative Assessment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highlight>
                  <a:srgbClr val="FFFF00"/>
                </a:highlight>
              </a:rPr>
              <a:t>[Insert photo of collaborative list from the Day 1 session.]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9F9C2-7BEF-AC73-9BEA-81CDD9AC1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67081-58C0-1AD7-9278-AE5BE1B13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24" y="62228"/>
            <a:ext cx="7886700" cy="85863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Activity 1: Not Like the Others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D3580C2-F107-D59A-69AC-B26BE71B8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342287"/>
              </p:ext>
            </p:extLst>
          </p:nvPr>
        </p:nvGraphicFramePr>
        <p:xfrm>
          <a:off x="586444" y="1030155"/>
          <a:ext cx="7704547" cy="383870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135358">
                  <a:extLst>
                    <a:ext uri="{9D8B030D-6E8A-4147-A177-3AD203B41FA5}">
                      <a16:colId xmlns:a16="http://schemas.microsoft.com/office/drawing/2014/main" val="2451369782"/>
                    </a:ext>
                  </a:extLst>
                </a:gridCol>
                <a:gridCol w="4251751">
                  <a:extLst>
                    <a:ext uri="{9D8B030D-6E8A-4147-A177-3AD203B41FA5}">
                      <a16:colId xmlns:a16="http://schemas.microsoft.com/office/drawing/2014/main" val="247381919"/>
                    </a:ext>
                  </a:extLst>
                </a:gridCol>
                <a:gridCol w="865426">
                  <a:extLst>
                    <a:ext uri="{9D8B030D-6E8A-4147-A177-3AD203B41FA5}">
                      <a16:colId xmlns:a16="http://schemas.microsoft.com/office/drawing/2014/main" val="1760336827"/>
                    </a:ext>
                  </a:extLst>
                </a:gridCol>
                <a:gridCol w="1452012">
                  <a:extLst>
                    <a:ext uri="{9D8B030D-6E8A-4147-A177-3AD203B41FA5}">
                      <a16:colId xmlns:a16="http://schemas.microsoft.com/office/drawing/2014/main" val="1224838899"/>
                    </a:ext>
                  </a:extLst>
                </a:gridCol>
              </a:tblGrid>
              <a:tr h="91657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Lesson Objective:</a:t>
                      </a:r>
                    </a:p>
                  </a:txBody>
                  <a:tcPr marL="85035" marR="85035" marT="42518" marB="4251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i="1" dirty="0"/>
                        <a:t>[insert learning goal here]</a:t>
                      </a:r>
                    </a:p>
                  </a:txBody>
                  <a:tcPr marL="85035" marR="85035" marT="42518" marB="4251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/>
                        <a:t>Course:</a:t>
                      </a:r>
                    </a:p>
                  </a:txBody>
                  <a:tcPr marL="85035" marR="85035" marT="42518" marB="4251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i="1" dirty="0"/>
                        <a:t>[Geometry]</a:t>
                      </a:r>
                    </a:p>
                  </a:txBody>
                  <a:tcPr marL="85035" marR="85035" marT="42518" marB="42518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729599"/>
                  </a:ext>
                </a:extLst>
              </a:tr>
              <a:tr h="1570706">
                <a:tc gridSpan="4">
                  <a:txBody>
                    <a:bodyPr/>
                    <a:lstStyle/>
                    <a:p>
                      <a:r>
                        <a:rPr lang="en-US" sz="1700" i="1" dirty="0"/>
                        <a:t>Describe what you would present to students.</a:t>
                      </a:r>
                    </a:p>
                    <a:p>
                      <a:r>
                        <a:rPr lang="en-US" sz="1700" dirty="0"/>
                        <a:t>Example A:</a:t>
                      </a:r>
                    </a:p>
                    <a:p>
                      <a:r>
                        <a:rPr lang="en-US" sz="1700" dirty="0"/>
                        <a:t>Example B:</a:t>
                      </a:r>
                    </a:p>
                    <a:p>
                      <a:r>
                        <a:rPr lang="en-US" sz="1700" dirty="0"/>
                        <a:t>Example C:</a:t>
                      </a:r>
                    </a:p>
                    <a:p>
                      <a:r>
                        <a:rPr lang="en-US" sz="1700" dirty="0"/>
                        <a:t>Example …</a:t>
                      </a:r>
                    </a:p>
                  </a:txBody>
                  <a:tcPr marL="85035" marR="85035" marT="42518" marB="4251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310995"/>
                  </a:ext>
                </a:extLst>
              </a:tr>
              <a:tr h="1351423">
                <a:tc gridSpan="4">
                  <a:txBody>
                    <a:bodyPr/>
                    <a:lstStyle/>
                    <a:p>
                      <a:r>
                        <a:rPr lang="en-US" sz="1700" b="1" u="sng" dirty="0"/>
                        <a:t>Lesson Placement and Reasoning</a:t>
                      </a:r>
                      <a:r>
                        <a:rPr lang="en-US" sz="1700" dirty="0"/>
                        <a:t>: </a:t>
                      </a:r>
                      <a:r>
                        <a:rPr lang="en-US" sz="1700" i="1" dirty="0"/>
                        <a:t>I would put this strategy…</a:t>
                      </a:r>
                    </a:p>
                    <a:p>
                      <a:r>
                        <a:rPr lang="en-US" sz="1700" i="1" dirty="0"/>
                        <a:t>I selected this strategy because…</a:t>
                      </a:r>
                    </a:p>
                  </a:txBody>
                  <a:tcPr marL="85035" marR="85035" marT="42518" marB="4251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073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76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D9546-35A2-22D8-FEF0-4E00B0A82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EF138AF6-29C2-12A2-CDE8-E3B5E1FF5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817907"/>
              </p:ext>
            </p:extLst>
          </p:nvPr>
        </p:nvGraphicFramePr>
        <p:xfrm>
          <a:off x="586444" y="1030156"/>
          <a:ext cx="7704546" cy="38387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35358">
                  <a:extLst>
                    <a:ext uri="{9D8B030D-6E8A-4147-A177-3AD203B41FA5}">
                      <a16:colId xmlns:a16="http://schemas.microsoft.com/office/drawing/2014/main" val="2451369782"/>
                    </a:ext>
                  </a:extLst>
                </a:gridCol>
                <a:gridCol w="4251751">
                  <a:extLst>
                    <a:ext uri="{9D8B030D-6E8A-4147-A177-3AD203B41FA5}">
                      <a16:colId xmlns:a16="http://schemas.microsoft.com/office/drawing/2014/main" val="247381919"/>
                    </a:ext>
                  </a:extLst>
                </a:gridCol>
                <a:gridCol w="865426">
                  <a:extLst>
                    <a:ext uri="{9D8B030D-6E8A-4147-A177-3AD203B41FA5}">
                      <a16:colId xmlns:a16="http://schemas.microsoft.com/office/drawing/2014/main" val="1760336827"/>
                    </a:ext>
                  </a:extLst>
                </a:gridCol>
                <a:gridCol w="1452011">
                  <a:extLst>
                    <a:ext uri="{9D8B030D-6E8A-4147-A177-3AD203B41FA5}">
                      <a16:colId xmlns:a16="http://schemas.microsoft.com/office/drawing/2014/main" val="1224838899"/>
                    </a:ext>
                  </a:extLst>
                </a:gridCol>
              </a:tblGrid>
              <a:tr h="91657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Lesson Objective:</a:t>
                      </a:r>
                    </a:p>
                  </a:txBody>
                  <a:tcPr marL="85035" marR="85035" marT="42518" marB="42518"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[insert learning goal here]</a:t>
                      </a:r>
                      <a:endParaRPr lang="en-US" sz="1600" b="0" i="1" dirty="0"/>
                    </a:p>
                  </a:txBody>
                  <a:tcPr marL="85035" marR="85035" marT="42518" marB="42518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Course:</a:t>
                      </a:r>
                    </a:p>
                  </a:txBody>
                  <a:tcPr marL="85035" marR="85035" marT="42518" marB="42518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[Algebra I]</a:t>
                      </a:r>
                      <a:endParaRPr lang="en-US" sz="1600" b="0" i="1" dirty="0"/>
                    </a:p>
                  </a:txBody>
                  <a:tcPr marL="85035" marR="85035" marT="42518" marB="42518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729599"/>
                  </a:ext>
                </a:extLst>
              </a:tr>
              <a:tr h="1570706">
                <a:tc gridSpan="4">
                  <a:txBody>
                    <a:bodyPr/>
                    <a:lstStyle/>
                    <a:p>
                      <a:r>
                        <a:rPr lang="en-US" sz="1600" dirty="0"/>
                        <a:t>Describe what you would present to students.</a:t>
                      </a:r>
                    </a:p>
                    <a:p>
                      <a:r>
                        <a:rPr lang="en-US" sz="1600" dirty="0"/>
                        <a:t>Example …</a:t>
                      </a:r>
                      <a:endParaRPr lang="en-US" sz="1600" i="0" dirty="0"/>
                    </a:p>
                  </a:txBody>
                  <a:tcPr marL="94042" marR="94042" marT="47021" marB="47021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310995"/>
                  </a:ext>
                </a:extLst>
              </a:tr>
              <a:tr h="1351423">
                <a:tc gridSpan="4">
                  <a:txBody>
                    <a:bodyPr/>
                    <a:lstStyle/>
                    <a:p>
                      <a:r>
                        <a:rPr lang="en-US" sz="1600" b="1" u="sng" dirty="0"/>
                        <a:t>Lesson Placement and Reasoning</a:t>
                      </a:r>
                      <a:r>
                        <a:rPr lang="en-US" sz="1600" dirty="0"/>
                        <a:t>: I would put this strategy…</a:t>
                      </a:r>
                    </a:p>
                    <a:p>
                      <a:r>
                        <a:rPr lang="en-US" sz="1600" dirty="0"/>
                        <a:t>I selected this strategy because…</a:t>
                      </a:r>
                      <a:endParaRPr lang="en-US" sz="1600" i="1" dirty="0"/>
                    </a:p>
                  </a:txBody>
                  <a:tcPr marL="94042" marR="94042" marT="47021" marB="47021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07397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A96C312-12AC-C469-7D67-60701BC13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24" y="62228"/>
            <a:ext cx="7886700" cy="85863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Activity 3: Quick Checks</a:t>
            </a:r>
          </a:p>
        </p:txBody>
      </p:sp>
    </p:spTree>
    <p:extLst>
      <p:ext uri="{BB962C8B-B14F-4D97-AF65-F5344CB8AC3E}">
        <p14:creationId xmlns:p14="http://schemas.microsoft.com/office/powerpoint/2010/main" val="161603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E660F-C37F-8EB0-DA27-E29FDC2DB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A53DC-2E98-CE55-7209-CB4A322AF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Lesson Showcases: Summary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2465C414-51CE-E20F-5984-0A7D5E04107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037052" cy="3262312"/>
          </a:xfrm>
        </p:spPr>
        <p:txBody>
          <a:bodyPr/>
          <a:lstStyle/>
          <a:p>
            <a:r>
              <a:rPr lang="en-US" altLang="en-US" sz="2000" dirty="0"/>
              <a:t>Not Like the Others</a:t>
            </a: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Perfect Match</a:t>
            </a:r>
            <a:endParaRPr lang="en-US" sz="2000" i="1" dirty="0">
              <a:solidFill>
                <a:srgbClr val="3978B1"/>
              </a:solidFill>
            </a:endParaRP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 Imaginary Friend, Part 1</a:t>
            </a:r>
            <a:endParaRPr lang="en-US" sz="2000" i="1" dirty="0">
              <a:solidFill>
                <a:srgbClr val="3978B1"/>
              </a:solidFill>
            </a:endParaRPr>
          </a:p>
          <a:p>
            <a:r>
              <a:rPr lang="en-US" sz="2000" dirty="0"/>
              <a:t>Fist to Five</a:t>
            </a: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 Imaginary Friend, Part 2</a:t>
            </a:r>
            <a:endParaRPr lang="en-US" sz="2000" i="1" dirty="0">
              <a:solidFill>
                <a:srgbClr val="3978B1"/>
              </a:solidFill>
            </a:endParaRPr>
          </a:p>
          <a:p>
            <a:r>
              <a:rPr lang="en-US" sz="2000" dirty="0"/>
              <a:t>3-2-1</a:t>
            </a: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Try Triangles (Part 1)</a:t>
            </a:r>
            <a:endParaRPr lang="en-US" sz="2000" i="1" dirty="0">
              <a:solidFill>
                <a:srgbClr val="3978B1"/>
              </a:solidFill>
            </a:endParaRP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Does That Look Like?</a:t>
            </a:r>
            <a:endParaRPr lang="en-US" sz="2000" i="1" dirty="0">
              <a:solidFill>
                <a:srgbClr val="3978B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CBA9C-9B85-4F37-E860-10A48AE0B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328547"/>
            <a:ext cx="4116416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/>
              <a:t>Muddiest Point</a:t>
            </a: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Shiver Me Functions</a:t>
            </a:r>
            <a:endParaRPr lang="en-US" sz="2000" i="1" dirty="0">
              <a:solidFill>
                <a:srgbClr val="3978B1"/>
              </a:solidFill>
            </a:endParaRP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Journey of the Isolated Variable, Part 3</a:t>
            </a:r>
            <a:endParaRPr lang="en-US" sz="2000" i="1" dirty="0">
              <a:solidFill>
                <a:srgbClr val="3978B1"/>
              </a:solidFill>
            </a:endParaRPr>
          </a:p>
          <a:p>
            <a:r>
              <a:rPr lang="en-US" sz="2000" dirty="0"/>
              <a:t>What? So What? Now What?</a:t>
            </a: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Trig-O-Nom-E-Tree!</a:t>
            </a:r>
            <a:endParaRPr lang="en-US" sz="2000" i="1" dirty="0">
              <a:solidFill>
                <a:srgbClr val="3978B1"/>
              </a:solidFill>
            </a:endParaRPr>
          </a:p>
          <a:p>
            <a:pPr lvl="1"/>
            <a:r>
              <a:rPr lang="en-US" sz="2000" i="1" dirty="0">
                <a:solidFill>
                  <a:srgbClr val="3978B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Expanding Binomials, </a:t>
            </a:r>
            <a:br>
              <a:rPr lang="en-US" sz="2000" i="1" dirty="0">
                <a:solidFill>
                  <a:srgbClr val="3978B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000" i="1" dirty="0">
                <a:solidFill>
                  <a:srgbClr val="3978B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Expanding Your Mind (Part 1)</a:t>
            </a:r>
            <a:endParaRPr lang="en-US" sz="2000" i="1" dirty="0">
              <a:solidFill>
                <a:srgbClr val="3978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5843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6</TotalTime>
  <Words>294</Words>
  <Application>Microsoft Office PowerPoint</Application>
  <PresentationFormat>On-screen Show (16:9)</PresentationFormat>
  <Paragraphs>52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PowerPoint Presentation</vt:lpstr>
      <vt:lpstr>Formative Assessment in the Mathematics Classroom</vt:lpstr>
      <vt:lpstr>Essential Question</vt:lpstr>
      <vt:lpstr>Learning Objectives</vt:lpstr>
      <vt:lpstr>Day 1: Purposes of Formative Assessment</vt:lpstr>
      <vt:lpstr>Activity 1: Not Like the Others</vt:lpstr>
      <vt:lpstr>Activity 3: Quick Checks</vt:lpstr>
      <vt:lpstr>Lesson Showcases: Summary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2026-04-28T20:41:30Z</dcterms:created>
  <dcterms:modified xsi:type="dcterms:W3CDTF">2026-04-28T20:48:30Z</dcterms:modified>
  <cp:category/>
</cp:coreProperties>
</file>