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1"/>
  </p:sldMasterIdLst>
  <p:notesMasterIdLst>
    <p:notesMasterId r:id="rId11"/>
  </p:notesMasterIdLst>
  <p:sldIdLst>
    <p:sldId id="276" r:id="rId2"/>
    <p:sldId id="309" r:id="rId3"/>
    <p:sldId id="257" r:id="rId4"/>
    <p:sldId id="283" r:id="rId5"/>
    <p:sldId id="284" r:id="rId6"/>
    <p:sldId id="308" r:id="rId7"/>
    <p:sldId id="273" r:id="rId8"/>
    <p:sldId id="286" r:id="rId9"/>
    <p:sldId id="307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78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6E520F-9AB3-4F95-B207-A0720843F23B}" v="9" dt="2021-10-20T21:34:27.02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9252" autoAdjust="0"/>
  </p:normalViewPr>
  <p:slideViewPr>
    <p:cSldViewPr snapToGrid="0" snapToObjects="1">
      <p:cViewPr varScale="1">
        <p:scale>
          <a:sx n="99" d="100"/>
          <a:sy n="99" d="100"/>
        </p:scale>
        <p:origin x="1685" y="3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79499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750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AR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452" y="1028700"/>
            <a:ext cx="1911096" cy="312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018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4E1121FC-8B0E-0F4B-8A9D-C7B1ADC404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357A07C9-52E3-4212-9CBC-F4ACF85EBAF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25752E28-88FD-4D46-A840-A174E90B52DD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457517" y="1427702"/>
            <a:ext cx="7040563" cy="3057014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1090333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ACA14D18-7E80-4DA7-8133-159DD521CE44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A7C2501-3118-4C0D-A655-F2D0DFA1CF1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911850" y="1663336"/>
            <a:ext cx="1828800" cy="182800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453675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CD319D0-7727-40E0-9BB2-013BA6FE865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692302" y="1305059"/>
            <a:ext cx="3994150" cy="1420813"/>
          </a:xfrm>
          <a:ln w="6350">
            <a:solidFill>
              <a:schemeClr val="bg2">
                <a:lumMod val="90000"/>
              </a:schemeClr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23048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ll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Diagonal Corners Snipped 1">
            <a:extLst>
              <a:ext uri="{FF2B5EF4-FFF2-40B4-BE49-F238E27FC236}">
                <a16:creationId xmlns:a16="http://schemas.microsoft.com/office/drawing/2014/main" id="{3FE57066-AFD2-4D39-B9C9-BF451B892B56}"/>
              </a:ext>
            </a:extLst>
          </p:cNvPr>
          <p:cNvSpPr/>
          <p:nvPr userDrawn="1"/>
        </p:nvSpPr>
        <p:spPr>
          <a:xfrm>
            <a:off x="1721476" y="1313644"/>
            <a:ext cx="5701048" cy="3206840"/>
          </a:xfrm>
          <a:prstGeom prst="snip2Diag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marL="0" indent="0" rtl="0">
              <a:buSzPct val="100000"/>
              <a:buNone/>
              <a:defRPr b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Quote text</a:t>
            </a:r>
          </a:p>
        </p:txBody>
      </p:sp>
      <p:sp>
        <p:nvSpPr>
          <p:cNvPr id="7" name="Shape 23">
            <a:extLst>
              <a:ext uri="{FF2B5EF4-FFF2-40B4-BE49-F238E27FC236}">
                <a16:creationId xmlns:a16="http://schemas.microsoft.com/office/drawing/2014/main" id="{98ECED1A-A97B-463C-904C-0655947FAF68}"/>
              </a:ext>
            </a:extLst>
          </p:cNvPr>
          <p:cNvSpPr txBox="1">
            <a:spLocks noGrp="1"/>
          </p:cNvSpPr>
          <p:nvPr>
            <p:ph type="body" idx="10" hasCustomPrompt="1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>
            <a:normAutofit/>
          </a:bodyPr>
          <a:lstStyle>
            <a:lvl1pPr marL="0" indent="0" rtl="0">
              <a:buSzPct val="100000"/>
              <a:buNone/>
              <a:defRPr sz="1600" b="1" i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-Attribution</a:t>
            </a:r>
          </a:p>
        </p:txBody>
      </p:sp>
      <p:pic>
        <p:nvPicPr>
          <p:cNvPr id="11" name="Picture 10" descr="A picture containing icon&#10;&#10;Description automatically generated">
            <a:extLst>
              <a:ext uri="{FF2B5EF4-FFF2-40B4-BE49-F238E27FC236}">
                <a16:creationId xmlns:a16="http://schemas.microsoft.com/office/drawing/2014/main" id="{D6017F3C-31CC-46B1-BC0D-495B548BE5E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biLevel thresh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175000"/>
                    </a14:imgEffect>
                  </a14:imgLayer>
                </a14:imgProps>
              </a:ext>
            </a:extLst>
          </a:blip>
          <a:srcRect l="34179" t="21572" r="32618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774493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713250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657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 B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87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No Logo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1829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accent4"/>
            </a:gs>
            <a:gs pos="85000">
              <a:schemeClr val="accent6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644652" y="1007598"/>
            <a:ext cx="7851648" cy="1371600"/>
          </a:xfrm>
          <a:ln>
            <a:noFill/>
          </a:ln>
        </p:spPr>
        <p:txBody>
          <a:bodyPr vert="horz" tIns="0" rIns="18287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</p:spPr>
        <p:txBody>
          <a:bodyPr lIns="0" rIns="18287">
            <a:normAutofit/>
          </a:bodyPr>
          <a:lstStyle>
            <a:lvl1pPr marL="0" marR="34289" indent="0" algn="l">
              <a:buNone/>
              <a:defRPr sz="2600">
                <a:solidFill>
                  <a:schemeClr val="tx1"/>
                </a:solidFill>
                <a:latin typeface="Calibri"/>
                <a:cs typeface="Calibri"/>
              </a:defRPr>
            </a:lvl1pPr>
            <a:lvl2pPr marL="342883" indent="0" algn="ctr">
              <a:buNone/>
            </a:lvl2pPr>
            <a:lvl3pPr marL="685765" indent="0" algn="ctr">
              <a:buNone/>
            </a:lvl3pPr>
            <a:lvl4pPr marL="1028648" indent="0" algn="ctr">
              <a:buNone/>
            </a:lvl4pPr>
            <a:lvl5pPr marL="1371530" indent="0" algn="ctr">
              <a:buNone/>
            </a:lvl5pPr>
            <a:lvl6pPr marL="1714412" indent="0" algn="ctr">
              <a:buNone/>
            </a:lvl6pPr>
            <a:lvl7pPr marL="2057295" indent="0" algn="ctr">
              <a:buNone/>
            </a:lvl7pPr>
            <a:lvl8pPr marL="2400177" indent="0" algn="ctr">
              <a:buNone/>
            </a:lvl8pPr>
            <a:lvl9pPr marL="274306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9980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09352"/>
            <a:ext cx="8229600" cy="3434098"/>
          </a:xfrm>
        </p:spPr>
        <p:txBody>
          <a:bodyPr/>
          <a:lstStyle>
            <a:lvl1pPr marL="227013" indent="-227013"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sz="26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7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This is the default layout for slide content. To see other layout options, right-click the slide thumbnail and select Layout.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423506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d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09352"/>
            <a:ext cx="8229600" cy="3434098"/>
          </a:xfrm>
        </p:spPr>
        <p:txBody>
          <a:bodyPr/>
          <a:lstStyle>
            <a:lvl1pPr marL="342900" indent="-342900">
              <a:buClr>
                <a:schemeClr val="accent4"/>
              </a:buClr>
              <a:buSzPct val="100000"/>
              <a:buFont typeface="+mj-lt"/>
              <a:buAutoNum type="arabicPeriod"/>
              <a:defRPr sz="2600"/>
            </a:lvl1pPr>
            <a:lvl2pPr marL="627063" indent="-333375">
              <a:buClr>
                <a:schemeClr val="accent4"/>
              </a:buClr>
              <a:buSzPct val="100000"/>
              <a:buFont typeface="+mj-lt"/>
              <a:buAutoNum type="alphaLcParenR"/>
              <a:defRPr sz="2000"/>
            </a:lvl2pPr>
            <a:lvl3pPr marL="914400" indent="-227013">
              <a:buClr>
                <a:schemeClr val="accent4"/>
              </a:buClr>
              <a:buSzPct val="100000"/>
              <a:buFont typeface="+mj-lt"/>
              <a:buAutoNum type="romanLcPeriod"/>
              <a:defRPr sz="1700"/>
            </a:lvl3pPr>
            <a:lvl4pPr marL="1076668" indent="-342900">
              <a:buSzPct val="100000"/>
              <a:buFont typeface="+mj-lt"/>
              <a:buAutoNum type="arabicPeriod"/>
              <a:defRPr/>
            </a:lvl4pPr>
            <a:lvl5pPr marL="1282398" indent="-342900">
              <a:buSzPct val="100000"/>
              <a:buFont typeface="+mj-lt"/>
              <a:buAutoNum type="arabicPeriod"/>
              <a:defRPr sz="1350"/>
            </a:lvl5pPr>
          </a:lstStyle>
          <a:p>
            <a:pPr lvl="0" eaLnBrk="1" latinLnBrk="0" hangingPunct="1"/>
            <a:r>
              <a:rPr lang="en-US" dirty="0"/>
              <a:t>Step</a:t>
            </a:r>
          </a:p>
          <a:p>
            <a:pPr lvl="1" eaLnBrk="1" latinLnBrk="0" hangingPunct="1"/>
            <a:r>
              <a:rPr lang="en-US" dirty="0" err="1"/>
              <a:t>Substep</a:t>
            </a:r>
            <a:endParaRPr lang="en-US" dirty="0"/>
          </a:p>
          <a:p>
            <a:pPr lvl="2" eaLnBrk="1" latinLnBrk="0" hangingPunct="1"/>
            <a:r>
              <a:rPr lang="en-US" dirty="0"/>
              <a:t>Sub-</a:t>
            </a:r>
            <a:r>
              <a:rPr lang="en-US" dirty="0" err="1"/>
              <a:t>substep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45716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0">
              <a:srgbClr val="659298"/>
            </a:gs>
            <a:gs pos="100000">
              <a:srgbClr val="4E6F74"/>
            </a:gs>
          </a:gsLst>
          <a:lin ang="159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/>
          </a:bodyPr>
          <a:lstStyle>
            <a:lvl1pPr algn="l" rtl="0">
              <a:spcBef>
                <a:spcPct val="0"/>
              </a:spcBef>
              <a:buNone/>
              <a:defRPr lang="en-US" sz="5000" b="0" cap="none" baseline="0" dirty="0">
                <a:ln w="635"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Section Name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0352" y="2028498"/>
            <a:ext cx="7772400" cy="1132284"/>
          </a:xfrm>
        </p:spPr>
        <p:txBody>
          <a:bodyPr lIns="45718" rIns="45718" anchor="t">
            <a:normAutofit/>
          </a:bodyPr>
          <a:lstStyle>
            <a:lvl1pPr marL="398463" indent="-342900">
              <a:buClr>
                <a:schemeClr val="tx1"/>
              </a:buClr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Item A</a:t>
            </a:r>
          </a:p>
          <a:p>
            <a:pPr lvl="0" eaLnBrk="1" latinLnBrk="0" hangingPunct="1"/>
            <a:r>
              <a:rPr kumimoji="0" lang="en-US" dirty="0"/>
              <a:t>Item B</a:t>
            </a:r>
          </a:p>
          <a:p>
            <a:pPr lvl="0" eaLnBrk="1" latinLnBrk="0" hangingPunct="1"/>
            <a:r>
              <a:rPr kumimoji="0" lang="en-US" dirty="0"/>
              <a:t>Item C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1184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2954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317938"/>
            <a:ext cx="4038600" cy="3448256"/>
          </a:xfrm>
        </p:spPr>
        <p:txBody>
          <a:bodyPr/>
          <a:lstStyle>
            <a:lvl1pPr>
              <a:buSzPct val="100000"/>
              <a:defRPr sz="24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8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5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A215C7E-697C-4702-93D3-61EBBCC240BD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4648200" y="1317938"/>
            <a:ext cx="4038600" cy="3448256"/>
          </a:xfrm>
        </p:spPr>
        <p:txBody>
          <a:bodyPr/>
          <a:lstStyle>
            <a:lvl1pPr>
              <a:buSzPct val="100000"/>
              <a:defRPr sz="24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8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5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73223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391436"/>
            <a:ext cx="4040188" cy="494514"/>
          </a:xfrm>
        </p:spPr>
        <p:txBody>
          <a:bodyPr lIns="45718" tIns="0" rIns="45718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Side A Subtitle/Header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 hasCustomPrompt="1"/>
          </p:nvPr>
        </p:nvSpPr>
        <p:spPr>
          <a:xfrm>
            <a:off x="4645027" y="1394820"/>
            <a:ext cx="4041775" cy="491132"/>
          </a:xfrm>
        </p:spPr>
        <p:txBody>
          <a:bodyPr lIns="45718" tIns="0" rIns="45718" bIns="0" anchor="ctr">
            <a:norm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Side B Subtitle/Header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457200" y="1974760"/>
            <a:ext cx="4040188" cy="2795480"/>
          </a:xfrm>
        </p:spPr>
        <p:txBody>
          <a:bodyPr tIns="0"/>
          <a:lstStyle>
            <a:lvl1pPr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5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35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2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F2F6623D-9146-44DE-A2AF-4628874D04EF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649788" y="1974760"/>
            <a:ext cx="4040188" cy="2795481"/>
          </a:xfrm>
        </p:spPr>
        <p:txBody>
          <a:bodyPr tIns="0"/>
          <a:lstStyle>
            <a:lvl1pPr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5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35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2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051448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3581400" y="1330012"/>
            <a:ext cx="5111750" cy="3257550"/>
          </a:xfrm>
        </p:spPr>
        <p:txBody>
          <a:bodyPr tIns="0"/>
          <a:lstStyle>
            <a:lvl1pPr marL="0" indent="0">
              <a:buNone/>
              <a:defRPr sz="2100" baseline="0"/>
            </a:lvl1pPr>
            <a:lvl2pPr>
              <a:defRPr sz="1950"/>
            </a:lvl2pPr>
            <a:lvl3pPr>
              <a:defRPr sz="1800"/>
            </a:lvl3pPr>
            <a:lvl4pPr>
              <a:defRPr sz="1500"/>
            </a:lvl4pPr>
            <a:lvl5pPr>
              <a:defRPr sz="1350"/>
            </a:lvl5pPr>
          </a:lstStyle>
          <a:p>
            <a:pPr lvl="0" eaLnBrk="1" latinLnBrk="0" hangingPunct="1"/>
            <a:r>
              <a:rPr kumimoji="0" lang="en-US" dirty="0"/>
              <a:t>{Insert photo or chart here}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450850" y="1330012"/>
            <a:ext cx="3124200" cy="3257550"/>
          </a:xfrm>
        </p:spPr>
        <p:txBody>
          <a:bodyPr tIns="0"/>
          <a:lstStyle>
            <a:lvl1pPr>
              <a:buSzPct val="100000"/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6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4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3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57CD2421-83B0-4920-AB5D-7E41627BC4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85169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BD588CD6-00FA-3647-9C32-955C9EE213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3" name="Media Placeholder 2">
            <a:extLst>
              <a:ext uri="{FF2B5EF4-FFF2-40B4-BE49-F238E27FC236}">
                <a16:creationId xmlns:a16="http://schemas.microsoft.com/office/drawing/2014/main" id="{B5E15DE5-15CD-41A8-BA89-39372E5587AC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457200" y="1343696"/>
            <a:ext cx="6125827" cy="3408340"/>
          </a:xfrm>
        </p:spPr>
        <p:txBody>
          <a:bodyPr/>
          <a:lstStyle/>
          <a:p>
            <a:r>
              <a:rPr lang="en-US"/>
              <a:t>Click icon to add media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21F4382-70BA-4DE9-9B01-7F103D1E93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61697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chemeClr val="bg1">
                <a:lumMod val="85000"/>
              </a:schemeClr>
            </a:gs>
          </a:gsLst>
          <a:lin ang="56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tIns="45718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64073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93" r:id="rId4"/>
    <p:sldLayoutId id="2147483675" r:id="rId5"/>
    <p:sldLayoutId id="2147483676" r:id="rId6"/>
    <p:sldLayoutId id="2147483677" r:id="rId7"/>
    <p:sldLayoutId id="2147483680" r:id="rId8"/>
    <p:sldLayoutId id="2147483689" r:id="rId9"/>
    <p:sldLayoutId id="2147483690" r:id="rId10"/>
    <p:sldLayoutId id="2147483695" r:id="rId11"/>
    <p:sldLayoutId id="2147483696" r:id="rId12"/>
    <p:sldLayoutId id="2147483698" r:id="rId13"/>
    <p:sldLayoutId id="2147483697" r:id="rId14"/>
    <p:sldLayoutId id="2147483679" r:id="rId15"/>
    <p:sldLayoutId id="2147483688" r:id="rId16"/>
    <p:sldLayoutId id="2147483682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b="0" kern="1200">
          <a:ln>
            <a:noFill/>
          </a:ln>
          <a:solidFill>
            <a:schemeClr val="accent4"/>
          </a:solidFill>
          <a:effectLst/>
          <a:latin typeface="+mj-lt"/>
          <a:ea typeface="+mj-ea"/>
          <a:cs typeface="+mj-cs"/>
        </a:defRPr>
      </a:lvl1pPr>
    </p:titleStyle>
    <p:bodyStyle>
      <a:lvl1pPr marL="231775" indent="-231775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 panose="020B0604020202020204" pitchFamily="34" charset="0"/>
        <a:buChar char="•"/>
        <a:tabLst/>
        <a:defRPr kumimoji="0" sz="2600" kern="1200">
          <a:solidFill>
            <a:schemeClr val="tx1"/>
          </a:solidFill>
          <a:latin typeface="Calibri"/>
          <a:ea typeface="+mn-ea"/>
          <a:cs typeface="Calibri"/>
        </a:defRPr>
      </a:lvl1pPr>
      <a:lvl2pPr marL="480035" indent="-185156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1800" kern="1200">
          <a:solidFill>
            <a:schemeClr val="tx1"/>
          </a:solidFill>
          <a:latin typeface="Calibri"/>
          <a:ea typeface="+mn-ea"/>
          <a:cs typeface="Calibri"/>
        </a:defRPr>
      </a:lvl2pPr>
      <a:lvl3pPr marL="685765" indent="-185156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1575" kern="1200">
          <a:solidFill>
            <a:schemeClr val="tx1"/>
          </a:solidFill>
          <a:latin typeface="Calibri"/>
          <a:ea typeface="+mn-ea"/>
          <a:cs typeface="Calibri"/>
        </a:defRPr>
      </a:lvl3pPr>
      <a:lvl4pPr marL="891494" indent="-157726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4pPr>
      <a:lvl5pPr marL="1097224" indent="-157726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5pPr>
      <a:lvl6pPr marL="1302953" indent="-157726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40106" indent="-137153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645836" indent="-137153" algn="l" rtl="0" eaLnBrk="1" latinLnBrk="0" hangingPunct="1">
        <a:spcBef>
          <a:spcPct val="20000"/>
        </a:spcBef>
        <a:buClr>
          <a:schemeClr val="tx2"/>
        </a:buClr>
        <a:buChar char="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566" indent="-137153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0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learn.k20center.ou.edu/lesson/1253" TargetMode="External"/><Relationship Id="rId3" Type="http://schemas.openxmlformats.org/officeDocument/2006/relationships/hyperlink" Target="https://learn.k20center.ou.edu/lesson/1477" TargetMode="External"/><Relationship Id="rId7" Type="http://schemas.openxmlformats.org/officeDocument/2006/relationships/hyperlink" Target="https://learn.k20center.ou.edu/lesson/373" TargetMode="External"/><Relationship Id="rId2" Type="http://schemas.openxmlformats.org/officeDocument/2006/relationships/hyperlink" Target="https://learn.k20center.ou.edu/lesson/1676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learn.k20center.ou.edu/lesson/271" TargetMode="External"/><Relationship Id="rId5" Type="http://schemas.openxmlformats.org/officeDocument/2006/relationships/hyperlink" Target="https://learn.k20center.ou.edu/lesson/407" TargetMode="External"/><Relationship Id="rId10" Type="http://schemas.openxmlformats.org/officeDocument/2006/relationships/hyperlink" Target="https://learn.k20center.ou.edu/lesson/560" TargetMode="External"/><Relationship Id="rId4" Type="http://schemas.openxmlformats.org/officeDocument/2006/relationships/hyperlink" Target="https://learn.k20center.ou.edu/lesson/1539" TargetMode="External"/><Relationship Id="rId9" Type="http://schemas.openxmlformats.org/officeDocument/2006/relationships/hyperlink" Target="https://learn.k20center.ou.edu/lesson/53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906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285442C0-59E9-F847-A33C-E47559B13E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4734" y="962022"/>
            <a:ext cx="4774531" cy="3219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7145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3"/>
          <p:cNvSpPr txBox="1">
            <a:spLocks noGrp="1"/>
          </p:cNvSpPr>
          <p:nvPr>
            <p:ph type="ctrTitle"/>
          </p:nvPr>
        </p:nvSpPr>
        <p:spPr>
          <a:xfrm>
            <a:off x="646176" y="1885950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 dirty="0"/>
              <a:t>Formative Assessment in the Mathematics Classroom</a:t>
            </a:r>
            <a:endParaRPr dirty="0"/>
          </a:p>
        </p:txBody>
      </p: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EF43316-D303-40EC-B829-211C2BCBE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 Question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349D1D-F9F5-4708-9845-24D99C47096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What is formative assessment and what does it look like in a mathematics classroom?</a:t>
            </a:r>
          </a:p>
        </p:txBody>
      </p:sp>
    </p:spTree>
    <p:extLst>
      <p:ext uri="{BB962C8B-B14F-4D97-AF65-F5344CB8AC3E}">
        <p14:creationId xmlns:p14="http://schemas.microsoft.com/office/powerpoint/2010/main" val="2297191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8575D-3662-4A13-BACA-E7044AD3F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989" y="620504"/>
            <a:ext cx="7772400" cy="1021842"/>
          </a:xfrm>
        </p:spPr>
        <p:txBody>
          <a:bodyPr/>
          <a:lstStyle/>
          <a:p>
            <a:r>
              <a:rPr lang="en-US" dirty="0"/>
              <a:t>Session Objectives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574266-61E7-4912-8A51-C9B03DDB65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1989" y="1642346"/>
            <a:ext cx="7772400" cy="2732688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Use and design tasks that will help make students’ thinking explicit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Identify specific strategies that will elicit mathematical thinking in students and inform ongoing instruction</a:t>
            </a:r>
          </a:p>
        </p:txBody>
      </p:sp>
    </p:spTree>
    <p:extLst>
      <p:ext uri="{BB962C8B-B14F-4D97-AF65-F5344CB8AC3E}">
        <p14:creationId xmlns:p14="http://schemas.microsoft.com/office/powerpoint/2010/main" val="1577986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29070"/>
            <a:ext cx="8229600" cy="341438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>
                <a:highlight>
                  <a:srgbClr val="FFFF00"/>
                </a:highlight>
              </a:rPr>
              <a:t>[Insert photo of collaborative list from the Day 1 session.]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Day 1: Purposes of Formative Assessment</a:t>
            </a:r>
          </a:p>
        </p:txBody>
      </p:sp>
    </p:spTree>
    <p:extLst>
      <p:ext uri="{BB962C8B-B14F-4D97-AF65-F5344CB8AC3E}">
        <p14:creationId xmlns:p14="http://schemas.microsoft.com/office/powerpoint/2010/main" val="2769181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7247"/>
            <a:ext cx="8229600" cy="401162"/>
          </a:xfrm>
        </p:spPr>
        <p:txBody>
          <a:bodyPr>
            <a:normAutofit fontScale="90000"/>
          </a:bodyPr>
          <a:lstStyle/>
          <a:p>
            <a:r>
              <a:rPr lang="en-US" sz="2600" dirty="0"/>
              <a:t>Activity 1: Not Like the Others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5A674B87-479C-4C72-BC2A-F1EC0C2929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2112806"/>
              </p:ext>
            </p:extLst>
          </p:nvPr>
        </p:nvGraphicFramePr>
        <p:xfrm>
          <a:off x="457200" y="750937"/>
          <a:ext cx="8284866" cy="4127844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220875">
                  <a:extLst>
                    <a:ext uri="{9D8B030D-6E8A-4147-A177-3AD203B41FA5}">
                      <a16:colId xmlns:a16="http://schemas.microsoft.com/office/drawing/2014/main" val="2451369782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47381919"/>
                    </a:ext>
                  </a:extLst>
                </a:gridCol>
                <a:gridCol w="930611">
                  <a:extLst>
                    <a:ext uri="{9D8B030D-6E8A-4147-A177-3AD203B41FA5}">
                      <a16:colId xmlns:a16="http://schemas.microsoft.com/office/drawing/2014/main" val="1760336827"/>
                    </a:ext>
                  </a:extLst>
                </a:gridCol>
                <a:gridCol w="1561380">
                  <a:extLst>
                    <a:ext uri="{9D8B030D-6E8A-4147-A177-3AD203B41FA5}">
                      <a16:colId xmlns:a16="http://schemas.microsoft.com/office/drawing/2014/main" val="1224838899"/>
                    </a:ext>
                  </a:extLst>
                </a:gridCol>
              </a:tblGrid>
              <a:tr h="98561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Lesson Objective: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i="1" dirty="0"/>
                        <a:t>[insert learning goal here]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Course: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i="1" dirty="0"/>
                        <a:t>[Geometry]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64729599"/>
                  </a:ext>
                </a:extLst>
              </a:tr>
              <a:tr h="1689014">
                <a:tc gridSpan="4">
                  <a:txBody>
                    <a:bodyPr/>
                    <a:lstStyle/>
                    <a:p>
                      <a:r>
                        <a:rPr lang="en-US" i="1" dirty="0"/>
                        <a:t>Describe what you would present to students.</a:t>
                      </a:r>
                    </a:p>
                    <a:p>
                      <a:r>
                        <a:rPr lang="en-US" dirty="0"/>
                        <a:t>Example A:</a:t>
                      </a:r>
                    </a:p>
                    <a:p>
                      <a:r>
                        <a:rPr lang="en-US" dirty="0"/>
                        <a:t>Example B:</a:t>
                      </a:r>
                    </a:p>
                    <a:p>
                      <a:r>
                        <a:rPr lang="en-US" dirty="0"/>
                        <a:t>Example C:</a:t>
                      </a:r>
                    </a:p>
                    <a:p>
                      <a:r>
                        <a:rPr lang="en-US" dirty="0"/>
                        <a:t>Example …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1310995"/>
                  </a:ext>
                </a:extLst>
              </a:tr>
              <a:tr h="1453214">
                <a:tc gridSpan="4">
                  <a:txBody>
                    <a:bodyPr/>
                    <a:lstStyle/>
                    <a:p>
                      <a:r>
                        <a:rPr lang="en-US" b="1" u="sng" dirty="0"/>
                        <a:t>Lesson Placement and Reasoning</a:t>
                      </a:r>
                      <a:r>
                        <a:rPr lang="en-US" dirty="0"/>
                        <a:t>: </a:t>
                      </a:r>
                      <a:r>
                        <a:rPr lang="en-US" i="1" dirty="0"/>
                        <a:t>I would put this strategy…</a:t>
                      </a:r>
                    </a:p>
                    <a:p>
                      <a:r>
                        <a:rPr lang="en-US" i="1" dirty="0"/>
                        <a:t>I selected this strategy because…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20739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3740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7247"/>
            <a:ext cx="8229600" cy="401162"/>
          </a:xfrm>
        </p:spPr>
        <p:txBody>
          <a:bodyPr>
            <a:normAutofit fontScale="90000"/>
          </a:bodyPr>
          <a:lstStyle/>
          <a:p>
            <a:r>
              <a:rPr lang="en-US" sz="2600" dirty="0">
                <a:solidFill>
                  <a:schemeClr val="accent2"/>
                </a:solidFill>
              </a:rPr>
              <a:t>Activity 3: Quick Checks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5A674B87-479C-4C72-BC2A-F1EC0C2929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6780353"/>
              </p:ext>
            </p:extLst>
          </p:nvPr>
        </p:nvGraphicFramePr>
        <p:xfrm>
          <a:off x="457200" y="750937"/>
          <a:ext cx="8284866" cy="4127844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220875">
                  <a:extLst>
                    <a:ext uri="{9D8B030D-6E8A-4147-A177-3AD203B41FA5}">
                      <a16:colId xmlns:a16="http://schemas.microsoft.com/office/drawing/2014/main" val="2451369782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47381919"/>
                    </a:ext>
                  </a:extLst>
                </a:gridCol>
                <a:gridCol w="930611">
                  <a:extLst>
                    <a:ext uri="{9D8B030D-6E8A-4147-A177-3AD203B41FA5}">
                      <a16:colId xmlns:a16="http://schemas.microsoft.com/office/drawing/2014/main" val="1760336827"/>
                    </a:ext>
                  </a:extLst>
                </a:gridCol>
                <a:gridCol w="1561380">
                  <a:extLst>
                    <a:ext uri="{9D8B030D-6E8A-4147-A177-3AD203B41FA5}">
                      <a16:colId xmlns:a16="http://schemas.microsoft.com/office/drawing/2014/main" val="1224838899"/>
                    </a:ext>
                  </a:extLst>
                </a:gridCol>
              </a:tblGrid>
              <a:tr h="98561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Lesson Objective: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i="1" dirty="0"/>
                        <a:t>[insert learning goal here]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Course: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i="1" dirty="0"/>
                        <a:t>[Algebra I]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64729599"/>
                  </a:ext>
                </a:extLst>
              </a:tr>
              <a:tr h="1689014">
                <a:tc gridSpan="4">
                  <a:txBody>
                    <a:bodyPr/>
                    <a:lstStyle/>
                    <a:p>
                      <a:r>
                        <a:rPr lang="en-US" i="1" dirty="0"/>
                        <a:t>Describe what you would present to students.</a:t>
                      </a:r>
                    </a:p>
                    <a:p>
                      <a:r>
                        <a:rPr lang="en-US" i="0" dirty="0"/>
                        <a:t>Example …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1310995"/>
                  </a:ext>
                </a:extLst>
              </a:tr>
              <a:tr h="1453214">
                <a:tc gridSpan="4">
                  <a:txBody>
                    <a:bodyPr/>
                    <a:lstStyle/>
                    <a:p>
                      <a:r>
                        <a:rPr lang="en-US" b="1" u="sng" dirty="0"/>
                        <a:t>Lesson Placement and Reasoning</a:t>
                      </a:r>
                      <a:r>
                        <a:rPr lang="en-US" dirty="0"/>
                        <a:t>: </a:t>
                      </a:r>
                      <a:r>
                        <a:rPr lang="en-US" i="1" dirty="0"/>
                        <a:t>I would put this strategy…</a:t>
                      </a:r>
                    </a:p>
                    <a:p>
                      <a:r>
                        <a:rPr lang="en-US" i="1" dirty="0"/>
                        <a:t>I selected this strategy because…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20739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969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09352"/>
            <a:ext cx="3870251" cy="3434098"/>
          </a:xfrm>
        </p:spPr>
        <p:txBody>
          <a:bodyPr>
            <a:normAutofit/>
          </a:bodyPr>
          <a:lstStyle/>
          <a:p>
            <a:pPr marL="228600" indent="-228600"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Not Like the Others</a:t>
            </a:r>
          </a:p>
          <a:p>
            <a:pPr marL="457200" lvl="1" indent="-228600">
              <a:spcBef>
                <a:spcPts val="0"/>
              </a:spcBef>
              <a:spcAft>
                <a:spcPts val="300"/>
              </a:spcAft>
            </a:pPr>
            <a:r>
              <a:rPr lang="en-US" i="1" dirty="0">
                <a:solidFill>
                  <a:srgbClr val="3978B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 Perfect Match</a:t>
            </a:r>
            <a:endParaRPr lang="en-US" i="1" dirty="0">
              <a:solidFill>
                <a:srgbClr val="3978B1"/>
              </a:solidFill>
            </a:endParaRPr>
          </a:p>
          <a:p>
            <a:pPr marL="457200" lvl="1" indent="-228600">
              <a:spcBef>
                <a:spcPts val="0"/>
              </a:spcBef>
              <a:spcAft>
                <a:spcPts val="1200"/>
              </a:spcAft>
            </a:pPr>
            <a:r>
              <a:rPr lang="en-US" i="1" dirty="0">
                <a:solidFill>
                  <a:srgbClr val="3978B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My Imaginary Friend, Part 1</a:t>
            </a:r>
            <a:endParaRPr lang="en-US" i="1" dirty="0">
              <a:solidFill>
                <a:srgbClr val="3978B1"/>
              </a:solidFill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Fist to Five</a:t>
            </a:r>
          </a:p>
          <a:p>
            <a:pPr marL="457200" lvl="1" indent="-228600">
              <a:spcBef>
                <a:spcPts val="0"/>
              </a:spcBef>
              <a:spcAft>
                <a:spcPts val="1200"/>
              </a:spcAft>
            </a:pPr>
            <a:r>
              <a:rPr lang="en-US" i="1" dirty="0">
                <a:solidFill>
                  <a:srgbClr val="3978B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My Imaginary Friend, Part 2</a:t>
            </a:r>
            <a:endParaRPr lang="en-US" i="1" dirty="0">
              <a:solidFill>
                <a:srgbClr val="3978B1"/>
              </a:solidFill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3-2-1</a:t>
            </a:r>
          </a:p>
          <a:p>
            <a:pPr marL="457200" lvl="1" indent="-228600">
              <a:spcBef>
                <a:spcPts val="0"/>
              </a:spcBef>
              <a:spcAft>
                <a:spcPts val="300"/>
              </a:spcAft>
            </a:pPr>
            <a:r>
              <a:rPr lang="en-US" i="1" dirty="0">
                <a:solidFill>
                  <a:srgbClr val="3978B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Try Triangles (Part 1)</a:t>
            </a:r>
            <a:endParaRPr lang="en-US" i="1" dirty="0">
              <a:solidFill>
                <a:srgbClr val="3978B1"/>
              </a:solidFill>
            </a:endParaRPr>
          </a:p>
          <a:p>
            <a:pPr marL="457200" lvl="1" indent="-228600">
              <a:spcBef>
                <a:spcPts val="0"/>
              </a:spcBef>
            </a:pPr>
            <a:r>
              <a:rPr lang="en-US" i="1" dirty="0">
                <a:solidFill>
                  <a:srgbClr val="3978B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What Does That Look Like?</a:t>
            </a:r>
            <a:endParaRPr lang="en-US" i="1" dirty="0">
              <a:solidFill>
                <a:srgbClr val="3978B1"/>
              </a:solidFill>
            </a:endParaRP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3978B1"/>
                </a:solidFill>
              </a:rPr>
              <a:t>Lesson Showcases: Summary</a:t>
            </a:r>
          </a:p>
        </p:txBody>
      </p:sp>
      <p:sp>
        <p:nvSpPr>
          <p:cNvPr id="4" name="Content Placeholder 19">
            <a:extLst>
              <a:ext uri="{FF2B5EF4-FFF2-40B4-BE49-F238E27FC236}">
                <a16:creationId xmlns:a16="http://schemas.microsoft.com/office/drawing/2014/main" id="{BD0F6C86-BB3E-4713-B151-E56538AECE68}"/>
              </a:ext>
            </a:extLst>
          </p:cNvPr>
          <p:cNvSpPr txBox="1">
            <a:spLocks/>
          </p:cNvSpPr>
          <p:nvPr/>
        </p:nvSpPr>
        <p:spPr>
          <a:xfrm>
            <a:off x="4328851" y="1309352"/>
            <a:ext cx="3870251" cy="3434098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>
            <a:lvl1pPr marL="227013" indent="-227013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tabLst/>
              <a:defRPr kumimoji="0" sz="2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80035" indent="-185156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0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685765" indent="-185156" algn="l" rtl="0" eaLnBrk="1" latinLnBrk="0" hangingPunct="1">
              <a:spcBef>
                <a:spcPct val="20000"/>
              </a:spcBef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kumimoji="0" sz="17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891494" indent="-157726" algn="l" rtl="0" eaLnBrk="1" latinLnBrk="0" hangingPunct="1">
              <a:spcBef>
                <a:spcPct val="200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Char char="•"/>
              <a:defRPr kumimoji="0" sz="15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097224" indent="-157726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kumimoji="0" sz="135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302953" indent="-157726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40106" indent="-137153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83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5156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0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Muddiest Point</a:t>
            </a:r>
          </a:p>
          <a:p>
            <a:pPr marL="457200" lvl="1" indent="-228600">
              <a:spcBef>
                <a:spcPts val="0"/>
              </a:spcBef>
              <a:spcAft>
                <a:spcPts val="300"/>
              </a:spcAft>
            </a:pPr>
            <a:r>
              <a:rPr lang="en-US" i="1" dirty="0">
                <a:solidFill>
                  <a:srgbClr val="3978B1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Shiver Me Functions</a:t>
            </a:r>
            <a:endParaRPr lang="en-US" i="1" dirty="0">
              <a:solidFill>
                <a:srgbClr val="3978B1"/>
              </a:solidFill>
            </a:endParaRPr>
          </a:p>
          <a:p>
            <a:pPr marL="457200" lvl="1" indent="-228600">
              <a:spcBef>
                <a:spcPts val="0"/>
              </a:spcBef>
              <a:spcAft>
                <a:spcPts val="1200"/>
              </a:spcAft>
            </a:pPr>
            <a:r>
              <a:rPr lang="en-US" i="1" dirty="0">
                <a:solidFill>
                  <a:srgbClr val="3978B1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Journey of the Isolated Variable, Part 3</a:t>
            </a:r>
            <a:endParaRPr lang="en-US" i="1" dirty="0">
              <a:solidFill>
                <a:srgbClr val="3978B1"/>
              </a:solidFill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What? So What? </a:t>
            </a:r>
            <a:br>
              <a:rPr lang="en-US" dirty="0"/>
            </a:br>
            <a:r>
              <a:rPr lang="en-US" dirty="0"/>
              <a:t>Now What?</a:t>
            </a:r>
          </a:p>
          <a:p>
            <a:pPr marL="457200" lvl="1" indent="-228600">
              <a:spcBef>
                <a:spcPts val="0"/>
              </a:spcBef>
              <a:spcAft>
                <a:spcPts val="300"/>
              </a:spcAft>
            </a:pPr>
            <a:r>
              <a:rPr lang="en-US" i="1" dirty="0">
                <a:solidFill>
                  <a:srgbClr val="3978B1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Trig-O-Nom-E-Tree!</a:t>
            </a:r>
            <a:endParaRPr lang="en-US" i="1" dirty="0">
              <a:solidFill>
                <a:srgbClr val="3978B1"/>
              </a:solidFill>
            </a:endParaRPr>
          </a:p>
          <a:p>
            <a:pPr marL="457200" lvl="1" indent="-228600">
              <a:spcBef>
                <a:spcPts val="0"/>
              </a:spcBef>
            </a:pPr>
            <a:r>
              <a:rPr lang="en-US" i="1" dirty="0">
                <a:solidFill>
                  <a:srgbClr val="3978B1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Expanding Binomials, </a:t>
            </a:r>
            <a:br>
              <a:rPr lang="en-US" i="1" dirty="0">
                <a:solidFill>
                  <a:srgbClr val="3978B1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en-US" i="1" dirty="0">
                <a:solidFill>
                  <a:srgbClr val="3978B1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Expanding Your Mind (Part 1)</a:t>
            </a:r>
            <a:endParaRPr lang="en-US" i="1" dirty="0">
              <a:solidFill>
                <a:srgbClr val="3978B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905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ARN theme">
  <a:themeElements>
    <a:clrScheme name="Custom 3">
      <a:dk1>
        <a:sysClr val="windowText" lastClr="000000"/>
      </a:dk1>
      <a:lt1>
        <a:sysClr val="window" lastClr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3978B1"/>
      </a:hlink>
      <a:folHlink>
        <a:srgbClr val="7C7C55"/>
      </a:folHlink>
    </a:clrScheme>
    <a:fontScheme name="LEARN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Slides Template" id="{B5FBFA7F-0F7B-4478-82A3-BA80A93C5E76}" vid="{0F1ACBB8-CC54-4F29-94C9-7DAE17CAD018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LEARN Slides Template</Template>
  <TotalTime>445</TotalTime>
  <Words>248</Words>
  <Application>Microsoft Office PowerPoint</Application>
  <PresentationFormat>On-screen Show (16:9)</PresentationFormat>
  <Paragraphs>44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 2</vt:lpstr>
      <vt:lpstr>LEARN theme</vt:lpstr>
      <vt:lpstr>PowerPoint Presentation</vt:lpstr>
      <vt:lpstr>PowerPoint Presentation</vt:lpstr>
      <vt:lpstr>Formative Assessment in the Mathematics Classroom</vt:lpstr>
      <vt:lpstr>Essential Question</vt:lpstr>
      <vt:lpstr>Session Objectives</vt:lpstr>
      <vt:lpstr>Day 1: Purposes of Formative Assessment</vt:lpstr>
      <vt:lpstr>Activity 1: Not Like the Others</vt:lpstr>
      <vt:lpstr>Activity 3: Quick Checks</vt:lpstr>
      <vt:lpstr>Lesson Showcases: 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Formative Assessment in the Math Classroom</dc:title>
  <dc:creator>k20center@ou.edu</dc:creator>
  <cp:lastModifiedBy>Bracken, Pam</cp:lastModifiedBy>
  <cp:revision>10</cp:revision>
  <dcterms:created xsi:type="dcterms:W3CDTF">2021-09-21T19:14:44Z</dcterms:created>
  <dcterms:modified xsi:type="dcterms:W3CDTF">2024-06-03T21:39:32Z</dcterms:modified>
</cp:coreProperties>
</file>