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44"/>
  </p:notesMasterIdLst>
  <p:sldIdLst>
    <p:sldId id="276" r:id="rId2"/>
    <p:sldId id="282" r:id="rId3"/>
    <p:sldId id="322" r:id="rId4"/>
    <p:sldId id="256" r:id="rId5"/>
    <p:sldId id="274" r:id="rId6"/>
    <p:sldId id="275" r:id="rId7"/>
    <p:sldId id="273" r:id="rId8"/>
    <p:sldId id="303" r:id="rId9"/>
    <p:sldId id="284" r:id="rId10"/>
    <p:sldId id="304" r:id="rId11"/>
    <p:sldId id="290" r:id="rId12"/>
    <p:sldId id="305" r:id="rId13"/>
    <p:sldId id="288" r:id="rId14"/>
    <p:sldId id="331" r:id="rId15"/>
    <p:sldId id="313" r:id="rId16"/>
    <p:sldId id="289" r:id="rId17"/>
    <p:sldId id="291" r:id="rId18"/>
    <p:sldId id="307" r:id="rId19"/>
    <p:sldId id="329" r:id="rId20"/>
    <p:sldId id="315" r:id="rId21"/>
    <p:sldId id="306" r:id="rId22"/>
    <p:sldId id="325" r:id="rId23"/>
    <p:sldId id="334" r:id="rId24"/>
    <p:sldId id="335" r:id="rId25"/>
    <p:sldId id="336" r:id="rId26"/>
    <p:sldId id="280" r:id="rId27"/>
    <p:sldId id="316" r:id="rId28"/>
    <p:sldId id="296" r:id="rId29"/>
    <p:sldId id="297" r:id="rId30"/>
    <p:sldId id="333" r:id="rId31"/>
    <p:sldId id="300" r:id="rId32"/>
    <p:sldId id="330" r:id="rId33"/>
    <p:sldId id="298" r:id="rId34"/>
    <p:sldId id="314" r:id="rId35"/>
    <p:sldId id="317" r:id="rId36"/>
    <p:sldId id="318" r:id="rId37"/>
    <p:sldId id="332" r:id="rId38"/>
    <p:sldId id="320" r:id="rId39"/>
    <p:sldId id="302" r:id="rId40"/>
    <p:sldId id="321" r:id="rId41"/>
    <p:sldId id="287" r:id="rId42"/>
    <p:sldId id="319"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8B1"/>
    <a:srgbClr val="626262"/>
    <a:srgbClr val="3E5C61"/>
    <a:srgbClr val="991B1E"/>
    <a:srgbClr val="1D3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8FEB7-65B9-4459-B22A-A8162C3B26FA}" v="874" dt="2021-10-22T21:12:10.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87" autoAdjust="0"/>
  </p:normalViewPr>
  <p:slideViewPr>
    <p:cSldViewPr snapToGrid="0" snapToObjects="1">
      <p:cViewPr varScale="1">
        <p:scale>
          <a:sx n="101" d="100"/>
          <a:sy n="101" d="100"/>
        </p:scale>
        <p:origin x="86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7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lesson/167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learn.k20center.ou.edu/lesson/147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0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lesson/153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lesson/407"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learn.k20center.ou.edu/lesson/271"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lesson/373"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learn.k20center.ou.edu/lesson/1253"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k20center.ou.edu/strategy/11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learn.k20center.ou.edu/strategy/95"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learn.k20center.ou.edu/lesson/537"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learn.k20center.ou.edu/lesson/56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9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de.ok.gov/sites/ok.gov.sde/files/OAS-Math-Final%20Version_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spcBef>
                <a:spcPts val="0"/>
              </a:spcBef>
              <a:buFont typeface="Arial" panose="020B0604020202020204" pitchFamily="34" charset="0"/>
              <a:buNone/>
            </a:pPr>
            <a:r>
              <a:rPr lang="en-US" sz="1100" i="0" dirty="0">
                <a:sym typeface="Wingdings" panose="05000000000000000000" pitchFamily="2" charset="2"/>
              </a:rPr>
              <a:t> </a:t>
            </a:r>
            <a:r>
              <a:rPr lang="en-US" dirty="0"/>
              <a:t>Introduce yourself.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dirty="0"/>
              <a:t>Welcome participants. </a:t>
            </a:r>
          </a:p>
          <a:p>
            <a:pPr marL="0" lvl="0" indent="0">
              <a:spcBef>
                <a:spcPts val="0"/>
              </a:spcBef>
              <a:buFont typeface="Wingdings" panose="05000000000000000000" pitchFamily="2" charset="2"/>
              <a:buNone/>
            </a:pPr>
            <a:r>
              <a:rPr lang="en-US" dirty="0"/>
              <a:t>Next: Show the essential question. </a:t>
            </a: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Read the quote.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dirty="0">
                <a:sym typeface="Wingdings" panose="05000000000000000000" pitchFamily="2" charset="2"/>
              </a:rPr>
              <a:t>Give participants a moment to think about the quote. </a:t>
            </a:r>
            <a:endParaRPr lang="en-US" sz="1100" dirty="0"/>
          </a:p>
          <a:p>
            <a:pPr marL="0" lvl="0" indent="0">
              <a:spcBef>
                <a:spcPts val="0"/>
              </a:spcBef>
              <a:buFont typeface="Wingdings" panose="05000000000000000000" pitchFamily="2" charset="2"/>
              <a:buNone/>
            </a:pPr>
            <a:r>
              <a:rPr lang="en-US" sz="1100" dirty="0"/>
              <a:t>Next: Activity 1: </a:t>
            </a:r>
            <a:r>
              <a:rPr lang="en-US" sz="1100" i="0" dirty="0"/>
              <a:t>Not Like the Others</a:t>
            </a:r>
            <a:r>
              <a:rPr lang="en-US" sz="1100" i="1"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a:t>
            </a:r>
            <a:r>
              <a:rPr lang="en-US" sz="1100" dirty="0">
                <a:effectLst/>
                <a:latin typeface="Arial" panose="020B0604020202020204" pitchFamily="34" charset="0"/>
                <a:ea typeface="Times New Roman" panose="02020603050405020304" pitchFamily="18" charset="0"/>
              </a:rPr>
              <a:t>. Thousand Oaks, CA: Corwin, SAGE. </a:t>
            </a:r>
            <a:endParaRPr lang="en-US"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Tree>
    <p:extLst>
      <p:ext uri="{BB962C8B-B14F-4D97-AF65-F5344CB8AC3E}">
        <p14:creationId xmlns:p14="http://schemas.microsoft.com/office/powerpoint/2010/main" val="7367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“Not Like the Others” strategy </a:t>
            </a:r>
            <a:r>
              <a:rPr lang="en-US" sz="1800" dirty="0"/>
              <a:t>description. </a:t>
            </a:r>
          </a:p>
          <a:p>
            <a:pPr marL="0" lvl="0" indent="0">
              <a:spcBef>
                <a:spcPts val="0"/>
              </a:spcBef>
              <a:buFont typeface="Wingdings" panose="05000000000000000000" pitchFamily="2" charset="2"/>
              <a:buNone/>
            </a:pPr>
            <a:r>
              <a:rPr lang="en-US" sz="1800" dirty="0"/>
              <a:t>Next: Potential purposes of this strategy. </a:t>
            </a:r>
          </a:p>
          <a:p>
            <a:pPr rtl="0">
              <a:spcBef>
                <a:spcPts val="0"/>
              </a:spcBef>
              <a:spcAft>
                <a:spcPts val="0"/>
              </a:spcAft>
            </a:pPr>
            <a:endParaRPr lang="en-US" sz="1800" b="0" i="0" u="none" strike="noStrike" dirty="0">
              <a:solidFill>
                <a:srgbClr val="292929"/>
              </a:solidFill>
              <a:effectLst/>
              <a:latin typeface="Arial" panose="020B0604020202020204" pitchFamily="34" charset="0"/>
            </a:endParaRPr>
          </a:p>
          <a:p>
            <a:pPr rtl="0">
              <a:spcBef>
                <a:spcPts val="0"/>
              </a:spcBef>
              <a:spcAft>
                <a:spcPts val="0"/>
              </a:spcAft>
            </a:pPr>
            <a:r>
              <a:rPr lang="en-US" sz="1800" b="0" i="0" u="none" strike="noStrike" dirty="0">
                <a:solidFill>
                  <a:srgbClr val="292929"/>
                </a:solidFill>
                <a:effectLst/>
                <a:latin typeface="Arial" panose="020B0604020202020204" pitchFamily="34" charset="0"/>
                <a:sym typeface="Wingdings" panose="05000000000000000000" pitchFamily="2" charset="2"/>
              </a:rPr>
              <a:t>Strategy: </a:t>
            </a:r>
            <a:r>
              <a:rPr lang="en-US" sz="1800" b="0" i="0" u="none" strike="noStrike" dirty="0">
                <a:solidFill>
                  <a:srgbClr val="292929"/>
                </a:solidFill>
                <a:effectLst/>
                <a:latin typeface="Arial" panose="020B0604020202020204" pitchFamily="34" charset="0"/>
              </a:rPr>
              <a:t>K20 Center. (n.d.). Not Like the Others. Strategies. </a:t>
            </a:r>
            <a:r>
              <a:rPr lang="en-US" sz="1800" b="0" i="0" u="sng" strike="noStrike" dirty="0">
                <a:solidFill>
                  <a:srgbClr val="292929"/>
                </a:solidFill>
                <a:effectLst/>
                <a:latin typeface="Arial" panose="020B0604020202020204" pitchFamily="34" charset="0"/>
                <a:hlinkClick r:id="rId3"/>
              </a:rPr>
              <a:t>https://learn.k20center.ou.edu/strategy/77</a:t>
            </a:r>
            <a:endParaRPr lang="en-US" b="0" dirty="0">
              <a:effectLst/>
            </a:endParaRPr>
          </a:p>
        </p:txBody>
      </p:sp>
    </p:spTree>
    <p:extLst>
      <p:ext uri="{BB962C8B-B14F-4D97-AF65-F5344CB8AC3E}">
        <p14:creationId xmlns:p14="http://schemas.microsoft.com/office/powerpoint/2010/main" val="251604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potential purposes of this strategy. </a:t>
            </a:r>
            <a:endParaRPr lang="en-US" sz="1100" dirty="0"/>
          </a:p>
          <a:p>
            <a:pPr marL="0" lvl="0" indent="0">
              <a:spcBef>
                <a:spcPts val="0"/>
              </a:spcBef>
              <a:buFont typeface="Wingdings" panose="05000000000000000000" pitchFamily="2" charset="2"/>
              <a:buNone/>
            </a:pPr>
            <a:r>
              <a:rPr lang="en-US" sz="1100" dirty="0"/>
              <a:t>Next: “</a:t>
            </a:r>
            <a:r>
              <a:rPr lang="en-US" sz="1100" i="0" dirty="0"/>
              <a:t>Not Like the Others” </a:t>
            </a:r>
            <a:r>
              <a:rPr lang="en-US" sz="1100" dirty="0"/>
              <a:t>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100" dirty="0">
                <a:effectLst/>
                <a:latin typeface="Arial" panose="020B0604020202020204" pitchFamily="34" charset="0"/>
                <a:ea typeface="Times New Roman" panose="02020603050405020304" pitchFamily="18" charset="0"/>
              </a:rPr>
              <a:t>Thousand Oaks, CA: Corwin, SAGE. </a:t>
            </a:r>
            <a:endParaRPr lang="en-US" sz="1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354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Ask participants to record their selection and reasoning on </a:t>
            </a:r>
            <a:r>
              <a:rPr lang="en-US" sz="1100" i="0">
                <a:sym typeface="Wingdings" panose="05000000000000000000" pitchFamily="2" charset="2"/>
              </a:rPr>
              <a:t>the back of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sym typeface="Wingdings" panose="05000000000000000000" pitchFamily="2" charset="2"/>
              </a:rPr>
              <a:t> Ask for volunteers to share their selection with their reasoning. </a:t>
            </a:r>
          </a:p>
          <a:p>
            <a:pPr marL="0" lvl="0" indent="0">
              <a:spcBef>
                <a:spcPts val="0"/>
              </a:spcBef>
              <a:buFont typeface="Wingdings" panose="05000000000000000000" pitchFamily="2" charset="2"/>
              <a:buNone/>
            </a:pPr>
            <a:r>
              <a:rPr lang="en-US" sz="1100" dirty="0"/>
              <a:t>Next: Participants create their own formative assessment using the “</a:t>
            </a:r>
            <a:r>
              <a:rPr lang="en-US" sz="1100" i="0" dirty="0"/>
              <a:t>Not Like the Others” </a:t>
            </a:r>
            <a:r>
              <a:rPr lang="en-US" sz="1100" dirty="0"/>
              <a:t>strategy. Be sure to share the link to the </a:t>
            </a:r>
            <a:r>
              <a:rPr lang="en-US" sz="1100" b="1" i="0" dirty="0"/>
              <a:t>Math Assessment Strategies </a:t>
            </a:r>
            <a:r>
              <a:rPr lang="en-US" sz="1100" dirty="0"/>
              <a:t>slide deck. </a:t>
            </a:r>
          </a:p>
          <a:p>
            <a:endParaRPr lang="en-US" dirty="0"/>
          </a:p>
        </p:txBody>
      </p:sp>
    </p:spTree>
    <p:extLst>
      <p:ext uri="{BB962C8B-B14F-4D97-AF65-F5344CB8AC3E}">
        <p14:creationId xmlns:p14="http://schemas.microsoft.com/office/powerpoint/2010/main" val="87564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Provide participants with the </a:t>
            </a:r>
            <a:r>
              <a:rPr lang="en-US" sz="1100" b="1" i="0" dirty="0"/>
              <a:t>Math Assessment Strategies</a:t>
            </a:r>
            <a:r>
              <a:rPr lang="en-US" sz="1100" dirty="0"/>
              <a:t> slide deck link. </a:t>
            </a:r>
            <a:endParaRPr lang="en-US" sz="11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Direct participants to open the slide deck. </a:t>
            </a:r>
            <a:endParaRPr lang="en-US" sz="1100" i="1"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Direct each participant to go to a different slide number to type their formative assessment idea. </a:t>
            </a:r>
          </a:p>
          <a:p>
            <a:pPr marL="0" lvl="0" indent="0">
              <a:spcBef>
                <a:spcPts val="0"/>
              </a:spcBef>
              <a:buFont typeface="Wingdings" panose="05000000000000000000" pitchFamily="2" charset="2"/>
              <a:buNone/>
            </a:pPr>
            <a:r>
              <a:rPr lang="en-US" sz="1100" i="0" dirty="0">
                <a:sym typeface="Wingdings" panose="05000000000000000000" pitchFamily="2" charset="2"/>
              </a:rPr>
              <a:t> Remind participants to include the lesson objective, course name, description of the assessment, and where they would put the strategy in a lesson with their reasoning. </a:t>
            </a:r>
          </a:p>
          <a:p>
            <a:pPr marL="0" lvl="0" indent="0">
              <a:spcBef>
                <a:spcPts val="0"/>
              </a:spcBef>
              <a:buFont typeface="Wingdings" panose="05000000000000000000" pitchFamily="2" charset="2"/>
              <a:buNone/>
            </a:pPr>
            <a:r>
              <a:rPr lang="en-US" sz="1100" dirty="0"/>
              <a:t>Next: K20 lesson showcase—lessons that use “</a:t>
            </a:r>
            <a:r>
              <a:rPr lang="en-US" sz="1100" i="0" dirty="0"/>
              <a:t>Not Like the Others.” </a:t>
            </a:r>
          </a:p>
          <a:p>
            <a:pPr marL="0" lvl="0" indent="0">
              <a:spcBef>
                <a:spcPts val="0"/>
              </a:spcBef>
              <a:buFont typeface="Wingdings" panose="05000000000000000000" pitchFamily="2" charset="2"/>
              <a:buNone/>
            </a:pPr>
            <a:endParaRPr lang="en-US" i="0" dirty="0"/>
          </a:p>
        </p:txBody>
      </p:sp>
    </p:spTree>
    <p:extLst>
      <p:ext uri="{BB962C8B-B14F-4D97-AF65-F5344CB8AC3E}">
        <p14:creationId xmlns:p14="http://schemas.microsoft.com/office/powerpoint/2010/main" val="408181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“Not Like the Others” strategy. </a:t>
            </a:r>
          </a:p>
          <a:p>
            <a:pPr marL="0" lvl="0" indent="0">
              <a:spcBef>
                <a:spcPts val="0"/>
              </a:spcBef>
              <a:buFont typeface="Wingdings" panose="05000000000000000000" pitchFamily="2" charset="2"/>
              <a:buNone/>
            </a:pPr>
            <a:r>
              <a:rPr lang="en-US" sz="1100" dirty="0"/>
              <a:t>Next: Activity 2: </a:t>
            </a:r>
            <a:r>
              <a:rPr lang="en-US" sz="1100" i="0" dirty="0"/>
              <a:t>Strategy Probe. </a:t>
            </a:r>
            <a:endParaRPr lang="en-US" i="0" dirty="0"/>
          </a:p>
          <a:p>
            <a:endParaRPr lang="en-US" dirty="0"/>
          </a:p>
          <a:p>
            <a:pPr rtl="0">
              <a:spcBef>
                <a:spcPts val="0"/>
              </a:spcBef>
              <a:spcAft>
                <a:spcPts val="0"/>
              </a:spcAft>
            </a:pPr>
            <a:r>
              <a:rPr lang="en-US" sz="1800" b="0" i="0" u="none" strike="noStrike" dirty="0">
                <a:solidFill>
                  <a:srgbClr val="000000"/>
                </a:solidFill>
                <a:effectLst/>
                <a:latin typeface="Arial" panose="020B0604020202020204" pitchFamily="34" charset="0"/>
              </a:rPr>
              <a:t>A Perfect Match: </a:t>
            </a:r>
            <a:r>
              <a:rPr lang="en-US" sz="1800" b="0" i="0" u="sng" strike="noStrike" dirty="0">
                <a:solidFill>
                  <a:srgbClr val="1155CC"/>
                </a:solidFill>
                <a:effectLst/>
                <a:latin typeface="Arial" panose="020B0604020202020204" pitchFamily="34" charset="0"/>
                <a:hlinkClick r:id="rId3"/>
              </a:rPr>
              <a:t>https://learn.k20center.ou.edu/lesson/1676</a:t>
            </a:r>
            <a:endParaRPr lang="en-US" b="0" dirty="0">
              <a:effectLst/>
            </a:endParaRPr>
          </a:p>
          <a:p>
            <a:r>
              <a:rPr lang="en-US" sz="1800" b="0" i="0" u="none" strike="noStrike" dirty="0">
                <a:solidFill>
                  <a:srgbClr val="000000"/>
                </a:solidFill>
                <a:effectLst/>
                <a:latin typeface="Arial" panose="020B0604020202020204" pitchFamily="34" charset="0"/>
              </a:rPr>
              <a:t>My Imaginary Friend, Part 1: </a:t>
            </a:r>
            <a:r>
              <a:rPr lang="en-US" sz="1800" b="0" i="0" u="sng" strike="noStrike" dirty="0">
                <a:solidFill>
                  <a:srgbClr val="1155CC"/>
                </a:solidFill>
                <a:effectLst/>
                <a:latin typeface="Arial" panose="020B0604020202020204" pitchFamily="34" charset="0"/>
                <a:hlinkClick r:id="rId4"/>
              </a:rPr>
              <a:t>https://learn.k20center.ou.edu/lesson/1477</a:t>
            </a:r>
            <a:endParaRPr lang="en-US" dirty="0"/>
          </a:p>
        </p:txBody>
      </p:sp>
    </p:spTree>
    <p:extLst>
      <p:ext uri="{BB962C8B-B14F-4D97-AF65-F5344CB8AC3E}">
        <p14:creationId xmlns:p14="http://schemas.microsoft.com/office/powerpoint/2010/main" val="47464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“Strategy Probe” description. </a:t>
            </a:r>
          </a:p>
          <a:p>
            <a:pPr marL="0" lvl="0" indent="0">
              <a:spcBef>
                <a:spcPts val="0"/>
              </a:spcBef>
              <a:buFont typeface="Wingdings" panose="05000000000000000000" pitchFamily="2" charset="2"/>
              <a:buNone/>
            </a:pPr>
            <a:r>
              <a:rPr lang="en-US" sz="1100" i="0" dirty="0"/>
              <a:t>Next: Potential purposes of this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1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43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potential purposes of this strategy. </a:t>
            </a:r>
          </a:p>
          <a:p>
            <a:pPr marL="0" lvl="0" indent="0">
              <a:spcBef>
                <a:spcPts val="0"/>
              </a:spcBef>
              <a:buFont typeface="Wingdings" panose="05000000000000000000" pitchFamily="2" charset="2"/>
              <a:buNone/>
            </a:pPr>
            <a:r>
              <a:rPr lang="en-US" sz="1800" i="0" dirty="0"/>
              <a:t>Next: “Strategy Probe”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800" dirty="0">
                <a:effectLst/>
                <a:latin typeface="Arial" panose="020B0604020202020204" pitchFamily="34" charset="0"/>
                <a:ea typeface="Times New Roman" panose="02020603050405020304" pitchFamily="18" charset="0"/>
              </a:rPr>
              <a:t>Keeley, P., &amp; Tobey, C. R. (2011). </a:t>
            </a:r>
            <a:r>
              <a:rPr lang="en-US" sz="18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800" dirty="0">
                <a:effectLst/>
                <a:latin typeface="Arial" panose="020B0604020202020204" pitchFamily="34" charset="0"/>
                <a:ea typeface="Times New Roman" panose="02020603050405020304" pitchFamily="18" charset="0"/>
              </a:rPr>
              <a:t>Thousand Oaks, CA: Corwin, SAGE.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4489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Ask participants to show their work on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t>Next: Participants use “Strategy Probe” to select the method that most closely matches theirs. </a:t>
            </a:r>
          </a:p>
          <a:p>
            <a:endParaRPr lang="en-US" dirty="0"/>
          </a:p>
        </p:txBody>
      </p:sp>
    </p:spTree>
    <p:extLst>
      <p:ext uri="{BB962C8B-B14F-4D97-AF65-F5344CB8AC3E}">
        <p14:creationId xmlns:p14="http://schemas.microsoft.com/office/powerpoint/2010/main" val="3818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select one of the given methods that matches their work most closely. </a:t>
            </a:r>
          </a:p>
          <a:p>
            <a:pPr marL="0" lvl="0" indent="0">
              <a:spcBef>
                <a:spcPts val="0"/>
              </a:spcBef>
              <a:buFont typeface="Wingdings" panose="05000000000000000000" pitchFamily="2" charset="2"/>
              <a:buNone/>
            </a:pPr>
            <a:r>
              <a:rPr lang="en-US" i="0" dirty="0">
                <a:sym typeface="Wingdings" panose="05000000000000000000" pitchFamily="2" charset="2"/>
              </a:rPr>
              <a:t> </a:t>
            </a:r>
            <a:r>
              <a:rPr lang="en-US" sz="1100" i="0" dirty="0">
                <a:sym typeface="Wingdings" panose="05000000000000000000" pitchFamily="2" charset="2"/>
              </a:rPr>
              <a:t>Ask participants to show their work on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t>Next: Participants analyze the other methods. </a:t>
            </a:r>
          </a:p>
          <a:p>
            <a:endParaRPr lang="en-US" i="0" dirty="0"/>
          </a:p>
        </p:txBody>
      </p:sp>
    </p:spTree>
    <p:extLst>
      <p:ext uri="{BB962C8B-B14F-4D97-AF65-F5344CB8AC3E}">
        <p14:creationId xmlns:p14="http://schemas.microsoft.com/office/powerpoint/2010/main" val="83308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sym typeface="Wingdings" panose="05000000000000000000" pitchFamily="2" charset="2"/>
              </a:rPr>
              <a:t> </a:t>
            </a:r>
            <a:r>
              <a:rPr lang="en-US" dirty="0"/>
              <a:t>Share the essential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Show the session objectives. </a:t>
            </a:r>
          </a:p>
          <a:p>
            <a:endParaRPr lang="en-US" dirty="0"/>
          </a:p>
        </p:txBody>
      </p:sp>
    </p:spTree>
    <p:extLst>
      <p:ext uri="{BB962C8B-B14F-4D97-AF65-F5344CB8AC3E}">
        <p14:creationId xmlns:p14="http://schemas.microsoft.com/office/powerpoint/2010/main" val="58437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analyze the methods that they did not select. </a:t>
            </a:r>
          </a:p>
          <a:p>
            <a:pPr marL="0" lvl="0" indent="0">
              <a:spcBef>
                <a:spcPts val="0"/>
              </a:spcBef>
              <a:buFont typeface="Wingdings" panose="05000000000000000000" pitchFamily="2" charset="2"/>
              <a:buNone/>
            </a:pPr>
            <a:r>
              <a:rPr lang="en-US" sz="1100" dirty="0"/>
              <a:t>Next: Participants discuss the different methods and their own work with their groups. </a:t>
            </a:r>
          </a:p>
          <a:p>
            <a:endParaRPr lang="en-US" dirty="0"/>
          </a:p>
        </p:txBody>
      </p:sp>
    </p:spTree>
    <p:extLst>
      <p:ext uri="{BB962C8B-B14F-4D97-AF65-F5344CB8AC3E}">
        <p14:creationId xmlns:p14="http://schemas.microsoft.com/office/powerpoint/2010/main" val="2043479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t>
            </a:r>
            <a:r>
              <a:rPr lang="en-US" sz="1100" dirty="0"/>
              <a:t>discuss the different methods and their own work with their groups. </a:t>
            </a:r>
          </a:p>
          <a:p>
            <a:pPr marL="0" lvl="0" indent="0">
              <a:spcBef>
                <a:spcPts val="0"/>
              </a:spcBef>
              <a:buFont typeface="Wingdings" panose="05000000000000000000" pitchFamily="2" charset="2"/>
              <a:buNone/>
            </a:pPr>
            <a:r>
              <a:rPr lang="en-US" sz="1100" dirty="0"/>
              <a:t>Next: Did anyone use a method not shown? </a:t>
            </a:r>
          </a:p>
          <a:p>
            <a:endParaRPr lang="en-US" dirty="0"/>
          </a:p>
        </p:txBody>
      </p:sp>
    </p:spTree>
    <p:extLst>
      <p:ext uri="{BB962C8B-B14F-4D97-AF65-F5344CB8AC3E}">
        <p14:creationId xmlns:p14="http://schemas.microsoft.com/office/powerpoint/2010/main" val="155942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if anyone used a method not shown.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If someone used a different method, ask participant(s) to share it with the whole group. </a:t>
            </a:r>
          </a:p>
          <a:p>
            <a:pPr marL="0" lvl="0" indent="0">
              <a:spcBef>
                <a:spcPts val="0"/>
              </a:spcBef>
              <a:buFont typeface="Wingdings" panose="05000000000000000000" pitchFamily="2" charset="2"/>
              <a:buNone/>
            </a:pPr>
            <a:r>
              <a:rPr lang="en-US" sz="1100" i="0" dirty="0">
                <a:sym typeface="Wingdings" panose="05000000000000000000" pitchFamily="2" charset="2"/>
              </a:rPr>
              <a:t> Remind </a:t>
            </a:r>
            <a:r>
              <a:rPr lang="en-US" sz="1800" b="0" i="0" u="none" strike="noStrike" dirty="0">
                <a:solidFill>
                  <a:srgbClr val="000000"/>
                </a:solidFill>
                <a:effectLst/>
                <a:latin typeface="Arial" panose="020B0604020202020204" pitchFamily="34" charset="0"/>
              </a:rPr>
              <a:t>participants that this activity also helps students develop a deep and flexible conceptual understanding—which is one of the </a:t>
            </a:r>
            <a:r>
              <a:rPr lang="en-US" sz="1800" b="0" i="1" u="none" strike="noStrike" dirty="0">
                <a:solidFill>
                  <a:srgbClr val="000000"/>
                </a:solidFill>
                <a:effectLst/>
                <a:latin typeface="Arial" panose="020B0604020202020204" pitchFamily="34" charset="0"/>
              </a:rPr>
              <a:t>MAPs. </a:t>
            </a:r>
            <a:endParaRPr lang="en-US" sz="1100" i="0"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800" b="0" i="0" u="none" strike="noStrike" dirty="0">
                <a:solidFill>
                  <a:srgbClr val="000000"/>
                </a:solidFill>
                <a:effectLst/>
                <a:latin typeface="Arial" panose="020B0604020202020204" pitchFamily="34" charset="0"/>
              </a:rPr>
              <a:t>Remind participants to use the </a:t>
            </a:r>
            <a:r>
              <a:rPr lang="en-US" sz="1800" b="1" i="0" u="none" strike="noStrike" dirty="0">
                <a:solidFill>
                  <a:srgbClr val="000000"/>
                </a:solidFill>
                <a:effectLst/>
                <a:latin typeface="Arial" panose="020B0604020202020204" pitchFamily="34" charset="0"/>
              </a:rPr>
              <a:t>Note Catcher </a:t>
            </a:r>
            <a:r>
              <a:rPr lang="en-US" sz="1800" b="0" i="0" u="none" strike="noStrike" dirty="0">
                <a:solidFill>
                  <a:srgbClr val="000000"/>
                </a:solidFill>
                <a:effectLst/>
                <a:latin typeface="Arial" panose="020B0604020202020204" pitchFamily="34" charset="0"/>
              </a:rPr>
              <a:t>handout</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to take notes on how they might use the “Strategy Probe” technique in their own classrooms. </a:t>
            </a:r>
            <a:endParaRPr lang="en-US" sz="11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t>Next: BREAK</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dirty="0"/>
          </a:p>
        </p:txBody>
      </p:sp>
    </p:spTree>
    <p:extLst>
      <p:ext uri="{BB962C8B-B14F-4D97-AF65-F5344CB8AC3E}">
        <p14:creationId xmlns:p14="http://schemas.microsoft.com/office/powerpoint/2010/main" val="462244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a:t>
            </a:r>
            <a:r>
              <a:rPr lang="en-US" sz="1100" dirty="0"/>
              <a:t>description of “Quick Checks.” </a:t>
            </a:r>
          </a:p>
          <a:p>
            <a:pPr marL="0" lvl="0" indent="0">
              <a:spcBef>
                <a:spcPts val="0"/>
              </a:spcBef>
              <a:buFont typeface="Wingdings" panose="05000000000000000000" pitchFamily="2" charset="2"/>
              <a:buNone/>
            </a:pPr>
            <a:r>
              <a:rPr lang="en-US" sz="1100" dirty="0"/>
              <a:t>Next: Potential purposes of this strategy. </a:t>
            </a:r>
          </a:p>
          <a:p>
            <a:endParaRPr lang="en-US" dirty="0"/>
          </a:p>
        </p:txBody>
      </p:sp>
    </p:spTree>
    <p:extLst>
      <p:ext uri="{BB962C8B-B14F-4D97-AF65-F5344CB8AC3E}">
        <p14:creationId xmlns:p14="http://schemas.microsoft.com/office/powerpoint/2010/main" val="315867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potential purposes. </a:t>
            </a:r>
          </a:p>
          <a:p>
            <a:pPr marL="0" lvl="0" indent="0">
              <a:spcBef>
                <a:spcPts val="0"/>
              </a:spcBef>
              <a:buFont typeface="Wingdings" panose="05000000000000000000" pitchFamily="2" charset="2"/>
              <a:buNone/>
            </a:pPr>
            <a:r>
              <a:rPr lang="en-US" sz="1100" dirty="0"/>
              <a:t>Next: “</a:t>
            </a:r>
            <a:r>
              <a:rPr lang="en-US" sz="1100" i="0" dirty="0"/>
              <a:t>Quick Checks” </a:t>
            </a:r>
            <a:r>
              <a:rPr lang="en-US" sz="1100" dirty="0"/>
              <a:t>example—for use at the </a:t>
            </a:r>
            <a:r>
              <a:rPr lang="en-US" sz="1100" i="1" dirty="0"/>
              <a:t>beginning</a:t>
            </a:r>
            <a:r>
              <a:rPr lang="en-US" sz="1100" dirty="0"/>
              <a:t> of a lesson. </a:t>
            </a: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1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594321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Ask participants to show their work on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sym typeface="Wingdings" panose="05000000000000000000" pitchFamily="2" charset="2"/>
              </a:rPr>
              <a:t>Remind participants that this type of broad questioning takes practice, like a classroom procedure. </a:t>
            </a:r>
            <a:endParaRPr lang="en-US" sz="1100" dirty="0"/>
          </a:p>
          <a:p>
            <a:pPr marL="0" lvl="0" indent="0">
              <a:spcBef>
                <a:spcPts val="0"/>
              </a:spcBef>
              <a:buFont typeface="Wingdings" panose="05000000000000000000" pitchFamily="2" charset="2"/>
              <a:buNone/>
            </a:pPr>
            <a:r>
              <a:rPr lang="en-US" sz="1100" dirty="0"/>
              <a:t>Next: “</a:t>
            </a:r>
            <a:r>
              <a:rPr lang="en-US" sz="1100" i="0" dirty="0"/>
              <a:t>Quick Checks” </a:t>
            </a:r>
            <a:r>
              <a:rPr lang="en-US" sz="1100" dirty="0"/>
              <a:t>example—for use </a:t>
            </a:r>
            <a:r>
              <a:rPr lang="en-US" sz="1100" i="1" dirty="0"/>
              <a:t>during</a:t>
            </a:r>
            <a:r>
              <a:rPr lang="en-US" sz="1100" dirty="0"/>
              <a:t> a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292929"/>
                </a:solidFill>
                <a:effectLst/>
                <a:latin typeface="Arial" panose="020B0604020202020204" pitchFamily="34" charset="0"/>
                <a:sym typeface="Wingdings" panose="05000000000000000000" pitchFamily="2" charset="2"/>
              </a:rPr>
              <a:t>Strategy: </a:t>
            </a: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221013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description of this strategy. </a:t>
            </a:r>
          </a:p>
          <a:p>
            <a:pPr marL="0" lvl="0" indent="0">
              <a:spcBef>
                <a:spcPts val="0"/>
              </a:spcBef>
              <a:buFont typeface="Wingdings" panose="05000000000000000000" pitchFamily="2" charset="2"/>
              <a:buNone/>
            </a:pPr>
            <a:r>
              <a:rPr lang="en-US" sz="1800" i="0" dirty="0"/>
              <a:t>Next: Another “Quick Checks” example—also for use </a:t>
            </a:r>
            <a:r>
              <a:rPr lang="en-US" sz="1800" i="1" dirty="0"/>
              <a:t>during</a:t>
            </a:r>
            <a:r>
              <a:rPr lang="en-US" sz="1800" i="0" dirty="0"/>
              <a:t> a lesson. </a:t>
            </a:r>
          </a:p>
          <a:p>
            <a:endParaRPr lang="en-US" sz="1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effectLst/>
                <a:latin typeface="Arial" panose="020B0604020202020204" pitchFamily="34" charset="0"/>
                <a:ea typeface="Times New Roman" panose="02020603050405020304" pitchFamily="18" charset="0"/>
              </a:rPr>
              <a:t>Keeley, P., &amp; Tobey, C. R. (2011). </a:t>
            </a:r>
            <a:r>
              <a:rPr lang="en-US" sz="18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8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055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description of this strategy. </a:t>
            </a:r>
          </a:p>
          <a:p>
            <a:pPr marL="0" lvl="0" indent="0">
              <a:spcBef>
                <a:spcPts val="0"/>
              </a:spcBef>
              <a:buFont typeface="Wingdings" panose="05000000000000000000" pitchFamily="2" charset="2"/>
              <a:buNone/>
            </a:pPr>
            <a:r>
              <a:rPr lang="en-US" sz="1800" i="0" dirty="0"/>
              <a:t>Next: “Quick Checks” example—for use at the </a:t>
            </a:r>
            <a:r>
              <a:rPr lang="en-US" sz="1800" i="1" dirty="0"/>
              <a:t>end</a:t>
            </a:r>
            <a:r>
              <a:rPr lang="en-US" sz="1800" i="0" dirty="0"/>
              <a:t> of a lesson. </a:t>
            </a: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Fist to Five.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https://learn.k20center.ou.edu/strategy/68</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3536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description of this strategy. </a:t>
            </a:r>
          </a:p>
          <a:p>
            <a:pPr marL="0" lvl="0" indent="0">
              <a:spcBef>
                <a:spcPts val="0"/>
              </a:spcBef>
              <a:buFont typeface="Wingdings" panose="05000000000000000000" pitchFamily="2" charset="2"/>
              <a:buNone/>
            </a:pPr>
            <a:r>
              <a:rPr lang="en-US" sz="1800" i="0" dirty="0"/>
              <a:t>Next: Another “Quick Checks” example—for use at the </a:t>
            </a:r>
            <a:r>
              <a:rPr lang="en-US" sz="1800" i="1" dirty="0"/>
              <a:t>end</a:t>
            </a:r>
            <a:r>
              <a:rPr lang="en-US" sz="1800" i="0" dirty="0"/>
              <a:t> of a lesson. </a:t>
            </a: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3-2-1.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https://learn.k20center.ou.edu/strategy/117</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891072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description of this strategy.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t>Next: Participants create their own formative assessment using a “</a:t>
            </a:r>
            <a:r>
              <a:rPr lang="en-US" sz="1100" i="0" dirty="0"/>
              <a:t>Quick Check” </a:t>
            </a:r>
            <a:r>
              <a:rPr lang="en-US" sz="1100" dirty="0"/>
              <a:t>strategy on the </a:t>
            </a:r>
            <a:r>
              <a:rPr lang="en-US" sz="1100" b="1" i="0" dirty="0"/>
              <a:t>Math Assessment Strategies </a:t>
            </a:r>
            <a:r>
              <a:rPr lang="en-US" sz="1100" dirty="0"/>
              <a:t>slide deck.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100" dirty="0">
                <a:solidFill>
                  <a:srgbClr val="292929"/>
                </a:solidFill>
                <a:effectLst/>
                <a:latin typeface="Arial" panose="020B0604020202020204" pitchFamily="34" charset="0"/>
                <a:ea typeface="Times New Roman" panose="02020603050405020304" pitchFamily="18" charset="0"/>
              </a:rPr>
              <a:t>K20 Center. (n.d.). Muddiest Point. Strategies. </a:t>
            </a:r>
            <a:r>
              <a:rPr lang="en-US" sz="1100" u="sng" dirty="0">
                <a:solidFill>
                  <a:srgbClr val="292929"/>
                </a:solidFill>
                <a:effectLst/>
                <a:latin typeface="Arial" panose="020B0604020202020204" pitchFamily="34" charset="0"/>
                <a:ea typeface="Times New Roman" panose="02020603050405020304" pitchFamily="18" charset="0"/>
                <a:hlinkClick r:id="rId3"/>
              </a:rPr>
              <a:t>https://learn.k20center.ou.edu/strategy/109</a:t>
            </a:r>
            <a:endParaRPr lang="en-US" sz="11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90700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i="0" dirty="0">
                <a:sym typeface="Wingdings" panose="05000000000000000000" pitchFamily="2" charset="2"/>
              </a:rPr>
              <a:t> </a:t>
            </a:r>
            <a:r>
              <a:rPr lang="en-US" dirty="0"/>
              <a:t>Share the session objectives. </a:t>
            </a:r>
          </a:p>
          <a:p>
            <a:r>
              <a:rPr lang="en-US" dirty="0"/>
              <a:t>Next: Pass out the </a:t>
            </a:r>
            <a:r>
              <a:rPr lang="en-US" b="1" i="0" dirty="0"/>
              <a:t>Note Catcher </a:t>
            </a:r>
            <a:r>
              <a:rPr lang="en-US" dirty="0"/>
              <a:t>handout. </a:t>
            </a:r>
          </a:p>
        </p:txBody>
      </p:sp>
    </p:spTree>
    <p:extLst>
      <p:ext uri="{BB962C8B-B14F-4D97-AF65-F5344CB8AC3E}">
        <p14:creationId xmlns:p14="http://schemas.microsoft.com/office/powerpoint/2010/main" val="2539560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Direct participants to open the </a:t>
            </a:r>
            <a:r>
              <a:rPr lang="en-US" sz="1100" b="1" i="0" dirty="0"/>
              <a:t>Math Assessment Strategies</a:t>
            </a:r>
            <a:r>
              <a:rPr lang="en-US" sz="1100" b="1" i="0" dirty="0">
                <a:sym typeface="Wingdings" panose="05000000000000000000" pitchFamily="2" charset="2"/>
              </a:rPr>
              <a:t> </a:t>
            </a:r>
            <a:r>
              <a:rPr lang="en-US" sz="1100" i="0" dirty="0">
                <a:sym typeface="Wingdings" panose="05000000000000000000" pitchFamily="2" charset="2"/>
              </a:rPr>
              <a:t>slide deck. </a:t>
            </a:r>
            <a:endParaRPr lang="en-US" sz="11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Direct each participant to go to a different slide number to type their formative assessment idea. </a:t>
            </a:r>
            <a:endParaRPr lang="en-US" sz="1100" i="1"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Remind participants to include the lesson objective, course name, description of the assessment, and where they would put the strategy in a lesson with their reasoning. </a:t>
            </a:r>
          </a:p>
          <a:p>
            <a:r>
              <a:rPr lang="en-US" dirty="0"/>
              <a:t>Next: </a:t>
            </a:r>
            <a:r>
              <a:rPr lang="en-US" sz="1100" dirty="0"/>
              <a:t>K20 lesson showcase—lesson that uses “</a:t>
            </a:r>
            <a:r>
              <a:rPr lang="en-US" sz="1100" i="0" dirty="0"/>
              <a:t>Fist to Five.” </a:t>
            </a:r>
            <a:endParaRPr lang="en-US" i="0" dirty="0"/>
          </a:p>
        </p:txBody>
      </p:sp>
    </p:spTree>
    <p:extLst>
      <p:ext uri="{BB962C8B-B14F-4D97-AF65-F5344CB8AC3E}">
        <p14:creationId xmlns:p14="http://schemas.microsoft.com/office/powerpoint/2010/main" val="603924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This is a K20 math lesson that uses the “Fist to Five” strategy. </a:t>
            </a:r>
          </a:p>
          <a:p>
            <a:pPr marL="0" lvl="0" indent="0">
              <a:spcBef>
                <a:spcPts val="0"/>
              </a:spcBef>
              <a:buFont typeface="Wingdings" panose="05000000000000000000" pitchFamily="2" charset="2"/>
              <a:buNone/>
            </a:pPr>
            <a:r>
              <a:rPr lang="en-US" sz="1100" dirty="0"/>
              <a:t>Next: K20 lesson showcase—lessons that use “</a:t>
            </a:r>
            <a:r>
              <a:rPr lang="en-US" sz="1100" i="0" dirty="0"/>
              <a:t>3-2-1.” </a:t>
            </a:r>
            <a:endParaRPr lang="en-US" i="0" dirty="0"/>
          </a:p>
          <a:p>
            <a:endParaRPr lang="en-US" dirty="0"/>
          </a:p>
          <a:p>
            <a:r>
              <a:rPr lang="en-US" sz="1800" b="0" i="0" u="none" strike="noStrike" dirty="0">
                <a:solidFill>
                  <a:srgbClr val="000000"/>
                </a:solidFill>
                <a:effectLst/>
                <a:latin typeface="Arial" panose="020B0604020202020204" pitchFamily="34" charset="0"/>
              </a:rPr>
              <a:t>My Imaginary Friend, Part 2: </a:t>
            </a:r>
            <a:r>
              <a:rPr lang="en-US" sz="1800" b="0" i="0" u="sng" strike="noStrike" dirty="0">
                <a:solidFill>
                  <a:srgbClr val="1155CC"/>
                </a:solidFill>
                <a:effectLst/>
                <a:latin typeface="Arial" panose="020B0604020202020204" pitchFamily="34" charset="0"/>
                <a:hlinkClick r:id="rId3"/>
              </a:rPr>
              <a:t>https://learn.k20center.ou.edu/lesson/1539</a:t>
            </a:r>
            <a:endParaRPr lang="en-US" dirty="0"/>
          </a:p>
        </p:txBody>
      </p:sp>
    </p:spTree>
    <p:extLst>
      <p:ext uri="{BB962C8B-B14F-4D97-AF65-F5344CB8AC3E}">
        <p14:creationId xmlns:p14="http://schemas.microsoft.com/office/powerpoint/2010/main" val="3282200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“3-2-1” strategy. </a:t>
            </a:r>
          </a:p>
          <a:p>
            <a:pPr marL="0" lvl="0" indent="0">
              <a:spcBef>
                <a:spcPts val="0"/>
              </a:spcBef>
              <a:buFont typeface="Wingdings" panose="05000000000000000000" pitchFamily="2" charset="2"/>
              <a:buNone/>
            </a:pPr>
            <a:r>
              <a:rPr lang="en-US" sz="1100" i="0" dirty="0"/>
              <a:t>Next: K20 lesson showcase—lessons that use “Muddiest Point.” </a:t>
            </a:r>
            <a:endParaRPr lang="en-US" i="0" dirty="0"/>
          </a:p>
          <a:p>
            <a:endParaRPr lang="en-US" dirty="0"/>
          </a:p>
          <a:p>
            <a:pPr rtl="0">
              <a:spcBef>
                <a:spcPts val="0"/>
              </a:spcBef>
              <a:spcAft>
                <a:spcPts val="0"/>
              </a:spcAft>
            </a:pPr>
            <a:r>
              <a:rPr lang="en-US" sz="1800" b="0" i="0" u="none" strike="noStrike" dirty="0">
                <a:solidFill>
                  <a:srgbClr val="292929"/>
                </a:solidFill>
                <a:effectLst/>
                <a:latin typeface="Arial" panose="020B0604020202020204" pitchFamily="34" charset="0"/>
              </a:rPr>
              <a:t>If at First You're Not the Same, Try Triangles! (Part 1): </a:t>
            </a:r>
            <a:r>
              <a:rPr lang="en-US" sz="1800" b="0" i="0" u="sng" strike="noStrike" dirty="0">
                <a:solidFill>
                  <a:srgbClr val="1155CC"/>
                </a:solidFill>
                <a:effectLst/>
                <a:latin typeface="Arial" panose="020B0604020202020204" pitchFamily="34" charset="0"/>
                <a:hlinkClick r:id="rId3"/>
              </a:rPr>
              <a:t>https://learn.k20center.ou.edu/lesson/407</a:t>
            </a:r>
            <a:endParaRPr lang="en-US" b="1"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What Does That Look Like?: </a:t>
            </a:r>
            <a:r>
              <a:rPr lang="en-US" sz="1800" b="0" i="0" u="sng" strike="noStrike" dirty="0">
                <a:solidFill>
                  <a:srgbClr val="1155CC"/>
                </a:solidFill>
                <a:effectLst/>
                <a:latin typeface="Arial" panose="020B0604020202020204" pitchFamily="34" charset="0"/>
                <a:hlinkClick r:id="rId4"/>
              </a:rPr>
              <a:t>https://learn.k20center.ou.edu/lesson/271</a:t>
            </a:r>
            <a:endParaRPr lang="en-US" dirty="0"/>
          </a:p>
          <a:p>
            <a:endParaRPr lang="en-US" dirty="0"/>
          </a:p>
        </p:txBody>
      </p:sp>
    </p:spTree>
    <p:extLst>
      <p:ext uri="{BB962C8B-B14F-4D97-AF65-F5344CB8AC3E}">
        <p14:creationId xmlns:p14="http://schemas.microsoft.com/office/powerpoint/2010/main" val="1832359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“Muddiest Point” strategy. </a:t>
            </a:r>
          </a:p>
          <a:p>
            <a:pPr marL="0" lvl="0" indent="0">
              <a:spcBef>
                <a:spcPts val="0"/>
              </a:spcBef>
              <a:buFont typeface="Wingdings" panose="05000000000000000000" pitchFamily="2" charset="2"/>
              <a:buNone/>
            </a:pPr>
            <a:r>
              <a:rPr lang="en-US" sz="1100" i="0" dirty="0"/>
              <a:t>Next: Activity 4: My Favorite Mistake. </a:t>
            </a:r>
          </a:p>
          <a:p>
            <a:pPr marL="0" lvl="0" indent="0">
              <a:spcBef>
                <a:spcPts val="0"/>
              </a:spcBef>
              <a:buFont typeface="Wingdings" panose="05000000000000000000" pitchFamily="2" charset="2"/>
              <a:buNone/>
            </a:pPr>
            <a:endParaRPr lang="en-US" dirty="0"/>
          </a:p>
          <a:p>
            <a:pPr rtl="0">
              <a:spcBef>
                <a:spcPts val="0"/>
              </a:spcBef>
              <a:spcAft>
                <a:spcPts val="0"/>
              </a:spcAft>
            </a:pPr>
            <a:r>
              <a:rPr lang="en-US" sz="1800" b="0" i="0" u="none" strike="noStrike" dirty="0">
                <a:solidFill>
                  <a:srgbClr val="000000"/>
                </a:solidFill>
                <a:effectLst/>
                <a:latin typeface="Arial" panose="020B0604020202020204" pitchFamily="34" charset="0"/>
              </a:rPr>
              <a:t>Shiver Me Functions: </a:t>
            </a:r>
            <a:r>
              <a:rPr lang="en-US" sz="1800" b="0" i="0" u="sng" strike="noStrike" dirty="0">
                <a:solidFill>
                  <a:srgbClr val="1155CC"/>
                </a:solidFill>
                <a:effectLst/>
                <a:latin typeface="Arial" panose="020B0604020202020204" pitchFamily="34" charset="0"/>
                <a:hlinkClick r:id="rId3"/>
              </a:rPr>
              <a:t>https://learn.k20center.ou.edu/lesson/373</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Journey of the Isolated Variable, Part 3: </a:t>
            </a:r>
            <a:r>
              <a:rPr lang="en-US" sz="1800" b="0" i="0" u="sng" strike="noStrike" dirty="0">
                <a:solidFill>
                  <a:srgbClr val="1155CC"/>
                </a:solidFill>
                <a:effectLst/>
                <a:latin typeface="Arial" panose="020B0604020202020204" pitchFamily="34" charset="0"/>
                <a:hlinkClick r:id="rId4"/>
              </a:rPr>
              <a:t>https://learn.k20center.ou.edu/lesson/1253</a:t>
            </a:r>
            <a:endParaRPr lang="en-US" b="0" dirty="0">
              <a:effectLst/>
            </a:endParaRPr>
          </a:p>
          <a:p>
            <a:endParaRPr lang="en-US" dirty="0"/>
          </a:p>
        </p:txBody>
      </p:sp>
    </p:spTree>
    <p:extLst>
      <p:ext uri="{BB962C8B-B14F-4D97-AF65-F5344CB8AC3E}">
        <p14:creationId xmlns:p14="http://schemas.microsoft.com/office/powerpoint/2010/main" val="4156966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“My Favorite Mistake” strategy </a:t>
            </a:r>
            <a:r>
              <a:rPr lang="en-US" sz="1100" dirty="0"/>
              <a:t>description. </a:t>
            </a:r>
          </a:p>
          <a:p>
            <a:pPr marL="0" lvl="0" indent="0">
              <a:spcBef>
                <a:spcPts val="0"/>
              </a:spcBef>
              <a:buFont typeface="Wingdings" panose="05000000000000000000" pitchFamily="2" charset="2"/>
              <a:buNone/>
            </a:pPr>
            <a:r>
              <a:rPr lang="en-US" sz="1100" dirty="0"/>
              <a:t>Next: Potential purposes of this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100" dirty="0">
                <a:solidFill>
                  <a:srgbClr val="292929"/>
                </a:solidFill>
                <a:effectLst/>
                <a:latin typeface="Arial" panose="020B0604020202020204" pitchFamily="34" charset="0"/>
                <a:ea typeface="Times New Roman" panose="02020603050405020304" pitchFamily="18" charset="0"/>
              </a:rPr>
              <a:t>K20 Center. (n.d.). My Favorite Mistake. Strategies. </a:t>
            </a:r>
            <a:r>
              <a:rPr lang="en-US" sz="1100" u="sng" dirty="0">
                <a:solidFill>
                  <a:srgbClr val="292929"/>
                </a:solidFill>
                <a:effectLst/>
                <a:latin typeface="Arial" panose="020B0604020202020204" pitchFamily="34" charset="0"/>
                <a:ea typeface="Times New Roman" panose="02020603050405020304" pitchFamily="18" charset="0"/>
                <a:hlinkClick r:id="rId3"/>
              </a:rPr>
              <a:t>https://learn.k20center.ou.edu/strategy/115</a:t>
            </a:r>
            <a:endParaRPr lang="en-US"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36248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potential purpose. </a:t>
            </a:r>
          </a:p>
          <a:p>
            <a:pPr marL="0" lvl="0" indent="0">
              <a:spcBef>
                <a:spcPts val="0"/>
              </a:spcBef>
              <a:buFont typeface="Wingdings" panose="05000000000000000000" pitchFamily="2" charset="2"/>
              <a:buNone/>
            </a:pPr>
            <a:r>
              <a:rPr lang="en-US" sz="1800" dirty="0"/>
              <a:t>Next: Set the stage to demonstrate the “</a:t>
            </a:r>
            <a:r>
              <a:rPr lang="en-US" sz="1800" i="0" dirty="0"/>
              <a:t>My Favorite Mistake” </a:t>
            </a:r>
            <a:r>
              <a:rPr lang="en-US" sz="1800" dirty="0"/>
              <a:t>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800" dirty="0">
                <a:effectLst/>
                <a:latin typeface="Arial" panose="020B0604020202020204" pitchFamily="34" charset="0"/>
                <a:ea typeface="Times New Roman" panose="02020603050405020304" pitchFamily="18" charset="0"/>
              </a:rPr>
              <a:t>Keeley, P., &amp; Tobey, C. R. (2011). </a:t>
            </a:r>
            <a:r>
              <a:rPr lang="en-US" sz="18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800" dirty="0">
                <a:effectLst/>
                <a:latin typeface="Arial" panose="020B0604020202020204" pitchFamily="34" charset="0"/>
                <a:ea typeface="Times New Roman" panose="02020603050405020304" pitchFamily="18" charset="0"/>
              </a:rPr>
              <a:t>Thousand Oaks, CA: Corwin, SAGE. </a:t>
            </a:r>
          </a:p>
        </p:txBody>
      </p:sp>
    </p:spTree>
    <p:extLst>
      <p:ext uri="{BB962C8B-B14F-4D97-AF65-F5344CB8AC3E}">
        <p14:creationId xmlns:p14="http://schemas.microsoft.com/office/powerpoint/2010/main" val="2860098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Describe how students were asked to solve an equation. </a:t>
            </a:r>
            <a:endParaRPr lang="en-US" sz="11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Describe how work was collected from students. </a:t>
            </a:r>
            <a:endParaRPr lang="en-US" sz="1100" i="1"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As the teacher, you have selected your favorite mistake. </a:t>
            </a:r>
          </a:p>
          <a:p>
            <a:r>
              <a:rPr lang="en-US" dirty="0"/>
              <a:t>Next: Model the strategy by asking the group [class] what was done well and to find the mistake. </a:t>
            </a:r>
          </a:p>
        </p:txBody>
      </p:sp>
    </p:spTree>
    <p:extLst>
      <p:ext uri="{BB962C8B-B14F-4D97-AF65-F5344CB8AC3E}">
        <p14:creationId xmlns:p14="http://schemas.microsoft.com/office/powerpoint/2010/main" val="3773726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Model the “My Favorite Mistake” strategy by asking the whole group [class] what the student did well (which parts of their work are correct).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sym typeface="Wingdings" panose="05000000000000000000" pitchFamily="2" charset="2"/>
              </a:rPr>
              <a:t> </a:t>
            </a:r>
            <a:r>
              <a:rPr lang="en-US" sz="1100" i="0" dirty="0">
                <a:sym typeface="Wingdings" panose="05000000000000000000" pitchFamily="2" charset="2"/>
              </a:rPr>
              <a:t>After many responses, ask the group [class] to find the mistake. </a:t>
            </a:r>
            <a:endParaRPr lang="en-US" sz="1100" i="1" dirty="0">
              <a:sym typeface="Wingdings" panose="05000000000000000000" pitchFamily="2" charset="2"/>
            </a:endParaRPr>
          </a:p>
          <a:p>
            <a:r>
              <a:rPr lang="en-US" dirty="0"/>
              <a:t>Next: “</a:t>
            </a:r>
            <a:r>
              <a:rPr lang="en-US" i="0" dirty="0"/>
              <a:t>What? So What? Now What?” </a:t>
            </a:r>
            <a:r>
              <a:rPr lang="en-US" dirty="0"/>
              <a:t>reflection. </a:t>
            </a:r>
          </a:p>
          <a:p>
            <a:endParaRPr lang="en-US" dirty="0"/>
          </a:p>
        </p:txBody>
      </p:sp>
    </p:spTree>
    <p:extLst>
      <p:ext uri="{BB962C8B-B14F-4D97-AF65-F5344CB8AC3E}">
        <p14:creationId xmlns:p14="http://schemas.microsoft.com/office/powerpoint/2010/main" val="2917584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i="0" dirty="0">
                <a:sym typeface="Wingdings" panose="05000000000000000000" pitchFamily="2" charset="2"/>
              </a:rPr>
              <a:t> Ask participants to reflect on what they have learned by answering the “What? So What? Now What?” prompts.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sym typeface="Wingdings" panose="05000000000000000000" pitchFamily="2" charset="2"/>
              </a:rPr>
              <a:t> </a:t>
            </a:r>
            <a:r>
              <a:rPr lang="en-US" sz="3200" b="0" i="0" dirty="0">
                <a:solidFill>
                  <a:srgbClr val="292929"/>
                </a:solidFill>
                <a:effectLst/>
                <a:latin typeface="Open Sans" panose="020B0606030504020204" pitchFamily="34" charset="0"/>
              </a:rPr>
              <a:t>Direct participants to record their responses on the </a:t>
            </a:r>
            <a:r>
              <a:rPr lang="en-US" sz="3200" b="1" i="0" dirty="0">
                <a:solidFill>
                  <a:srgbClr val="292929"/>
                </a:solidFill>
                <a:effectLst/>
                <a:latin typeface="Open Sans" panose="020B0606030504020204" pitchFamily="34" charset="0"/>
              </a:rPr>
              <a:t>Note Catcher </a:t>
            </a:r>
            <a:r>
              <a:rPr lang="en-US" sz="3200" b="0" i="0" dirty="0">
                <a:solidFill>
                  <a:srgbClr val="292929"/>
                </a:solidFill>
                <a:effectLst/>
                <a:latin typeface="Open Sans" panose="020B0606030504020204" pitchFamily="34" charset="0"/>
              </a:rPr>
              <a:t>handout and consider how they might use this strategy in their own classrooms</a:t>
            </a:r>
            <a:r>
              <a:rPr lang="en-US" sz="1800" i="0" dirty="0">
                <a:sym typeface="Wingdings" panose="05000000000000000000" pitchFamily="2" charset="2"/>
              </a:rPr>
              <a:t>. </a:t>
            </a:r>
            <a:endParaRPr lang="en-US" sz="1800" i="1"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Next: K20 lesson showcase—lessons that use “</a:t>
            </a:r>
            <a:r>
              <a:rPr lang="en-US" sz="1800" i="0" dirty="0"/>
              <a:t>What? So What? Now What?”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What? So What? Now What?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https://learn.k20center.ou.edu/strategy/95</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4038666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“What? So What? Now What?” strategy. </a:t>
            </a:r>
          </a:p>
          <a:p>
            <a:pPr marL="0" lvl="0" indent="0">
              <a:spcBef>
                <a:spcPts val="0"/>
              </a:spcBef>
              <a:buFont typeface="Wingdings" panose="05000000000000000000" pitchFamily="2" charset="2"/>
              <a:buNone/>
            </a:pPr>
            <a:r>
              <a:rPr lang="en-US" sz="1100" dirty="0"/>
              <a:t>Next: End of session</a:t>
            </a:r>
          </a:p>
          <a:p>
            <a:pPr marL="0" lvl="0" indent="0">
              <a:spcBef>
                <a:spcPts val="0"/>
              </a:spcBef>
              <a:buFont typeface="Wingdings" panose="05000000000000000000" pitchFamily="2" charset="2"/>
              <a:buNone/>
            </a:pPr>
            <a:endParaRPr lang="en-US" sz="1100" i="1" dirty="0"/>
          </a:p>
          <a:p>
            <a:pPr rtl="0">
              <a:spcBef>
                <a:spcPts val="0"/>
              </a:spcBef>
              <a:spcAft>
                <a:spcPts val="0"/>
              </a:spcAft>
            </a:pPr>
            <a:r>
              <a:rPr lang="en-US" sz="1800" b="0" i="0" u="none" strike="noStrike" dirty="0">
                <a:solidFill>
                  <a:srgbClr val="000000"/>
                </a:solidFill>
                <a:effectLst/>
                <a:latin typeface="Arial" panose="020B0604020202020204" pitchFamily="34" charset="0"/>
              </a:rPr>
              <a:t>Trig-O-Nom-E-Tree!: </a:t>
            </a:r>
            <a:r>
              <a:rPr lang="en-US" sz="1800" b="0" i="0" u="sng" strike="noStrike" dirty="0">
                <a:solidFill>
                  <a:srgbClr val="1155CC"/>
                </a:solidFill>
                <a:effectLst/>
                <a:latin typeface="Arial" panose="020B0604020202020204" pitchFamily="34" charset="0"/>
                <a:hlinkClick r:id="rId3"/>
              </a:rPr>
              <a:t>https://learn.k20center.ou.edu/lesson/537</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Expanding Binomials, Expanding Your Mind (Part 1): </a:t>
            </a:r>
            <a:r>
              <a:rPr lang="en-US" sz="1800" b="0" i="0" u="sng" strike="noStrike" dirty="0">
                <a:solidFill>
                  <a:srgbClr val="1155CC"/>
                </a:solidFill>
                <a:effectLst/>
                <a:latin typeface="Arial" panose="020B0604020202020204" pitchFamily="34" charset="0"/>
                <a:hlinkClick r:id="rId4"/>
              </a:rPr>
              <a:t>https://learn.k20center.ou.edu/lesson/560</a:t>
            </a:r>
            <a:endParaRPr lang="en-US" b="0" dirty="0">
              <a:effectLst/>
            </a:endParaRPr>
          </a:p>
          <a:p>
            <a:endParaRPr lang="en-US" i="1" dirty="0"/>
          </a:p>
        </p:txBody>
      </p:sp>
    </p:spTree>
    <p:extLst>
      <p:ext uri="{BB962C8B-B14F-4D97-AF65-F5344CB8AC3E}">
        <p14:creationId xmlns:p14="http://schemas.microsoft.com/office/powerpoint/2010/main" val="65341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dirty="0"/>
              <a:t>Ask participants to consider if these students followed order of operations.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dirty="0"/>
              <a:t>Ask participants to share their thinking with their elbow partners. </a:t>
            </a: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dirty="0">
                <a:sym typeface="Wingdings" panose="05000000000000000000" pitchFamily="2" charset="2"/>
              </a:rPr>
              <a:t>Ask for volunteers to share with the whole group. </a:t>
            </a:r>
          </a:p>
          <a:p>
            <a:pPr marL="0" lvl="0" indent="0">
              <a:spcBef>
                <a:spcPts val="0"/>
              </a:spcBef>
              <a:buFont typeface="Wingdings" panose="05000000000000000000" pitchFamily="2" charset="2"/>
              <a:buNone/>
            </a:pPr>
            <a:r>
              <a:rPr lang="en-US" dirty="0">
                <a:sym typeface="Wingdings" panose="05000000000000000000" pitchFamily="2" charset="2"/>
              </a:rPr>
              <a:t>Next: Participants get devices and go to the Instructional Strategies page on the K20 LEARN website. </a:t>
            </a:r>
          </a:p>
          <a:p>
            <a:pPr marL="0" lvl="0" indent="0">
              <a:spcBef>
                <a:spcPts val="0"/>
              </a:spcBef>
              <a:buFont typeface="Wingdings" panose="05000000000000000000" pitchFamily="2" charset="2"/>
              <a:buNone/>
            </a:pPr>
            <a:endParaRPr lang="en-US" dirty="0"/>
          </a:p>
        </p:txBody>
      </p:sp>
    </p:spTree>
    <p:extLst>
      <p:ext uri="{BB962C8B-B14F-4D97-AF65-F5344CB8AC3E}">
        <p14:creationId xmlns:p14="http://schemas.microsoft.com/office/powerpoint/2010/main" val="60374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dirty="0"/>
              <a:t>Ask participants to get out their devices and go to the provided URL. </a:t>
            </a:r>
          </a:p>
          <a:p>
            <a:pPr marL="0" lvl="0" indent="0">
              <a:spcBef>
                <a:spcPts val="0"/>
              </a:spcBef>
              <a:buFont typeface="Wingdings" panose="05000000000000000000" pitchFamily="2" charset="2"/>
              <a:buNone/>
            </a:pPr>
            <a:r>
              <a:rPr lang="en-US" sz="1800" dirty="0">
                <a:sym typeface="Wingdings" panose="05000000000000000000" pitchFamily="2" charset="2"/>
              </a:rPr>
              <a:t> Ask participants to find an assessment strategy and be ready to share their reasoning with the whole group. </a:t>
            </a:r>
            <a:endParaRPr lang="en-US" sz="1800" dirty="0"/>
          </a:p>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dirty="0"/>
              <a:t>Give participants direction regarding which of the 16 strategy pages you’d like them to focus on—be sure everyone’s screens show 12 results per page so that page numbers are the same. </a:t>
            </a:r>
          </a:p>
          <a:p>
            <a:pPr marL="0" lvl="0" indent="0">
              <a:spcBef>
                <a:spcPts val="0"/>
              </a:spcBef>
              <a:buFont typeface="Wingdings" panose="05000000000000000000" pitchFamily="2" charset="2"/>
              <a:buNone/>
            </a:pPr>
            <a:r>
              <a:rPr lang="en-US" sz="1800" dirty="0">
                <a:sym typeface="Wingdings" panose="05000000000000000000" pitchFamily="2" charset="2"/>
              </a:rPr>
              <a:t> Introduce the “</a:t>
            </a:r>
            <a:r>
              <a:rPr lang="en-US" sz="1800" i="0" dirty="0">
                <a:sym typeface="Wingdings" panose="05000000000000000000" pitchFamily="2" charset="2"/>
              </a:rPr>
              <a:t>Yes, Because…” </a:t>
            </a:r>
            <a:r>
              <a:rPr lang="en-US" sz="1800" dirty="0">
                <a:sym typeface="Wingdings" panose="05000000000000000000" pitchFamily="2" charset="2"/>
              </a:rPr>
              <a:t>strategy—this is how participants will share with the whole group. </a:t>
            </a:r>
          </a:p>
          <a:p>
            <a:pPr marL="0" lvl="0" indent="0">
              <a:spcBef>
                <a:spcPts val="0"/>
              </a:spcBef>
              <a:buFont typeface="Wingdings" panose="05000000000000000000" pitchFamily="2" charset="2"/>
              <a:buNone/>
            </a:pPr>
            <a:r>
              <a:rPr lang="en-US" sz="1800" dirty="0">
                <a:sym typeface="Wingdings" panose="05000000000000000000" pitchFamily="2" charset="2"/>
              </a:rPr>
              <a:t> Remind participants to use their </a:t>
            </a:r>
            <a:r>
              <a:rPr lang="en-US" sz="1800" b="1" i="0" dirty="0">
                <a:sym typeface="Wingdings" panose="05000000000000000000" pitchFamily="2" charset="2"/>
              </a:rPr>
              <a:t>Note Catcher </a:t>
            </a:r>
            <a:r>
              <a:rPr lang="en-US" sz="1800" dirty="0">
                <a:sym typeface="Wingdings" panose="05000000000000000000" pitchFamily="2" charset="2"/>
              </a:rPr>
              <a:t>handouts. </a:t>
            </a:r>
          </a:p>
          <a:p>
            <a:pPr marL="0" lvl="0" indent="0">
              <a:spcBef>
                <a:spcPts val="0"/>
              </a:spcBef>
              <a:buFont typeface="Wingdings" panose="05000000000000000000" pitchFamily="2" charset="2"/>
              <a:buNone/>
            </a:pPr>
            <a:r>
              <a:rPr lang="en-US" sz="1800" dirty="0"/>
              <a:t>Next: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Yes, Because….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https://learn.k20center.ou.edu/strategy/193</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72661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Formative assessment is more than gathering data.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dirty="0">
                <a:sym typeface="Wingdings" panose="05000000000000000000" pitchFamily="2" charset="2"/>
              </a:rPr>
              <a:t>Ask participants </a:t>
            </a:r>
            <a:r>
              <a:rPr lang="en-US" sz="1800" b="0" i="0" u="none" strike="noStrike" dirty="0">
                <a:solidFill>
                  <a:srgbClr val="000000"/>
                </a:solidFill>
                <a:effectLst/>
                <a:latin typeface="Arial" panose="020B0604020202020204" pitchFamily="34" charset="0"/>
              </a:rPr>
              <a:t>to think of a time when they found success in using a formative assessment. </a:t>
            </a:r>
            <a:endParaRPr lang="en-US" sz="1100" dirty="0"/>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Direct participants to talk with an elbow partner about how they define “success.”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sym typeface="Wingdings" panose="05000000000000000000" pitchFamily="2" charset="2"/>
              </a:rPr>
              <a:t> Pass out the </a:t>
            </a:r>
            <a:r>
              <a:rPr lang="en-US" sz="1100" b="1" i="0" dirty="0">
                <a:sym typeface="Wingdings" panose="05000000000000000000" pitchFamily="2" charset="2"/>
              </a:rPr>
              <a:t>OK Mathematical Actions and Processes </a:t>
            </a:r>
            <a:r>
              <a:rPr lang="en-US" sz="1100" i="1" dirty="0">
                <a:sym typeface="Wingdings" panose="05000000000000000000" pitchFamily="2" charset="2"/>
              </a:rPr>
              <a:t>(MAPs)</a:t>
            </a:r>
            <a:r>
              <a:rPr lang="en-US" sz="1100" i="0" dirty="0">
                <a:sym typeface="Wingdings" panose="05000000000000000000" pitchFamily="2" charset="2"/>
              </a:rPr>
              <a:t> handout. </a:t>
            </a:r>
            <a:endParaRPr lang="en-US" sz="1100" dirty="0"/>
          </a:p>
          <a:p>
            <a:pPr marL="0" lvl="0" indent="0">
              <a:spcBef>
                <a:spcPts val="0"/>
              </a:spcBef>
              <a:buFont typeface="Wingdings" panose="05000000000000000000" pitchFamily="2" charset="2"/>
              <a:buNone/>
            </a:pPr>
            <a:r>
              <a:rPr lang="en-US" sz="1100" dirty="0"/>
              <a:t>Next: Things to consider when selecting assessment strategies. </a:t>
            </a:r>
          </a:p>
          <a:p>
            <a:endParaRPr lang="en-US" dirty="0"/>
          </a:p>
        </p:txBody>
      </p:sp>
    </p:spTree>
    <p:extLst>
      <p:ext uri="{BB962C8B-B14F-4D97-AF65-F5344CB8AC3E}">
        <p14:creationId xmlns:p14="http://schemas.microsoft.com/office/powerpoint/2010/main" val="171192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Pick a strategy that (1) meets your needs and fits your teaching style, (2) assesses student mastery, and (3) clearly connects to your lesson objective(s). </a:t>
            </a:r>
          </a:p>
          <a:p>
            <a:pPr marL="0" lvl="0" indent="0">
              <a:spcBef>
                <a:spcPts val="0"/>
              </a:spcBef>
              <a:buFont typeface="Wingdings" panose="05000000000000000000" pitchFamily="2" charset="2"/>
              <a:buNone/>
            </a:pPr>
            <a:r>
              <a:rPr lang="en-US" sz="1100" dirty="0"/>
              <a:t>Next: OK Mathematical Actions and Processes (MAPs). </a:t>
            </a:r>
          </a:p>
          <a:p>
            <a:endParaRPr lang="en-US" dirty="0"/>
          </a:p>
        </p:txBody>
      </p:sp>
    </p:spTree>
    <p:extLst>
      <p:ext uri="{BB962C8B-B14F-4D97-AF65-F5344CB8AC3E}">
        <p14:creationId xmlns:p14="http://schemas.microsoft.com/office/powerpoint/2010/main" val="106295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dirty="0"/>
              <a:t>Read through these process standards. </a:t>
            </a:r>
          </a:p>
          <a:p>
            <a:pPr marL="0" lvl="0" indent="0">
              <a:spcBef>
                <a:spcPts val="0"/>
              </a:spcBef>
              <a:buFont typeface="Wingdings" panose="05000000000000000000" pitchFamily="2" charset="2"/>
              <a:buNone/>
            </a:pPr>
            <a:r>
              <a:rPr lang="en-US" sz="1800" dirty="0"/>
              <a:t>Next: Ways to assess/develop MAPs in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Arial" panose="020B0604020202020204" pitchFamily="34" charset="0"/>
                <a:sym typeface="Wingdings" panose="05000000000000000000" pitchFamily="2" charset="2"/>
              </a:rPr>
              <a:t>Source: </a:t>
            </a:r>
            <a:r>
              <a:rPr lang="en-US" sz="1800" dirty="0">
                <a:effectLst/>
                <a:latin typeface="Arial" panose="020B0604020202020204" pitchFamily="34" charset="0"/>
                <a:ea typeface="Arial" panose="020B0604020202020204" pitchFamily="34" charset="0"/>
              </a:rPr>
              <a:t>Oklahoma State Department of Education. (2016). </a:t>
            </a:r>
            <a:r>
              <a:rPr lang="en-US" sz="1800" i="0" dirty="0">
                <a:effectLst/>
                <a:latin typeface="Arial" panose="020B0604020202020204" pitchFamily="34" charset="0"/>
                <a:ea typeface="Arial" panose="020B0604020202020204" pitchFamily="34" charset="0"/>
              </a:rPr>
              <a:t>Oklahoma Academic Standards for Mathematics [PDF]</a:t>
            </a:r>
            <a:r>
              <a:rPr lang="en-US" sz="1800" dirty="0">
                <a:effectLst/>
                <a:latin typeface="Arial" panose="020B0604020202020204" pitchFamily="34" charset="0"/>
                <a:ea typeface="Arial" panose="020B0604020202020204" pitchFamily="34" charset="0"/>
              </a:rPr>
              <a:t>. The State of Oklahoma. </a:t>
            </a:r>
            <a:r>
              <a:rPr lang="en-US" sz="1800" u="sng" dirty="0">
                <a:solidFill>
                  <a:srgbClr val="0000FF"/>
                </a:solidFill>
                <a:effectLst/>
                <a:latin typeface="Arial" panose="020B0604020202020204" pitchFamily="34" charset="0"/>
                <a:ea typeface="Arial" panose="020B0604020202020204" pitchFamily="34" charset="0"/>
                <a:hlinkClick r:id="rId3"/>
              </a:rPr>
              <a:t>https://sde.ok.gov/sites/ok.gov.sde/files/OAS-Math-Final%20Version_3.pdf</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73592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How can we assess MAPs?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dirty="0"/>
              <a:t>How can we develop MAPs? </a:t>
            </a: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Have participants talk with an elbow partner. </a:t>
            </a:r>
          </a:p>
          <a:p>
            <a:pPr marL="0" lvl="0" indent="0">
              <a:spcBef>
                <a:spcPts val="0"/>
              </a:spcBef>
              <a:buFont typeface="Wingdings" panose="05000000000000000000" pitchFamily="2" charset="2"/>
              <a:buNone/>
            </a:pPr>
            <a:r>
              <a:rPr lang="en-US" sz="1100" dirty="0"/>
              <a:t>Next: Formative assessment needs a learning goal (quote). </a:t>
            </a:r>
          </a:p>
          <a:p>
            <a:endParaRPr lang="en-US" dirty="0"/>
          </a:p>
        </p:txBody>
      </p:sp>
    </p:spTree>
    <p:extLst>
      <p:ext uri="{BB962C8B-B14F-4D97-AF65-F5344CB8AC3E}">
        <p14:creationId xmlns:p14="http://schemas.microsoft.com/office/powerpoint/2010/main" val="107420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learn.k20center.ou.edu/lesson/1676"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learn.k20center.ou.edu/lesson/147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19.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20.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4.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21.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22.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8.bin"/><Relationship Id="rId18" Type="http://schemas.openxmlformats.org/officeDocument/2006/relationships/image" Target="../media/image43.wmf"/><Relationship Id="rId3" Type="http://schemas.openxmlformats.org/officeDocument/2006/relationships/image" Target="../media/image12.png"/><Relationship Id="rId21" Type="http://schemas.openxmlformats.org/officeDocument/2006/relationships/image" Target="../media/image45.png"/><Relationship Id="rId7" Type="http://schemas.openxmlformats.org/officeDocument/2006/relationships/image" Target="../media/image37.wmf"/><Relationship Id="rId12" Type="http://schemas.openxmlformats.org/officeDocument/2006/relationships/image" Target="../media/image40.png"/><Relationship Id="rId17" Type="http://schemas.openxmlformats.org/officeDocument/2006/relationships/oleObject" Target="../embeddings/oleObject20.bin"/><Relationship Id="rId2" Type="http://schemas.openxmlformats.org/officeDocument/2006/relationships/notesSlide" Target="../notesSlides/notesSlide25.xml"/><Relationship Id="rId16" Type="http://schemas.openxmlformats.org/officeDocument/2006/relationships/image" Target="../media/image42.emf"/><Relationship Id="rId20" Type="http://schemas.openxmlformats.org/officeDocument/2006/relationships/image" Target="../media/image44.wmf"/><Relationship Id="rId1" Type="http://schemas.openxmlformats.org/officeDocument/2006/relationships/slideLayout" Target="../slideLayouts/slideLayout3.xml"/><Relationship Id="rId6" Type="http://schemas.openxmlformats.org/officeDocument/2006/relationships/oleObject" Target="../embeddings/oleObject15.bin"/><Relationship Id="rId11" Type="http://schemas.openxmlformats.org/officeDocument/2006/relationships/image" Target="../media/image39.wmf"/><Relationship Id="rId5" Type="http://schemas.microsoft.com/office/2007/relationships/hdphoto" Target="../media/hdphoto2.wdp"/><Relationship Id="rId15" Type="http://schemas.openxmlformats.org/officeDocument/2006/relationships/oleObject" Target="../embeddings/oleObject19.bin"/><Relationship Id="rId10" Type="http://schemas.openxmlformats.org/officeDocument/2006/relationships/oleObject" Target="../embeddings/oleObject17.bin"/><Relationship Id="rId19" Type="http://schemas.openxmlformats.org/officeDocument/2006/relationships/oleObject" Target="../embeddings/oleObject21.bin"/><Relationship Id="rId4" Type="http://schemas.openxmlformats.org/officeDocument/2006/relationships/image" Target="../media/image36.png"/><Relationship Id="rId9" Type="http://schemas.openxmlformats.org/officeDocument/2006/relationships/image" Target="../media/image38.emf"/><Relationship Id="rId14" Type="http://schemas.openxmlformats.org/officeDocument/2006/relationships/image" Target="../media/image41.wmf"/></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34.xml.rels><?xml version="1.0" encoding="UTF-8" standalone="yes"?>
<Relationships xmlns="http://schemas.openxmlformats.org/package/2006/relationships"><Relationship Id="rId3" Type="http://schemas.openxmlformats.org/officeDocument/2006/relationships/hyperlink" Target="https://learn.k20center.ou.edu/lesson/1539"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learn.k20center.ou.edu/lesson/271" TargetMode="External"/><Relationship Id="rId5" Type="http://schemas.openxmlformats.org/officeDocument/2006/relationships/hyperlink" Target="https://learn.k20center.ou.edu/lesson/407" TargetMode="Externa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learn.k20center.ou.edu/lesson/1253" TargetMode="External"/><Relationship Id="rId5" Type="http://schemas.openxmlformats.org/officeDocument/2006/relationships/hyperlink" Target="https://learn.k20center.ou.edu/lesson/373" TargetMode="Externa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0.wmf"/><Relationship Id="rId5" Type="http://schemas.openxmlformats.org/officeDocument/2006/relationships/oleObject" Target="../embeddings/oleObject23.bin"/><Relationship Id="rId4" Type="http://schemas.openxmlformats.org/officeDocument/2006/relationships/image" Target="../media/image5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9.wmf"/></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learn.k20center.ou.edu/lesson/560" TargetMode="External"/><Relationship Id="rId5" Type="http://schemas.openxmlformats.org/officeDocument/2006/relationships/hyperlink" Target="https://learn.k20center.ou.edu/lesson/537" TargetMode="Externa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hyperlink" Target="https://learn.k20center.ou.edu/strategi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When choosing an assessment strategy, pick one that: </a:t>
            </a:r>
          </a:p>
          <a:p>
            <a:pPr marL="685800" lvl="1" indent="-457200">
              <a:spcBef>
                <a:spcPts val="0"/>
              </a:spcBef>
              <a:spcAft>
                <a:spcPts val="600"/>
              </a:spcAft>
            </a:pPr>
            <a:r>
              <a:rPr lang="en-US" dirty="0"/>
              <a:t>Meets your needs and fits your teaching style, </a:t>
            </a:r>
          </a:p>
          <a:p>
            <a:pPr marL="685800" lvl="1" indent="-457200">
              <a:spcBef>
                <a:spcPts val="0"/>
              </a:spcBef>
              <a:spcAft>
                <a:spcPts val="600"/>
              </a:spcAft>
            </a:pPr>
            <a:r>
              <a:rPr lang="en-US" dirty="0"/>
              <a:t>Assesses student mastery, and </a:t>
            </a:r>
          </a:p>
          <a:p>
            <a:pPr marL="685800" lvl="1" indent="-457200">
              <a:spcBef>
                <a:spcPts val="0"/>
              </a:spcBef>
              <a:spcAft>
                <a:spcPts val="1200"/>
              </a:spcAft>
            </a:pPr>
            <a:r>
              <a:rPr lang="en-US" dirty="0"/>
              <a:t>Clearly connects to your lesson objective(s). </a:t>
            </a:r>
          </a:p>
          <a:p>
            <a:pPr marL="457200" indent="-457200">
              <a:spcBef>
                <a:spcPts val="0"/>
              </a:spcBef>
              <a:spcAft>
                <a:spcPts val="600"/>
              </a:spcAft>
            </a:pPr>
            <a:r>
              <a:rPr lang="en-US" dirty="0"/>
              <a:t>In addition to the course-specific standards, we need </a:t>
            </a:r>
            <a:br>
              <a:rPr lang="en-US" dirty="0"/>
            </a:br>
            <a:r>
              <a:rPr lang="en-US" dirty="0"/>
              <a:t>to help our students develop </a:t>
            </a:r>
            <a:r>
              <a:rPr lang="en-US" i="1" dirty="0"/>
              <a:t>Mathematical Actions </a:t>
            </a:r>
            <a:br>
              <a:rPr lang="en-US" i="1" dirty="0"/>
            </a:br>
            <a:r>
              <a:rPr lang="en-US" i="1" dirty="0"/>
              <a:t>and Processes</a:t>
            </a:r>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Selecting Assessment Strategies</a:t>
            </a:r>
          </a:p>
        </p:txBody>
      </p:sp>
    </p:spTree>
    <p:extLst>
      <p:ext uri="{BB962C8B-B14F-4D97-AF65-F5344CB8AC3E}">
        <p14:creationId xmlns:p14="http://schemas.microsoft.com/office/powerpoint/2010/main" val="1749740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1000"/>
                                        <p:tgtEl>
                                          <p:spTgt spid="20">
                                            <p:txEl>
                                              <p:pRg st="1" end="1"/>
                                            </p:txEl>
                                          </p:spTgt>
                                        </p:tgtEl>
                                      </p:cBhvr>
                                    </p:animEffect>
                                    <p:anim calcmode="lin" valueType="num">
                                      <p:cBhvr>
                                        <p:cTn id="1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1000"/>
                                        <p:tgtEl>
                                          <p:spTgt spid="20">
                                            <p:txEl>
                                              <p:pRg st="3" end="3"/>
                                            </p:txEl>
                                          </p:spTgt>
                                        </p:tgtEl>
                                      </p:cBhvr>
                                    </p:animEffect>
                                    <p:anim calcmode="lin" valueType="num">
                                      <p:cBhvr>
                                        <p:cTn id="2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animEffect transition="in" filter="fade">
                                      <p:cBhvr>
                                        <p:cTn id="29" dur="1000"/>
                                        <p:tgtEl>
                                          <p:spTgt spid="20">
                                            <p:txEl>
                                              <p:pRg st="4" end="4"/>
                                            </p:txEl>
                                          </p:spTgt>
                                        </p:tgtEl>
                                      </p:cBhvr>
                                    </p:animEffect>
                                    <p:anim calcmode="lin" valueType="num">
                                      <p:cBhvr>
                                        <p:cTn id="30"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fontAlgn="base">
              <a:spcBef>
                <a:spcPts val="0"/>
              </a:spcBef>
              <a:spcAft>
                <a:spcPts val="600"/>
              </a:spcAft>
            </a:pPr>
            <a:r>
              <a:rPr lang="en-US" dirty="0"/>
              <a:t>Deep and Flexible Conceptual Understanding</a:t>
            </a:r>
          </a:p>
          <a:p>
            <a:pPr marL="457200" indent="-457200" fontAlgn="base">
              <a:spcBef>
                <a:spcPts val="0"/>
              </a:spcBef>
              <a:spcAft>
                <a:spcPts val="600"/>
              </a:spcAft>
            </a:pPr>
            <a:r>
              <a:rPr lang="en-US" dirty="0"/>
              <a:t>Accurate and Appropriate Procedural Fluency</a:t>
            </a:r>
          </a:p>
          <a:p>
            <a:pPr marL="457200" indent="-457200" fontAlgn="base">
              <a:spcBef>
                <a:spcPts val="0"/>
              </a:spcBef>
              <a:spcAft>
                <a:spcPts val="600"/>
              </a:spcAft>
            </a:pPr>
            <a:r>
              <a:rPr lang="en-US" dirty="0"/>
              <a:t>Strategies for Problem Solving</a:t>
            </a:r>
          </a:p>
          <a:p>
            <a:pPr marL="457200" indent="-457200" fontAlgn="base">
              <a:spcBef>
                <a:spcPts val="0"/>
              </a:spcBef>
              <a:spcAft>
                <a:spcPts val="600"/>
              </a:spcAft>
            </a:pPr>
            <a:r>
              <a:rPr lang="en-US" dirty="0"/>
              <a:t>Mathematical Reasoning</a:t>
            </a:r>
          </a:p>
          <a:p>
            <a:pPr marL="457200" indent="-457200" fontAlgn="base">
              <a:spcBef>
                <a:spcPts val="0"/>
              </a:spcBef>
              <a:spcAft>
                <a:spcPts val="600"/>
              </a:spcAft>
            </a:pPr>
            <a:r>
              <a:rPr lang="en-US" dirty="0"/>
              <a:t>Productive Mathematical Disposition</a:t>
            </a:r>
          </a:p>
          <a:p>
            <a:pPr marL="457200" indent="-457200" fontAlgn="base">
              <a:spcBef>
                <a:spcPts val="0"/>
              </a:spcBef>
              <a:spcAft>
                <a:spcPts val="600"/>
              </a:spcAft>
            </a:pPr>
            <a:r>
              <a:rPr lang="en-US" dirty="0"/>
              <a:t>Ability to Make Conjectures, Model, and Generalize</a:t>
            </a:r>
          </a:p>
          <a:p>
            <a:pPr marL="457200" indent="-457200" fontAlgn="base">
              <a:spcBef>
                <a:spcPts val="0"/>
              </a:spcBef>
              <a:spcAft>
                <a:spcPts val="600"/>
              </a:spcAft>
            </a:pPr>
            <a:r>
              <a:rPr lang="en-US" dirty="0"/>
              <a:t>Ability to Communicate Mathematically</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Mathematical Actions and Processes</a:t>
            </a:r>
          </a:p>
        </p:txBody>
      </p:sp>
    </p:spTree>
    <p:extLst>
      <p:ext uri="{BB962C8B-B14F-4D97-AF65-F5344CB8AC3E}">
        <p14:creationId xmlns:p14="http://schemas.microsoft.com/office/powerpoint/2010/main" val="26534682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457200" indent="-457200">
              <a:spcBef>
                <a:spcPts val="0"/>
              </a:spcBef>
              <a:spcAft>
                <a:spcPts val="600"/>
              </a:spcAft>
            </a:pPr>
            <a:r>
              <a:rPr lang="en-US" dirty="0"/>
              <a:t>What are some ways we can assess mathematical actions and processes? </a:t>
            </a:r>
          </a:p>
          <a:p>
            <a:pPr marL="457200" indent="-457200">
              <a:spcBef>
                <a:spcPts val="0"/>
              </a:spcBef>
              <a:spcAft>
                <a:spcPts val="600"/>
              </a:spcAft>
            </a:pPr>
            <a:r>
              <a:rPr lang="en-US" dirty="0"/>
              <a:t>What are some ways we can help students develop those actions and processes? </a:t>
            </a:r>
          </a:p>
          <a:p>
            <a:pPr marL="457200" indent="-457200">
              <a:spcBef>
                <a:spcPts val="0"/>
              </a:spcBef>
              <a:spcAft>
                <a:spcPts val="600"/>
              </a:spcAft>
            </a:pPr>
            <a:r>
              <a:rPr lang="en-US" dirty="0"/>
              <a:t>Discuss with an elbow partner.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Explain: Math Actions and Processes</a:t>
            </a:r>
          </a:p>
        </p:txBody>
      </p:sp>
    </p:spTree>
    <p:extLst>
      <p:ext uri="{BB962C8B-B14F-4D97-AF65-F5344CB8AC3E}">
        <p14:creationId xmlns:p14="http://schemas.microsoft.com/office/powerpoint/2010/main" val="4065113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C5DC8BAB-7D05-47DA-A5E9-DAE44F9E2C51}"/>
              </a:ext>
            </a:extLst>
          </p:cNvPr>
          <p:cNvSpPr/>
          <p:nvPr/>
        </p:nvSpPr>
        <p:spPr>
          <a:xfrm>
            <a:off x="650513" y="1325574"/>
            <a:ext cx="7131093" cy="3185057"/>
          </a:xfrm>
          <a:prstGeom prst="snip2DiagRect">
            <a:avLst/>
          </a:prstGeom>
          <a:solidFill>
            <a:srgbClr val="1D3C59"/>
          </a:solidFill>
          <a:ln>
            <a:solidFill>
              <a:srgbClr val="1D3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65EC7CC-17DA-4388-AEDE-923E8E035CDD}"/>
              </a:ext>
            </a:extLst>
          </p:cNvPr>
          <p:cNvSpPr>
            <a:spLocks noGrp="1"/>
          </p:cNvSpPr>
          <p:nvPr>
            <p:ph type="title"/>
          </p:nvPr>
        </p:nvSpPr>
        <p:spPr/>
        <p:txBody>
          <a:bodyPr>
            <a:noAutofit/>
          </a:bodyPr>
          <a:lstStyle/>
          <a:p>
            <a:r>
              <a:rPr lang="en-US" sz="3200" dirty="0"/>
              <a:t>Formative Assessment Needs a Learning Goal</a:t>
            </a:r>
          </a:p>
        </p:txBody>
      </p:sp>
      <p:sp>
        <p:nvSpPr>
          <p:cNvPr id="6" name="Text Placeholder 5">
            <a:extLst>
              <a:ext uri="{FF2B5EF4-FFF2-40B4-BE49-F238E27FC236}">
                <a16:creationId xmlns:a16="http://schemas.microsoft.com/office/drawing/2014/main" id="{15B3BC04-28EC-4FEA-AA7B-FE1934FA3BCC}"/>
              </a:ext>
            </a:extLst>
          </p:cNvPr>
          <p:cNvSpPr>
            <a:spLocks noGrp="1"/>
          </p:cNvSpPr>
          <p:nvPr>
            <p:ph type="body" idx="1"/>
          </p:nvPr>
        </p:nvSpPr>
        <p:spPr>
          <a:xfrm>
            <a:off x="1191032" y="1485295"/>
            <a:ext cx="6075787" cy="2430429"/>
          </a:xfrm>
        </p:spPr>
        <p:txBody>
          <a:bodyPr>
            <a:noAutofit/>
          </a:bodyPr>
          <a:lstStyle/>
          <a:p>
            <a:pPr>
              <a:spcBef>
                <a:spcPts val="0"/>
              </a:spcBef>
            </a:pPr>
            <a:r>
              <a:rPr lang="en-US" sz="2200" dirty="0"/>
              <a:t>Selecting a FACT [formative assessment classroom technique] without a teaching or learning goal in mind because it seems like a fun activity to use in the classroom is analogous to ‘</a:t>
            </a:r>
            <a:r>
              <a:rPr lang="en-US" sz="2200" dirty="0" err="1"/>
              <a:t>activitymania</a:t>
            </a:r>
            <a:r>
              <a:rPr lang="en-US" sz="2200" dirty="0"/>
              <a:t>’—selecting mathematics activities that are fun and engaging to students but do not necessarily promote learning or inform teaching.”</a:t>
            </a:r>
          </a:p>
        </p:txBody>
      </p:sp>
      <p:sp>
        <p:nvSpPr>
          <p:cNvPr id="7" name="Text Placeholder 6">
            <a:extLst>
              <a:ext uri="{FF2B5EF4-FFF2-40B4-BE49-F238E27FC236}">
                <a16:creationId xmlns:a16="http://schemas.microsoft.com/office/drawing/2014/main" id="{74196DDA-2628-442D-A36A-A2F5829CC273}"/>
              </a:ext>
            </a:extLst>
          </p:cNvPr>
          <p:cNvSpPr>
            <a:spLocks noGrp="1"/>
          </p:cNvSpPr>
          <p:nvPr>
            <p:ph type="body" idx="10"/>
          </p:nvPr>
        </p:nvSpPr>
        <p:spPr>
          <a:xfrm>
            <a:off x="3293717" y="3991730"/>
            <a:ext cx="3108101" cy="439964"/>
          </a:xfrm>
        </p:spPr>
        <p:txBody>
          <a:bodyPr/>
          <a:lstStyle/>
          <a:p>
            <a:r>
              <a:rPr lang="en-US" dirty="0"/>
              <a:t>–Page Keeley &amp; Cheryl Rose Tobey</a:t>
            </a:r>
          </a:p>
        </p:txBody>
      </p:sp>
      <p:sp>
        <p:nvSpPr>
          <p:cNvPr id="8" name="Text Placeholder 5">
            <a:extLst>
              <a:ext uri="{FF2B5EF4-FFF2-40B4-BE49-F238E27FC236}">
                <a16:creationId xmlns:a16="http://schemas.microsoft.com/office/drawing/2014/main" id="{953A8EF7-0F9D-498D-A385-D5F14B7E1DF6}"/>
              </a:ext>
            </a:extLst>
          </p:cNvPr>
          <p:cNvSpPr txBox="1">
            <a:spLocks/>
          </p:cNvSpPr>
          <p:nvPr/>
        </p:nvSpPr>
        <p:spPr>
          <a:xfrm>
            <a:off x="628022" y="1106107"/>
            <a:ext cx="804956" cy="857250"/>
          </a:xfrm>
          <a:prstGeom prst="rect">
            <a:avLst/>
          </a:prstGeom>
          <a:noFill/>
          <a:ln>
            <a:noFill/>
          </a:ln>
        </p:spPr>
        <p:txBody>
          <a:bodyPr vert="horz" lIns="91421" tIns="91421" rIns="91421" bIns="91421" anchor="t" anchorCtr="0">
            <a:noAutofit/>
          </a:bodyPr>
          <a:lstStyle>
            <a:lvl1pPr marL="0" indent="0" algn="l" rtl="0" eaLnBrk="1" latinLnBrk="0" hangingPunct="1">
              <a:spcBef>
                <a:spcPct val="20000"/>
              </a:spcBef>
              <a:buClr>
                <a:schemeClr val="accent4"/>
              </a:buClr>
              <a:buSzPct val="100000"/>
              <a:buFont typeface="Arial" panose="020B0604020202020204" pitchFamily="34" charset="0"/>
              <a:buNone/>
              <a:tabLst/>
              <a:defRPr kumimoji="0" sz="2600" b="1" kern="1200">
                <a:solidFill>
                  <a:schemeClr val="bg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350" kern="1200" baseline="0">
                <a:solidFill>
                  <a:schemeClr val="tx1"/>
                </a:solidFill>
                <a:latin typeface="+mn-lt"/>
                <a:ea typeface="+mn-ea"/>
                <a:cs typeface="+mn-cs"/>
              </a:defRPr>
            </a:lvl9pPr>
          </a:lstStyle>
          <a:p>
            <a:r>
              <a:rPr lang="en-US" sz="9600" dirty="0">
                <a:latin typeface="Baskerville Old Face" panose="02020602080505020303" pitchFamily="18" charset="0"/>
              </a:rPr>
              <a:t>“</a:t>
            </a:r>
          </a:p>
        </p:txBody>
      </p:sp>
    </p:spTree>
    <p:extLst>
      <p:ext uri="{BB962C8B-B14F-4D97-AF65-F5344CB8AC3E}">
        <p14:creationId xmlns:p14="http://schemas.microsoft.com/office/powerpoint/2010/main" val="24002109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634F9D3E-7A2B-4603-BA06-9E3D2F12AEB6}"/>
              </a:ext>
            </a:extLst>
          </p:cNvPr>
          <p:cNvPicPr>
            <a:picLocks noChangeAspect="1"/>
          </p:cNvPicPr>
          <p:nvPr/>
        </p:nvPicPr>
        <p:blipFill rotWithShape="1">
          <a:blip r:embed="rId3"/>
          <a:srcRect t="13602" b="14746"/>
          <a:stretch/>
        </p:blipFill>
        <p:spPr>
          <a:xfrm>
            <a:off x="5528030" y="3376999"/>
            <a:ext cx="2222599" cy="1458224"/>
          </a:xfrm>
          <a:prstGeom prst="rect">
            <a:avLst/>
          </a:prstGeom>
        </p:spPr>
      </p:pic>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p:txBody>
          <a:bodyPr/>
          <a:lstStyle/>
          <a:p>
            <a:r>
              <a:rPr lang="en-US" dirty="0"/>
              <a:t>Activity 1: Not Like the Others</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2028497"/>
            <a:ext cx="7772400" cy="2740571"/>
          </a:xfrm>
        </p:spPr>
        <p:txBody>
          <a:bodyPr/>
          <a:lstStyle/>
          <a:p>
            <a:pPr marL="0" indent="0">
              <a:spcBef>
                <a:spcPts val="0"/>
              </a:spcBef>
              <a:buNone/>
            </a:pPr>
            <a:r>
              <a:rPr lang="en-US" dirty="0"/>
              <a:t>Students are provided with similar items, then are asked to choose which one is not like the others and to justify their reasoning. (K20 LEARN)</a:t>
            </a:r>
          </a:p>
        </p:txBody>
      </p:sp>
    </p:spTree>
    <p:extLst>
      <p:ext uri="{BB962C8B-B14F-4D97-AF65-F5344CB8AC3E}">
        <p14:creationId xmlns:p14="http://schemas.microsoft.com/office/powerpoint/2010/main" val="772136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Potential Purposes: </a:t>
            </a:r>
          </a:p>
          <a:p>
            <a:pPr marL="685800" lvl="1" indent="-457200">
              <a:spcBef>
                <a:spcPts val="0"/>
              </a:spcBef>
              <a:spcAft>
                <a:spcPts val="600"/>
              </a:spcAft>
            </a:pPr>
            <a:r>
              <a:rPr lang="en-US" dirty="0"/>
              <a:t>Make students’ ideas explicit to themselves and to you, the teacher. </a:t>
            </a:r>
          </a:p>
          <a:p>
            <a:pPr marL="685800" lvl="1" indent="-457200">
              <a:spcBef>
                <a:spcPts val="0"/>
              </a:spcBef>
              <a:spcAft>
                <a:spcPts val="600"/>
              </a:spcAft>
            </a:pPr>
            <a:r>
              <a:rPr lang="en-US" dirty="0"/>
              <a:t>Challenge students’ existing ideas and encourage intellectual curiosity. </a:t>
            </a:r>
          </a:p>
          <a:p>
            <a:pPr marL="685800" lvl="1" indent="-457200">
              <a:spcBef>
                <a:spcPts val="0"/>
              </a:spcBef>
              <a:spcAft>
                <a:spcPts val="600"/>
              </a:spcAft>
            </a:pPr>
            <a:r>
              <a:rPr lang="en-US" dirty="0"/>
              <a:t>Provide a stimulus for discussion and mathematical argumentation. </a:t>
            </a:r>
          </a:p>
          <a:p>
            <a:pPr marL="685800" lvl="1" indent="-457200">
              <a:spcBef>
                <a:spcPts val="0"/>
              </a:spcBef>
              <a:spcAft>
                <a:spcPts val="600"/>
              </a:spcAft>
            </a:pPr>
            <a:r>
              <a:rPr lang="en-US" dirty="0"/>
              <a:t>Promote the use of academic language in mathematics learning.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Not Like the Others</a:t>
            </a:r>
          </a:p>
        </p:txBody>
      </p:sp>
      <p:pic>
        <p:nvPicPr>
          <p:cNvPr id="6" name="Picture 5" descr="A picture containing shape&#10;&#10;Description automatically generated">
            <a:extLst>
              <a:ext uri="{FF2B5EF4-FFF2-40B4-BE49-F238E27FC236}">
                <a16:creationId xmlns:a16="http://schemas.microsoft.com/office/drawing/2014/main" id="{4B030E2B-F8F2-48BB-A51D-040214D78502}"/>
              </a:ext>
            </a:extLst>
          </p:cNvPr>
          <p:cNvPicPr>
            <a:picLocks noChangeAspect="1"/>
          </p:cNvPicPr>
          <p:nvPr/>
        </p:nvPicPr>
        <p:blipFill rotWithShape="1">
          <a:blip r:embed="rId3"/>
          <a:srcRect t="13602" b="14746"/>
          <a:stretch/>
        </p:blipFill>
        <p:spPr>
          <a:xfrm>
            <a:off x="5528030" y="3376999"/>
            <a:ext cx="2222599" cy="1458224"/>
          </a:xfrm>
          <a:prstGeom prst="rect">
            <a:avLst/>
          </a:prstGeom>
        </p:spPr>
      </p:pic>
    </p:spTree>
    <p:extLst>
      <p:ext uri="{BB962C8B-B14F-4D97-AF65-F5344CB8AC3E}">
        <p14:creationId xmlns:p14="http://schemas.microsoft.com/office/powerpoint/2010/main" val="13386143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9CF75F39-A45B-45CC-A063-BEDFAB65AEF7}"/>
              </a:ext>
            </a:extLst>
          </p:cNvPr>
          <p:cNvGraphicFramePr>
            <a:graphicFrameLocks noGrp="1"/>
          </p:cNvGraphicFramePr>
          <p:nvPr>
            <p:extLst>
              <p:ext uri="{D42A27DB-BD31-4B8C-83A1-F6EECF244321}">
                <p14:modId xmlns:p14="http://schemas.microsoft.com/office/powerpoint/2010/main" val="3216669580"/>
              </p:ext>
            </p:extLst>
          </p:nvPr>
        </p:nvGraphicFramePr>
        <p:xfrm>
          <a:off x="306489" y="395123"/>
          <a:ext cx="4539016" cy="4358160"/>
        </p:xfrm>
        <a:graphic>
          <a:graphicData uri="http://schemas.openxmlformats.org/drawingml/2006/table">
            <a:tbl>
              <a:tblPr firstRow="1" bandRow="1">
                <a:tableStyleId>{5940675A-B579-460E-94D1-54222C63F5DA}</a:tableStyleId>
              </a:tblPr>
              <a:tblGrid>
                <a:gridCol w="2269508">
                  <a:extLst>
                    <a:ext uri="{9D8B030D-6E8A-4147-A177-3AD203B41FA5}">
                      <a16:colId xmlns:a16="http://schemas.microsoft.com/office/drawing/2014/main" val="92672098"/>
                    </a:ext>
                  </a:extLst>
                </a:gridCol>
                <a:gridCol w="2269508">
                  <a:extLst>
                    <a:ext uri="{9D8B030D-6E8A-4147-A177-3AD203B41FA5}">
                      <a16:colId xmlns:a16="http://schemas.microsoft.com/office/drawing/2014/main" val="3697358697"/>
                    </a:ext>
                  </a:extLst>
                </a:gridCol>
              </a:tblGrid>
              <a:tr h="2179080">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473161670"/>
                  </a:ext>
                </a:extLst>
              </a:tr>
              <a:tr h="217908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1647633421"/>
                  </a:ext>
                </a:extLst>
              </a:tr>
            </a:tbl>
          </a:graphicData>
        </a:graphic>
      </p:graphicFrame>
      <p:sp>
        <p:nvSpPr>
          <p:cNvPr id="14" name="Content Placeholder 19">
            <a:extLst>
              <a:ext uri="{FF2B5EF4-FFF2-40B4-BE49-F238E27FC236}">
                <a16:creationId xmlns:a16="http://schemas.microsoft.com/office/drawing/2014/main" id="{42574695-B588-4A91-9200-9ADFD915DCC7}"/>
              </a:ext>
            </a:extLst>
          </p:cNvPr>
          <p:cNvSpPr>
            <a:spLocks noGrp="1"/>
          </p:cNvSpPr>
          <p:nvPr>
            <p:ph idx="1"/>
          </p:nvPr>
        </p:nvSpPr>
        <p:spPr>
          <a:xfrm>
            <a:off x="5070624" y="1311124"/>
            <a:ext cx="3616175" cy="3432326"/>
          </a:xfrm>
        </p:spPr>
        <p:txBody>
          <a:bodyPr>
            <a:normAutofit/>
          </a:bodyPr>
          <a:lstStyle/>
          <a:p>
            <a:pPr marL="457200" indent="-457200">
              <a:spcBef>
                <a:spcPts val="0"/>
              </a:spcBef>
              <a:spcAft>
                <a:spcPts val="600"/>
              </a:spcAft>
            </a:pPr>
            <a:r>
              <a:rPr lang="en-US" dirty="0"/>
              <a:t>Decide which graph is not like the others. </a:t>
            </a:r>
          </a:p>
          <a:p>
            <a:pPr marL="457200" indent="-457200">
              <a:spcBef>
                <a:spcPts val="0"/>
              </a:spcBef>
              <a:spcAft>
                <a:spcPts val="600"/>
              </a:spcAft>
            </a:pPr>
            <a:r>
              <a:rPr lang="en-US" dirty="0"/>
              <a:t>Explain your reasoning.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5070624" y="307247"/>
            <a:ext cx="3616175" cy="857250"/>
          </a:xfrm>
        </p:spPr>
        <p:txBody>
          <a:bodyPr/>
          <a:lstStyle/>
          <a:p>
            <a:r>
              <a:rPr lang="en-US" dirty="0"/>
              <a:t>Not Like the Others</a:t>
            </a:r>
          </a:p>
        </p:txBody>
      </p:sp>
      <p:pic>
        <p:nvPicPr>
          <p:cNvPr id="5" name="Picture 4">
            <a:extLst>
              <a:ext uri="{FF2B5EF4-FFF2-40B4-BE49-F238E27FC236}">
                <a16:creationId xmlns:a16="http://schemas.microsoft.com/office/drawing/2014/main" id="{8BDBC506-E52C-4DEA-BB51-7C58E8460EDE}"/>
              </a:ext>
            </a:extLst>
          </p:cNvPr>
          <p:cNvPicPr>
            <a:picLocks noChangeAspect="1"/>
          </p:cNvPicPr>
          <p:nvPr/>
        </p:nvPicPr>
        <p:blipFill>
          <a:blip r:embed="rId3"/>
          <a:stretch>
            <a:fillRect/>
          </a:stretch>
        </p:blipFill>
        <p:spPr>
          <a:xfrm>
            <a:off x="481392" y="459848"/>
            <a:ext cx="2023869" cy="2047724"/>
          </a:xfrm>
          <a:prstGeom prst="rect">
            <a:avLst/>
          </a:prstGeom>
        </p:spPr>
      </p:pic>
      <p:pic>
        <p:nvPicPr>
          <p:cNvPr id="6" name="Picture 5">
            <a:extLst>
              <a:ext uri="{FF2B5EF4-FFF2-40B4-BE49-F238E27FC236}">
                <a16:creationId xmlns:a16="http://schemas.microsoft.com/office/drawing/2014/main" id="{81678034-984A-4FE7-9441-3B17C01AF442}"/>
              </a:ext>
            </a:extLst>
          </p:cNvPr>
          <p:cNvPicPr>
            <a:picLocks noChangeAspect="1"/>
          </p:cNvPicPr>
          <p:nvPr/>
        </p:nvPicPr>
        <p:blipFill>
          <a:blip r:embed="rId4"/>
          <a:stretch>
            <a:fillRect/>
          </a:stretch>
        </p:blipFill>
        <p:spPr>
          <a:xfrm>
            <a:off x="481392" y="2681913"/>
            <a:ext cx="2023870" cy="2037612"/>
          </a:xfrm>
          <a:prstGeom prst="rect">
            <a:avLst/>
          </a:prstGeom>
        </p:spPr>
      </p:pic>
      <p:pic>
        <p:nvPicPr>
          <p:cNvPr id="7" name="Picture 6">
            <a:extLst>
              <a:ext uri="{FF2B5EF4-FFF2-40B4-BE49-F238E27FC236}">
                <a16:creationId xmlns:a16="http://schemas.microsoft.com/office/drawing/2014/main" id="{833B5CAF-77BC-48C4-A4F4-4C8A31AEA819}"/>
              </a:ext>
            </a:extLst>
          </p:cNvPr>
          <p:cNvPicPr>
            <a:picLocks noChangeAspect="1"/>
          </p:cNvPicPr>
          <p:nvPr/>
        </p:nvPicPr>
        <p:blipFill>
          <a:blip r:embed="rId5"/>
          <a:stretch>
            <a:fillRect/>
          </a:stretch>
        </p:blipFill>
        <p:spPr>
          <a:xfrm>
            <a:off x="2788104" y="459848"/>
            <a:ext cx="2023870" cy="2037612"/>
          </a:xfrm>
          <a:prstGeom prst="rect">
            <a:avLst/>
          </a:prstGeom>
        </p:spPr>
      </p:pic>
      <p:pic>
        <p:nvPicPr>
          <p:cNvPr id="8" name="Picture 7">
            <a:extLst>
              <a:ext uri="{FF2B5EF4-FFF2-40B4-BE49-F238E27FC236}">
                <a16:creationId xmlns:a16="http://schemas.microsoft.com/office/drawing/2014/main" id="{3FF5B5AC-D81A-4119-AED7-931BF2646B40}"/>
              </a:ext>
            </a:extLst>
          </p:cNvPr>
          <p:cNvPicPr>
            <a:picLocks noChangeAspect="1"/>
          </p:cNvPicPr>
          <p:nvPr/>
        </p:nvPicPr>
        <p:blipFill>
          <a:blip r:embed="rId6"/>
          <a:stretch>
            <a:fillRect/>
          </a:stretch>
        </p:blipFill>
        <p:spPr>
          <a:xfrm>
            <a:off x="2788104" y="2684467"/>
            <a:ext cx="2023869" cy="2035099"/>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30B40A09-67E0-4192-8EB0-B365DD0CCD67}"/>
              </a:ext>
            </a:extLst>
          </p:cNvPr>
          <p:cNvPicPr>
            <a:picLocks noChangeAspect="1"/>
          </p:cNvPicPr>
          <p:nvPr/>
        </p:nvPicPr>
        <p:blipFill rotWithShape="1">
          <a:blip r:embed="rId7"/>
          <a:srcRect t="13602" b="14746"/>
          <a:stretch/>
        </p:blipFill>
        <p:spPr>
          <a:xfrm>
            <a:off x="5528030" y="3376999"/>
            <a:ext cx="2222599" cy="1458224"/>
          </a:xfrm>
          <a:prstGeom prst="rect">
            <a:avLst/>
          </a:prstGeom>
        </p:spPr>
      </p:pic>
    </p:spTree>
    <p:extLst>
      <p:ext uri="{BB962C8B-B14F-4D97-AF65-F5344CB8AC3E}">
        <p14:creationId xmlns:p14="http://schemas.microsoft.com/office/powerpoint/2010/main" val="10916870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Develop a Not Like the Others formative assessment that you could use in the next couple of weeks. </a:t>
            </a:r>
          </a:p>
          <a:p>
            <a:pPr marL="457200" indent="-457200">
              <a:spcBef>
                <a:spcPts val="0"/>
              </a:spcBef>
              <a:spcAft>
                <a:spcPts val="600"/>
              </a:spcAft>
            </a:pPr>
            <a:r>
              <a:rPr lang="en-US" dirty="0"/>
              <a:t>Post your assessments in the Math Assessment Strategies slide deck. </a:t>
            </a:r>
          </a:p>
          <a:p>
            <a:pPr marL="685800" lvl="1" indent="-457200">
              <a:spcBef>
                <a:spcPts val="0"/>
              </a:spcBef>
              <a:spcAft>
                <a:spcPts val="600"/>
              </a:spcAft>
            </a:pPr>
            <a:r>
              <a:rPr lang="en-US" dirty="0"/>
              <a:t>Be sure to consider the strategy’s </a:t>
            </a:r>
            <a:br>
              <a:rPr lang="en-US" dirty="0"/>
            </a:br>
            <a:r>
              <a:rPr lang="en-US" dirty="0"/>
              <a:t>placement in the lesson and the </a:t>
            </a:r>
            <a:br>
              <a:rPr lang="en-US" dirty="0"/>
            </a:br>
            <a:r>
              <a:rPr lang="en-US" dirty="0"/>
              <a:t>purpose of your assessment.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Not Like the Others</a:t>
            </a:r>
          </a:p>
        </p:txBody>
      </p:sp>
      <p:pic>
        <p:nvPicPr>
          <p:cNvPr id="5" name="Picture 4" descr="A picture containing shape&#10;&#10;Description automatically generated">
            <a:extLst>
              <a:ext uri="{FF2B5EF4-FFF2-40B4-BE49-F238E27FC236}">
                <a16:creationId xmlns:a16="http://schemas.microsoft.com/office/drawing/2014/main" id="{31146899-29C5-4243-9040-EB6BC50ED1A3}"/>
              </a:ext>
            </a:extLst>
          </p:cNvPr>
          <p:cNvPicPr>
            <a:picLocks noChangeAspect="1"/>
          </p:cNvPicPr>
          <p:nvPr/>
        </p:nvPicPr>
        <p:blipFill rotWithShape="1">
          <a:blip r:embed="rId3"/>
          <a:srcRect t="13602" b="14746"/>
          <a:stretch/>
        </p:blipFill>
        <p:spPr>
          <a:xfrm>
            <a:off x="5528030" y="3376999"/>
            <a:ext cx="2222599" cy="1458224"/>
          </a:xfrm>
          <a:prstGeom prst="rect">
            <a:avLst/>
          </a:prstGeom>
        </p:spPr>
      </p:pic>
    </p:spTree>
    <p:extLst>
      <p:ext uri="{BB962C8B-B14F-4D97-AF65-F5344CB8AC3E}">
        <p14:creationId xmlns:p14="http://schemas.microsoft.com/office/powerpoint/2010/main" val="4014401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20" y="1309352"/>
            <a:ext cx="6983790" cy="3434098"/>
          </a:xfrm>
        </p:spPr>
        <p:txBody>
          <a:bodyPr>
            <a:noAutofit/>
          </a:bodyPr>
          <a:lstStyle/>
          <a:p>
            <a:pPr marL="457200" indent="-457200">
              <a:spcBef>
                <a:spcPts val="0"/>
              </a:spcBef>
              <a:spcAft>
                <a:spcPts val="600"/>
              </a:spcAft>
            </a:pPr>
            <a:r>
              <a:rPr lang="en-US" dirty="0"/>
              <a:t>Geometry Lesson (G.2D.1.7)</a:t>
            </a:r>
          </a:p>
          <a:p>
            <a:pPr marL="685800" lvl="1" indent="-457200">
              <a:spcBef>
                <a:spcPts val="0"/>
              </a:spcBef>
              <a:spcAft>
                <a:spcPts val="300"/>
              </a:spcAft>
            </a:pPr>
            <a:r>
              <a:rPr lang="en-US" i="1" dirty="0">
                <a:solidFill>
                  <a:srgbClr val="3978B1"/>
                </a:solidFill>
                <a:hlinkClick r:id="rId3">
                  <a:extLst>
                    <a:ext uri="{A12FA001-AC4F-418D-AE19-62706E023703}">
                      <ahyp:hlinkClr xmlns:ahyp="http://schemas.microsoft.com/office/drawing/2018/hyperlinkcolor" val="tx"/>
                    </a:ext>
                  </a:extLst>
                </a:hlinkClick>
              </a:rPr>
              <a:t>A Perfect Match</a:t>
            </a:r>
            <a:endParaRPr lang="en-US" i="1" dirty="0">
              <a:solidFill>
                <a:srgbClr val="3978B1"/>
              </a:solidFill>
            </a:endParaRPr>
          </a:p>
          <a:p>
            <a:pPr marL="685800" lvl="1" indent="-457200">
              <a:spcBef>
                <a:spcPts val="0"/>
              </a:spcBef>
              <a:spcAft>
                <a:spcPts val="1200"/>
              </a:spcAft>
            </a:pPr>
            <a:r>
              <a:rPr lang="en-US" dirty="0"/>
              <a:t>Students use the Not Like the Others strategy to compare </a:t>
            </a:r>
            <a:br>
              <a:rPr lang="en-US" dirty="0"/>
            </a:br>
            <a:r>
              <a:rPr lang="en-US" dirty="0"/>
              <a:t>similar and congruent triangles with the same area. </a:t>
            </a:r>
          </a:p>
          <a:p>
            <a:pPr marL="457200" indent="-457200">
              <a:spcBef>
                <a:spcPts val="0"/>
              </a:spcBef>
              <a:spcAft>
                <a:spcPts val="600"/>
              </a:spcAft>
            </a:pPr>
            <a:r>
              <a:rPr lang="en-US" dirty="0"/>
              <a:t>Algebra 2 Lesson (A2.N.1.1, A2.N.1.2)</a:t>
            </a:r>
          </a:p>
          <a:p>
            <a:pPr marL="685800" lvl="1" indent="-457200">
              <a:spcBef>
                <a:spcPts val="0"/>
              </a:spcBef>
              <a:spcAft>
                <a:spcPts val="300"/>
              </a:spcAft>
            </a:pPr>
            <a:r>
              <a:rPr lang="en-US" i="1" dirty="0">
                <a:solidFill>
                  <a:srgbClr val="3978B1"/>
                </a:solidFill>
                <a:hlinkClick r:id="rId4">
                  <a:extLst>
                    <a:ext uri="{A12FA001-AC4F-418D-AE19-62706E023703}">
                      <ahyp:hlinkClr xmlns:ahyp="http://schemas.microsoft.com/office/drawing/2018/hyperlinkcolor" val="tx"/>
                    </a:ext>
                  </a:extLst>
                </a:hlinkClick>
              </a:rPr>
              <a:t>My Imaginary Friend, Part 1</a:t>
            </a:r>
            <a:endParaRPr lang="en-US" i="1" dirty="0">
              <a:solidFill>
                <a:srgbClr val="3978B1"/>
              </a:solidFill>
            </a:endParaRPr>
          </a:p>
          <a:p>
            <a:pPr marL="685800" lvl="1" indent="-457200">
              <a:spcBef>
                <a:spcPts val="0"/>
              </a:spcBef>
              <a:spcAft>
                <a:spcPts val="600"/>
              </a:spcAft>
            </a:pPr>
            <a:r>
              <a:rPr lang="en-US" dirty="0"/>
              <a:t>Students use the Not Like the Others strategy </a:t>
            </a:r>
            <a:br>
              <a:rPr lang="en-US" dirty="0"/>
            </a:br>
            <a:r>
              <a:rPr lang="en-US" dirty="0"/>
              <a:t>to get them in the mindset of finding patterns.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Not Like the Others</a:t>
            </a:r>
          </a:p>
        </p:txBody>
      </p:sp>
      <p:pic>
        <p:nvPicPr>
          <p:cNvPr id="3" name="Picture 2" descr="Chart&#10;&#10;Description automatically generated">
            <a:extLst>
              <a:ext uri="{FF2B5EF4-FFF2-40B4-BE49-F238E27FC236}">
                <a16:creationId xmlns:a16="http://schemas.microsoft.com/office/drawing/2014/main" id="{1EDED0EA-CAB1-4ACD-9E5B-DB48683BA9DD}"/>
              </a:ext>
            </a:extLst>
          </p:cNvPr>
          <p:cNvPicPr>
            <a:picLocks noChangeAspect="1"/>
          </p:cNvPicPr>
          <p:nvPr/>
        </p:nvPicPr>
        <p:blipFill rotWithShape="1">
          <a:blip r:embed="rId5"/>
          <a:srcRect l="9613" r="3688"/>
          <a:stretch/>
        </p:blipFill>
        <p:spPr>
          <a:xfrm>
            <a:off x="456643" y="1456368"/>
            <a:ext cx="1161288" cy="1162050"/>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Shape&#10;&#10;Description automatically generated with low confidence">
            <a:extLst>
              <a:ext uri="{FF2B5EF4-FFF2-40B4-BE49-F238E27FC236}">
                <a16:creationId xmlns:a16="http://schemas.microsoft.com/office/drawing/2014/main" id="{7190AD49-27E3-42EC-98A3-D38A5E1FD50B}"/>
              </a:ext>
            </a:extLst>
          </p:cNvPr>
          <p:cNvPicPr>
            <a:picLocks noChangeAspect="1"/>
          </p:cNvPicPr>
          <p:nvPr/>
        </p:nvPicPr>
        <p:blipFill>
          <a:blip r:embed="rId6"/>
          <a:stretch>
            <a:fillRect/>
          </a:stretch>
        </p:blipFill>
        <p:spPr>
          <a:xfrm>
            <a:off x="457200" y="3026401"/>
            <a:ext cx="1160731"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8905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p:txBody>
          <a:bodyPr/>
          <a:lstStyle/>
          <a:p>
            <a:r>
              <a:rPr lang="en-US" dirty="0"/>
              <a:t>Activity 2: Strategy Probe</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2028497"/>
            <a:ext cx="7772400" cy="2740571"/>
          </a:xfrm>
        </p:spPr>
        <p:txBody>
          <a:bodyPr/>
          <a:lstStyle/>
          <a:p>
            <a:pPr marL="0" indent="0">
              <a:spcBef>
                <a:spcPts val="0"/>
              </a:spcBef>
              <a:buNone/>
            </a:pPr>
            <a:r>
              <a:rPr lang="en-US" dirty="0"/>
              <a:t>Students are given a problem-solving task to complete, then are given sample responses to compare with their work. Students circle the method that most closely matches their process and then work to make sense of the other methods. (Keeley FACTs)</a:t>
            </a:r>
          </a:p>
        </p:txBody>
      </p:sp>
      <p:grpSp>
        <p:nvGrpSpPr>
          <p:cNvPr id="18" name="Group 17">
            <a:extLst>
              <a:ext uri="{FF2B5EF4-FFF2-40B4-BE49-F238E27FC236}">
                <a16:creationId xmlns:a16="http://schemas.microsoft.com/office/drawing/2014/main" id="{398D5729-C51B-423E-B68C-9F3BA84FD8F3}"/>
              </a:ext>
            </a:extLst>
          </p:cNvPr>
          <p:cNvGrpSpPr>
            <a:grpSpLocks noChangeAspect="1"/>
          </p:cNvGrpSpPr>
          <p:nvPr/>
        </p:nvGrpSpPr>
        <p:grpSpPr>
          <a:xfrm>
            <a:off x="5336866" y="3826840"/>
            <a:ext cx="2427639" cy="932688"/>
            <a:chOff x="3307754" y="3389656"/>
            <a:chExt cx="2528492" cy="971435"/>
          </a:xfrm>
        </p:grpSpPr>
        <p:pic>
          <p:nvPicPr>
            <p:cNvPr id="19" name="Graphic 18" descr="Bullseye with solid fill">
              <a:extLst>
                <a:ext uri="{FF2B5EF4-FFF2-40B4-BE49-F238E27FC236}">
                  <a16:creationId xmlns:a16="http://schemas.microsoft.com/office/drawing/2014/main" id="{51C0DEAD-E8AF-4779-8EF0-8E35C5DF07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1846" y="3400629"/>
              <a:ext cx="914400" cy="914400"/>
            </a:xfrm>
            <a:prstGeom prst="rect">
              <a:avLst/>
            </a:prstGeom>
          </p:spPr>
        </p:pic>
        <p:pic>
          <p:nvPicPr>
            <p:cNvPr id="20" name="Graphic 19" descr="Badge Question Mark with solid fill">
              <a:extLst>
                <a:ext uri="{FF2B5EF4-FFF2-40B4-BE49-F238E27FC236}">
                  <a16:creationId xmlns:a16="http://schemas.microsoft.com/office/drawing/2014/main" id="{C6F0F456-189A-4003-971F-EFDB0EE5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7754" y="3400629"/>
              <a:ext cx="914400" cy="914400"/>
            </a:xfrm>
            <a:prstGeom prst="rect">
              <a:avLst/>
            </a:prstGeom>
          </p:spPr>
        </p:pic>
        <p:cxnSp>
          <p:nvCxnSpPr>
            <p:cNvPr id="21" name="Connector: Curved 20">
              <a:extLst>
                <a:ext uri="{FF2B5EF4-FFF2-40B4-BE49-F238E27FC236}">
                  <a16:creationId xmlns:a16="http://schemas.microsoft.com/office/drawing/2014/main" id="{51D9BBEF-0F23-46A9-9CAE-E7B9A39D4B09}"/>
                </a:ext>
              </a:extLst>
            </p:cNvPr>
            <p:cNvCxnSpPr>
              <a:cxnSpLocks/>
            </p:cNvCxnSpPr>
            <p:nvPr/>
          </p:nvCxnSpPr>
          <p:spPr>
            <a:xfrm>
              <a:off x="4165595" y="3805469"/>
              <a:ext cx="815513" cy="12700"/>
            </a:xfrm>
            <a:prstGeom prst="curvedConnector3">
              <a:avLst/>
            </a:prstGeom>
            <a:ln>
              <a:solidFill>
                <a:srgbClr val="626262"/>
              </a:solidFill>
              <a:tailEnd type="triangle"/>
            </a:ln>
          </p:spPr>
          <p:style>
            <a:lnRef idx="2">
              <a:schemeClr val="accent2"/>
            </a:lnRef>
            <a:fillRef idx="0">
              <a:schemeClr val="accent2"/>
            </a:fillRef>
            <a:effectRef idx="1">
              <a:schemeClr val="accent2"/>
            </a:effectRef>
            <a:fontRef idx="minor">
              <a:schemeClr val="tx1"/>
            </a:fontRef>
          </p:style>
        </p:cxnSp>
        <p:sp>
          <p:nvSpPr>
            <p:cNvPr id="22" name="Freeform: Shape 21">
              <a:extLst>
                <a:ext uri="{FF2B5EF4-FFF2-40B4-BE49-F238E27FC236}">
                  <a16:creationId xmlns:a16="http://schemas.microsoft.com/office/drawing/2014/main" id="{6126BBA9-3525-4181-9A61-E065A2C0F5AA}"/>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chemeClr val="tx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AF972A14-E89B-4E64-8791-0D36E739087C}"/>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chemeClr val="tx1">
                  <a:lumMod val="75000"/>
                </a:schemeClr>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105932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23073A-0F89-4C43-9041-5214F5781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940" y="328613"/>
            <a:ext cx="553212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61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Potential Purposes: </a:t>
            </a:r>
          </a:p>
          <a:p>
            <a:pPr marL="685800" lvl="1" indent="-457200">
              <a:spcBef>
                <a:spcPts val="0"/>
              </a:spcBef>
              <a:spcAft>
                <a:spcPts val="600"/>
              </a:spcAft>
            </a:pPr>
            <a:r>
              <a:rPr lang="en-US" dirty="0"/>
              <a:t>Help students consider alternative viewpoints. </a:t>
            </a:r>
          </a:p>
          <a:p>
            <a:pPr marL="685800" lvl="1" indent="-457200">
              <a:spcBef>
                <a:spcPts val="0"/>
              </a:spcBef>
              <a:spcAft>
                <a:spcPts val="600"/>
              </a:spcAft>
            </a:pPr>
            <a:r>
              <a:rPr lang="en-US" dirty="0"/>
              <a:t>Challenge students’ existing ideas and encourage intellectual curiosity. </a:t>
            </a:r>
          </a:p>
          <a:p>
            <a:pPr marL="685800" lvl="1" indent="-457200">
              <a:spcBef>
                <a:spcPts val="0"/>
              </a:spcBef>
              <a:spcAft>
                <a:spcPts val="600"/>
              </a:spcAft>
            </a:pPr>
            <a:r>
              <a:rPr lang="en-US" dirty="0"/>
              <a:t>Provide starting points for mathematical inquiry.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a:t>
            </a:r>
          </a:p>
        </p:txBody>
      </p:sp>
      <p:grpSp>
        <p:nvGrpSpPr>
          <p:cNvPr id="10" name="Group 9">
            <a:extLst>
              <a:ext uri="{FF2B5EF4-FFF2-40B4-BE49-F238E27FC236}">
                <a16:creationId xmlns:a16="http://schemas.microsoft.com/office/drawing/2014/main" id="{68E64CC4-7063-42BA-B4EC-D6AD441390DD}"/>
              </a:ext>
            </a:extLst>
          </p:cNvPr>
          <p:cNvGrpSpPr>
            <a:grpSpLocks noChangeAspect="1"/>
          </p:cNvGrpSpPr>
          <p:nvPr/>
        </p:nvGrpSpPr>
        <p:grpSpPr>
          <a:xfrm>
            <a:off x="5336866" y="3827580"/>
            <a:ext cx="2437953" cy="936650"/>
            <a:chOff x="3307754" y="3389656"/>
            <a:chExt cx="2528492" cy="971435"/>
          </a:xfrm>
        </p:grpSpPr>
        <p:pic>
          <p:nvPicPr>
            <p:cNvPr id="11" name="Graphic 10" descr="Bullseye with solid fill">
              <a:extLst>
                <a:ext uri="{FF2B5EF4-FFF2-40B4-BE49-F238E27FC236}">
                  <a16:creationId xmlns:a16="http://schemas.microsoft.com/office/drawing/2014/main" id="{0F2363F4-550D-42D7-B442-397B8F9C8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1846" y="3400629"/>
              <a:ext cx="914400" cy="914400"/>
            </a:xfrm>
            <a:prstGeom prst="rect">
              <a:avLst/>
            </a:prstGeom>
          </p:spPr>
        </p:pic>
        <p:pic>
          <p:nvPicPr>
            <p:cNvPr id="12" name="Graphic 11" descr="Badge Question Mark with solid fill">
              <a:extLst>
                <a:ext uri="{FF2B5EF4-FFF2-40B4-BE49-F238E27FC236}">
                  <a16:creationId xmlns:a16="http://schemas.microsoft.com/office/drawing/2014/main" id="{C1BCDB91-42B7-4239-AB89-2BB206EC90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7754" y="3400629"/>
              <a:ext cx="914400" cy="914400"/>
            </a:xfrm>
            <a:prstGeom prst="rect">
              <a:avLst/>
            </a:prstGeom>
          </p:spPr>
        </p:pic>
        <p:cxnSp>
          <p:nvCxnSpPr>
            <p:cNvPr id="13" name="Connector: Curved 12">
              <a:extLst>
                <a:ext uri="{FF2B5EF4-FFF2-40B4-BE49-F238E27FC236}">
                  <a16:creationId xmlns:a16="http://schemas.microsoft.com/office/drawing/2014/main" id="{8C2F41CA-78D0-4182-8490-62A984A861C1}"/>
                </a:ext>
              </a:extLst>
            </p:cNvPr>
            <p:cNvCxnSpPr>
              <a:cxnSpLocks/>
            </p:cNvCxnSpPr>
            <p:nvPr/>
          </p:nvCxnSpPr>
          <p:spPr>
            <a:xfrm>
              <a:off x="4165595" y="3800430"/>
              <a:ext cx="815513" cy="12700"/>
            </a:xfrm>
            <a:prstGeom prst="curvedConnector3">
              <a:avLst/>
            </a:prstGeom>
            <a:ln>
              <a:solidFill>
                <a:schemeClr val="accent4"/>
              </a:solidFill>
              <a:tailEnd type="triangle"/>
            </a:ln>
          </p:spPr>
          <p:style>
            <a:lnRef idx="2">
              <a:schemeClr val="accent2"/>
            </a:lnRef>
            <a:fillRef idx="0">
              <a:schemeClr val="accent2"/>
            </a:fillRef>
            <a:effectRef idx="1">
              <a:schemeClr val="accent2"/>
            </a:effectRef>
            <a:fontRef idx="minor">
              <a:schemeClr val="tx1"/>
            </a:fontRef>
          </p:style>
        </p:cxnSp>
        <p:sp>
          <p:nvSpPr>
            <p:cNvPr id="14" name="Freeform: Shape 13">
              <a:extLst>
                <a:ext uri="{FF2B5EF4-FFF2-40B4-BE49-F238E27FC236}">
                  <a16:creationId xmlns:a16="http://schemas.microsoft.com/office/drawing/2014/main" id="{9DBF060D-15F3-4E6A-BEAA-769C417D14C9}"/>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rgbClr val="3E5C6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878031-B15E-4A12-AB29-D7C9B19BCF1A}"/>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rgbClr val="3978B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936718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1000"/>
              </a:spcAft>
            </a:pPr>
            <a:r>
              <a:rPr lang="en-US" dirty="0"/>
              <a:t>Expand:  </a:t>
            </a:r>
          </a:p>
          <a:p>
            <a:pPr marL="685800" lvl="1" indent="-457200">
              <a:spcBef>
                <a:spcPts val="0"/>
              </a:spcBef>
              <a:spcAft>
                <a:spcPts val="600"/>
              </a:spcAft>
            </a:pPr>
            <a:r>
              <a:rPr lang="en-US" dirty="0"/>
              <a:t>Be sure to show your thinking.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pic>
        <p:nvPicPr>
          <p:cNvPr id="10" name="Picture 9" descr="Shape&#10;&#10;Description automatically generated with medium confidence">
            <a:extLst>
              <a:ext uri="{FF2B5EF4-FFF2-40B4-BE49-F238E27FC236}">
                <a16:creationId xmlns:a16="http://schemas.microsoft.com/office/drawing/2014/main" id="{3FC68B65-9656-43F4-841C-76C898A50FA0}"/>
              </a:ext>
            </a:extLst>
          </p:cNvPr>
          <p:cNvPicPr>
            <a:picLocks noChangeAspect="1"/>
          </p:cNvPicPr>
          <p:nvPr/>
        </p:nvPicPr>
        <p:blipFill rotWithShape="1">
          <a:blip r:embed="rId3"/>
          <a:srcRect l="34503"/>
          <a:stretch/>
        </p:blipFill>
        <p:spPr>
          <a:xfrm>
            <a:off x="2119085" y="1345797"/>
            <a:ext cx="2147008" cy="468288"/>
          </a:xfrm>
          <a:prstGeom prst="rect">
            <a:avLst/>
          </a:prstGeom>
        </p:spPr>
      </p:pic>
      <p:grpSp>
        <p:nvGrpSpPr>
          <p:cNvPr id="13" name="Group 12">
            <a:extLst>
              <a:ext uri="{FF2B5EF4-FFF2-40B4-BE49-F238E27FC236}">
                <a16:creationId xmlns:a16="http://schemas.microsoft.com/office/drawing/2014/main" id="{6FEBEEE4-0B6E-4464-9790-6A03C87E53D7}"/>
              </a:ext>
            </a:extLst>
          </p:cNvPr>
          <p:cNvGrpSpPr>
            <a:grpSpLocks noChangeAspect="1"/>
          </p:cNvGrpSpPr>
          <p:nvPr/>
        </p:nvGrpSpPr>
        <p:grpSpPr>
          <a:xfrm>
            <a:off x="5336866" y="3827580"/>
            <a:ext cx="2437953" cy="936650"/>
            <a:chOff x="3307754" y="3389656"/>
            <a:chExt cx="2528492" cy="971435"/>
          </a:xfrm>
        </p:grpSpPr>
        <p:pic>
          <p:nvPicPr>
            <p:cNvPr id="14" name="Graphic 13" descr="Bullseye with solid fill">
              <a:extLst>
                <a:ext uri="{FF2B5EF4-FFF2-40B4-BE49-F238E27FC236}">
                  <a16:creationId xmlns:a16="http://schemas.microsoft.com/office/drawing/2014/main" id="{8269B424-21FE-4BC7-B41B-31F2C6115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1846" y="3400629"/>
              <a:ext cx="914400" cy="914400"/>
            </a:xfrm>
            <a:prstGeom prst="rect">
              <a:avLst/>
            </a:prstGeom>
          </p:spPr>
        </p:pic>
        <p:pic>
          <p:nvPicPr>
            <p:cNvPr id="21" name="Graphic 20" descr="Badge Question Mark with solid fill">
              <a:extLst>
                <a:ext uri="{FF2B5EF4-FFF2-40B4-BE49-F238E27FC236}">
                  <a16:creationId xmlns:a16="http://schemas.microsoft.com/office/drawing/2014/main" id="{62B3E4AC-1C42-460B-AF0C-4CC38E1884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7754" y="3400629"/>
              <a:ext cx="914400" cy="914400"/>
            </a:xfrm>
            <a:prstGeom prst="rect">
              <a:avLst/>
            </a:prstGeom>
          </p:spPr>
        </p:pic>
        <p:cxnSp>
          <p:nvCxnSpPr>
            <p:cNvPr id="22" name="Connector: Curved 21">
              <a:extLst>
                <a:ext uri="{FF2B5EF4-FFF2-40B4-BE49-F238E27FC236}">
                  <a16:creationId xmlns:a16="http://schemas.microsoft.com/office/drawing/2014/main" id="{C3139253-6323-4237-A5E4-19F68F818EF8}"/>
                </a:ext>
              </a:extLst>
            </p:cNvPr>
            <p:cNvCxnSpPr>
              <a:cxnSpLocks/>
            </p:cNvCxnSpPr>
            <p:nvPr/>
          </p:nvCxnSpPr>
          <p:spPr>
            <a:xfrm>
              <a:off x="4165595" y="3800430"/>
              <a:ext cx="815513" cy="12700"/>
            </a:xfrm>
            <a:prstGeom prst="curvedConnector3">
              <a:avLst/>
            </a:prstGeom>
            <a:ln>
              <a:solidFill>
                <a:schemeClr val="accent4"/>
              </a:solidFill>
              <a:tailEnd type="triangle"/>
            </a:ln>
          </p:spPr>
          <p:style>
            <a:lnRef idx="2">
              <a:schemeClr val="accent2"/>
            </a:lnRef>
            <a:fillRef idx="0">
              <a:schemeClr val="accent2"/>
            </a:fillRef>
            <a:effectRef idx="1">
              <a:schemeClr val="accent2"/>
            </a:effectRef>
            <a:fontRef idx="minor">
              <a:schemeClr val="tx1"/>
            </a:fontRef>
          </p:style>
        </p:cxnSp>
        <p:sp>
          <p:nvSpPr>
            <p:cNvPr id="23" name="Freeform: Shape 22">
              <a:extLst>
                <a:ext uri="{FF2B5EF4-FFF2-40B4-BE49-F238E27FC236}">
                  <a16:creationId xmlns:a16="http://schemas.microsoft.com/office/drawing/2014/main" id="{D05A646F-BA18-4834-A840-615FB0357A05}"/>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rgbClr val="3E5C6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B87BFB5A-5A4D-4BC0-A66A-B1563333A14F}"/>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rgbClr val="3978B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942290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3"/>
            <a:ext cx="8281765" cy="665274"/>
          </a:xfrm>
        </p:spPr>
        <p:txBody>
          <a:bodyPr>
            <a:noAutofit/>
          </a:bodyPr>
          <a:lstStyle/>
          <a:p>
            <a:pPr marL="0" indent="0">
              <a:spcBef>
                <a:spcPts val="0"/>
              </a:spcBef>
              <a:buNone/>
            </a:pPr>
            <a:r>
              <a:rPr lang="en-US" dirty="0"/>
              <a:t>Select the method that is most similar to your method.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1224525778"/>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extLst>
              <p:ext uri="{D42A27DB-BD31-4B8C-83A1-F6EECF244321}">
                <p14:modId xmlns:p14="http://schemas.microsoft.com/office/powerpoint/2010/main" val="1646604174"/>
              </p:ext>
            </p:extLst>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extLst>
              <p:ext uri="{D42A27DB-BD31-4B8C-83A1-F6EECF244321}">
                <p14:modId xmlns:p14="http://schemas.microsoft.com/office/powerpoint/2010/main" val="1914175703"/>
              </p:ext>
            </p:extLst>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8400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3"/>
            <a:ext cx="8281764" cy="665274"/>
          </a:xfrm>
        </p:spPr>
        <p:txBody>
          <a:bodyPr>
            <a:normAutofit/>
          </a:bodyPr>
          <a:lstStyle/>
          <a:p>
            <a:pPr marL="0" indent="0">
              <a:spcBef>
                <a:spcPts val="0"/>
              </a:spcBef>
              <a:buNone/>
            </a:pPr>
            <a:r>
              <a:rPr lang="en-US" dirty="0"/>
              <a:t>Analyze the other methods that you did not select.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1919173452"/>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9745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3"/>
            <a:ext cx="8281765" cy="665274"/>
          </a:xfrm>
        </p:spPr>
        <p:txBody>
          <a:bodyPr>
            <a:normAutofit/>
          </a:bodyPr>
          <a:lstStyle/>
          <a:p>
            <a:pPr marL="0" indent="0">
              <a:spcBef>
                <a:spcPts val="0"/>
              </a:spcBef>
              <a:buNone/>
            </a:pPr>
            <a:r>
              <a:rPr lang="en-US" dirty="0"/>
              <a:t>Discuss all methods with your group.</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1245176617"/>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516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3"/>
            <a:ext cx="8281765" cy="665274"/>
          </a:xfrm>
        </p:spPr>
        <p:txBody>
          <a:bodyPr>
            <a:normAutofit/>
          </a:bodyPr>
          <a:lstStyle/>
          <a:p>
            <a:pPr marL="0" indent="0">
              <a:spcBef>
                <a:spcPts val="0"/>
              </a:spcBef>
              <a:buNone/>
            </a:pPr>
            <a:r>
              <a:rPr lang="en-US" dirty="0"/>
              <a:t>Did anyone use a method not shown?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3413088532"/>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2213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p:txBody>
          <a:bodyPr/>
          <a:lstStyle/>
          <a:p>
            <a:r>
              <a:rPr lang="en-US" dirty="0"/>
              <a:t>Activity 3: Quick Checks</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2028497"/>
            <a:ext cx="7772400" cy="2740571"/>
          </a:xfrm>
        </p:spPr>
        <p:txBody>
          <a:bodyPr/>
          <a:lstStyle/>
          <a:p>
            <a:pPr marL="0" indent="0">
              <a:spcBef>
                <a:spcPts val="0"/>
              </a:spcBef>
              <a:buNone/>
            </a:pPr>
            <a:r>
              <a:rPr lang="en-US" dirty="0"/>
              <a:t>These are ways of quickly assessing students at different points of the lesson, often called “temperature checks.” Like cooking and tasting the sauce as you season it, getting student feedback tells you </a:t>
            </a:r>
            <a:br>
              <a:rPr lang="en-US" dirty="0"/>
            </a:br>
            <a:r>
              <a:rPr lang="en-US" dirty="0"/>
              <a:t>what to address. (K20 Center)</a:t>
            </a:r>
          </a:p>
        </p:txBody>
      </p:sp>
      <p:pic>
        <p:nvPicPr>
          <p:cNvPr id="6" name="Graphic 5" descr="Good Inventory with solid fill">
            <a:extLst>
              <a:ext uri="{FF2B5EF4-FFF2-40B4-BE49-F238E27FC236}">
                <a16:creationId xmlns:a16="http://schemas.microsoft.com/office/drawing/2014/main" id="{82F762D2-9A27-494C-BF52-A59F5091C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0159" y="3398782"/>
            <a:ext cx="1465212" cy="1465212"/>
          </a:xfrm>
          <a:prstGeom prst="rect">
            <a:avLst/>
          </a:prstGeom>
        </p:spPr>
      </p:pic>
    </p:spTree>
    <p:extLst>
      <p:ext uri="{BB962C8B-B14F-4D97-AF65-F5344CB8AC3E}">
        <p14:creationId xmlns:p14="http://schemas.microsoft.com/office/powerpoint/2010/main" val="26550070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Potential Purposes: </a:t>
            </a:r>
          </a:p>
          <a:p>
            <a:pPr marL="685800" lvl="1" indent="-457200">
              <a:spcBef>
                <a:spcPts val="0"/>
              </a:spcBef>
              <a:spcAft>
                <a:spcPts val="600"/>
              </a:spcAft>
            </a:pPr>
            <a:r>
              <a:rPr lang="en-US" dirty="0"/>
              <a:t>Use feedback to inform immediate or later adjustments to instruction. </a:t>
            </a:r>
          </a:p>
          <a:p>
            <a:pPr marL="685800" lvl="1" indent="-457200">
              <a:spcBef>
                <a:spcPts val="0"/>
              </a:spcBef>
              <a:spcAft>
                <a:spcPts val="600"/>
              </a:spcAft>
            </a:pPr>
            <a:r>
              <a:rPr lang="en-US" dirty="0"/>
              <a:t>Evaluate the effectiveness of a lesson. </a:t>
            </a:r>
          </a:p>
          <a:p>
            <a:pPr marL="685800" lvl="1" indent="-457200">
              <a:spcBef>
                <a:spcPts val="0"/>
              </a:spcBef>
              <a:spcAft>
                <a:spcPts val="600"/>
              </a:spcAft>
            </a:pPr>
            <a:r>
              <a:rPr lang="en-US" dirty="0"/>
              <a:t>Include and encourage participation from all learners.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Quick Checks</a:t>
            </a:r>
          </a:p>
        </p:txBody>
      </p:sp>
      <p:pic>
        <p:nvPicPr>
          <p:cNvPr id="5" name="Graphic 4" descr="Good Inventory with solid fill">
            <a:extLst>
              <a:ext uri="{FF2B5EF4-FFF2-40B4-BE49-F238E27FC236}">
                <a16:creationId xmlns:a16="http://schemas.microsoft.com/office/drawing/2014/main" id="{E72B9E46-EB43-4EBD-8F09-61324C11D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0159" y="3398782"/>
            <a:ext cx="1465212" cy="1465212"/>
          </a:xfrm>
          <a:prstGeom prst="rect">
            <a:avLst/>
          </a:prstGeom>
        </p:spPr>
      </p:pic>
    </p:spTree>
    <p:extLst>
      <p:ext uri="{BB962C8B-B14F-4D97-AF65-F5344CB8AC3E}">
        <p14:creationId xmlns:p14="http://schemas.microsoft.com/office/powerpoint/2010/main" val="36738521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What do you know about what you see below? </a:t>
            </a:r>
          </a:p>
          <a:p>
            <a:pPr marL="685800" lvl="1" indent="-457200">
              <a:spcBef>
                <a:spcPts val="0"/>
              </a:spcBef>
              <a:spcAft>
                <a:spcPts val="600"/>
              </a:spcAft>
            </a:pPr>
            <a:r>
              <a:rPr lang="en-US" dirty="0"/>
              <a:t>(You could show any </a:t>
            </a:r>
            <a:r>
              <a:rPr lang="en-US" b="1" dirty="0"/>
              <a:t>one</a:t>
            </a:r>
            <a:r>
              <a:rPr lang="en-US" dirty="0"/>
              <a:t> of these.) </a:t>
            </a:r>
          </a:p>
          <a:p>
            <a:pPr marL="0" indent="0">
              <a:buNone/>
            </a:pPr>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Beginning of the Lesson: Bell Ringers</a:t>
            </a:r>
          </a:p>
        </p:txBody>
      </p:sp>
      <p:pic>
        <p:nvPicPr>
          <p:cNvPr id="4" name="Picture 3">
            <a:extLst>
              <a:ext uri="{FF2B5EF4-FFF2-40B4-BE49-F238E27FC236}">
                <a16:creationId xmlns:a16="http://schemas.microsoft.com/office/drawing/2014/main" id="{1BC480A8-C588-4456-BBFD-B98817908CB7}"/>
              </a:ext>
            </a:extLst>
          </p:cNvPr>
          <p:cNvPicPr>
            <a:picLocks noChangeAspect="1"/>
          </p:cNvPicPr>
          <p:nvPr/>
        </p:nvPicPr>
        <p:blipFill>
          <a:blip r:embed="rId3"/>
          <a:stretch>
            <a:fillRect/>
          </a:stretch>
        </p:blipFill>
        <p:spPr>
          <a:xfrm>
            <a:off x="451453" y="2481998"/>
            <a:ext cx="2011680" cy="2035391"/>
          </a:xfrm>
          <a:prstGeom prst="rect">
            <a:avLst/>
          </a:prstGeom>
        </p:spPr>
      </p:pic>
      <p:grpSp>
        <p:nvGrpSpPr>
          <p:cNvPr id="2" name="Group 1">
            <a:extLst>
              <a:ext uri="{FF2B5EF4-FFF2-40B4-BE49-F238E27FC236}">
                <a16:creationId xmlns:a16="http://schemas.microsoft.com/office/drawing/2014/main" id="{A3DF2003-B7CE-4974-9413-A5A1DD251BCA}"/>
              </a:ext>
            </a:extLst>
          </p:cNvPr>
          <p:cNvGrpSpPr>
            <a:grpSpLocks noChangeAspect="1"/>
          </p:cNvGrpSpPr>
          <p:nvPr/>
        </p:nvGrpSpPr>
        <p:grpSpPr>
          <a:xfrm>
            <a:off x="2746033" y="2665131"/>
            <a:ext cx="2834640" cy="1657174"/>
            <a:chOff x="2619042" y="2446476"/>
            <a:chExt cx="3068926" cy="1744141"/>
          </a:xfrm>
        </p:grpSpPr>
        <p:pic>
          <p:nvPicPr>
            <p:cNvPr id="5" name="Picture 4">
              <a:extLst>
                <a:ext uri="{FF2B5EF4-FFF2-40B4-BE49-F238E27FC236}">
                  <a16:creationId xmlns:a16="http://schemas.microsoft.com/office/drawing/2014/main" id="{FA066665-9140-4288-9808-2924C56028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19042" y="2446476"/>
              <a:ext cx="3068926" cy="1744141"/>
            </a:xfrm>
            <a:prstGeom prst="rect">
              <a:avLst/>
            </a:prstGeom>
          </p:spPr>
        </p:pic>
        <p:graphicFrame>
          <p:nvGraphicFramePr>
            <p:cNvPr id="6" name="Object 5">
              <a:extLst>
                <a:ext uri="{FF2B5EF4-FFF2-40B4-BE49-F238E27FC236}">
                  <a16:creationId xmlns:a16="http://schemas.microsoft.com/office/drawing/2014/main" id="{2928A7EA-8D3E-438B-91A7-44AC6AF1C92A}"/>
                </a:ext>
              </a:extLst>
            </p:cNvPr>
            <p:cNvGraphicFramePr>
              <a:graphicFrameLocks noChangeAspect="1"/>
            </p:cNvGraphicFramePr>
            <p:nvPr>
              <p:extLst>
                <p:ext uri="{D42A27DB-BD31-4B8C-83A1-F6EECF244321}">
                  <p14:modId xmlns:p14="http://schemas.microsoft.com/office/powerpoint/2010/main" val="3968308854"/>
                </p:ext>
              </p:extLst>
            </p:nvPr>
          </p:nvGraphicFramePr>
          <p:xfrm>
            <a:off x="5166415" y="3854407"/>
            <a:ext cx="177800" cy="254000"/>
          </p:xfrm>
          <a:graphic>
            <a:graphicData uri="http://schemas.openxmlformats.org/presentationml/2006/ole">
              <mc:AlternateContent xmlns:mc="http://schemas.openxmlformats.org/markup-compatibility/2006">
                <mc:Choice xmlns:v="urn:schemas-microsoft-com:vml" Requires="v">
                  <p:oleObj name="Equation" r:id="rId6" imgW="177480" imgH="253800" progId="Equation.DSMT4">
                    <p:embed/>
                  </p:oleObj>
                </mc:Choice>
                <mc:Fallback>
                  <p:oleObj name="Equation" r:id="rId6" imgW="177480" imgH="253800" progId="Equation.DSMT4">
                    <p:embed/>
                    <p:pic>
                      <p:nvPicPr>
                        <p:cNvPr id="6" name="Object 5">
                          <a:extLst>
                            <a:ext uri="{FF2B5EF4-FFF2-40B4-BE49-F238E27FC236}">
                              <a16:creationId xmlns:a16="http://schemas.microsoft.com/office/drawing/2014/main" id="{2928A7EA-8D3E-438B-91A7-44AC6AF1C92A}"/>
                            </a:ext>
                          </a:extLst>
                        </p:cNvPr>
                        <p:cNvPicPr/>
                        <p:nvPr/>
                      </p:nvPicPr>
                      <p:blipFill>
                        <a:blip r:embed="rId7"/>
                        <a:stretch>
                          <a:fillRect/>
                        </a:stretch>
                      </p:blipFill>
                      <p:spPr>
                        <a:xfrm>
                          <a:off x="5166415" y="3854407"/>
                          <a:ext cx="177800" cy="254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51DF4EB-7EE0-4102-834D-A86EABE2B4AD}"/>
                </a:ext>
              </a:extLst>
            </p:cNvPr>
            <p:cNvGraphicFramePr>
              <a:graphicFrameLocks noChangeAspect="1"/>
            </p:cNvGraphicFramePr>
            <p:nvPr>
              <p:extLst>
                <p:ext uri="{D42A27DB-BD31-4B8C-83A1-F6EECF244321}">
                  <p14:modId xmlns:p14="http://schemas.microsoft.com/office/powerpoint/2010/main" val="4147435054"/>
                </p:ext>
              </p:extLst>
            </p:nvPr>
          </p:nvGraphicFramePr>
          <p:xfrm>
            <a:off x="2698624" y="2802148"/>
            <a:ext cx="228600" cy="190500"/>
          </p:xfrm>
          <a:graphic>
            <a:graphicData uri="http://schemas.openxmlformats.org/presentationml/2006/ole">
              <mc:AlternateContent xmlns:mc="http://schemas.openxmlformats.org/markup-compatibility/2006">
                <mc:Choice xmlns:v="urn:schemas-microsoft-com:vml" Requires="v">
                  <p:oleObj name="Equation" r:id="rId8" imgW="228854" imgH="190713" progId="Equation.DSMT4">
                    <p:embed/>
                  </p:oleObj>
                </mc:Choice>
                <mc:Fallback>
                  <p:oleObj name="Equation" r:id="rId8" imgW="228854" imgH="190713" progId="Equation.DSMT4">
                    <p:embed/>
                    <p:pic>
                      <p:nvPicPr>
                        <p:cNvPr id="7" name="Object 6">
                          <a:extLst>
                            <a:ext uri="{FF2B5EF4-FFF2-40B4-BE49-F238E27FC236}">
                              <a16:creationId xmlns:a16="http://schemas.microsoft.com/office/drawing/2014/main" id="{151DF4EB-7EE0-4102-834D-A86EABE2B4AD}"/>
                            </a:ext>
                          </a:extLst>
                        </p:cNvPr>
                        <p:cNvPicPr/>
                        <p:nvPr/>
                      </p:nvPicPr>
                      <p:blipFill>
                        <a:blip r:embed="rId9"/>
                        <a:stretch>
                          <a:fillRect/>
                        </a:stretch>
                      </p:blipFill>
                      <p:spPr>
                        <a:xfrm>
                          <a:off x="2698624" y="2802148"/>
                          <a:ext cx="228600" cy="190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25168C0-302C-4316-A57C-E552601B1161}"/>
                </a:ext>
              </a:extLst>
            </p:cNvPr>
            <p:cNvGraphicFramePr>
              <a:graphicFrameLocks noChangeAspect="1"/>
            </p:cNvGraphicFramePr>
            <p:nvPr>
              <p:extLst>
                <p:ext uri="{D42A27DB-BD31-4B8C-83A1-F6EECF244321}">
                  <p14:modId xmlns:p14="http://schemas.microsoft.com/office/powerpoint/2010/main" val="3329969968"/>
                </p:ext>
              </p:extLst>
            </p:nvPr>
          </p:nvGraphicFramePr>
          <p:xfrm>
            <a:off x="2748465" y="3631496"/>
            <a:ext cx="177800" cy="190500"/>
          </p:xfrm>
          <a:graphic>
            <a:graphicData uri="http://schemas.openxmlformats.org/presentationml/2006/ole">
              <mc:AlternateContent xmlns:mc="http://schemas.openxmlformats.org/markup-compatibility/2006">
                <mc:Choice xmlns:v="urn:schemas-microsoft-com:vml" Requires="v">
                  <p:oleObj name="Equation" r:id="rId10" imgW="177480" imgH="190440" progId="Equation.DSMT4">
                    <p:embed/>
                  </p:oleObj>
                </mc:Choice>
                <mc:Fallback>
                  <p:oleObj name="Equation" r:id="rId10" imgW="177480" imgH="190440" progId="Equation.DSMT4">
                    <p:embed/>
                    <p:pic>
                      <p:nvPicPr>
                        <p:cNvPr id="8" name="Object 7">
                          <a:extLst>
                            <a:ext uri="{FF2B5EF4-FFF2-40B4-BE49-F238E27FC236}">
                              <a16:creationId xmlns:a16="http://schemas.microsoft.com/office/drawing/2014/main" id="{A25168C0-302C-4316-A57C-E552601B1161}"/>
                            </a:ext>
                          </a:extLst>
                        </p:cNvPr>
                        <p:cNvPicPr/>
                        <p:nvPr/>
                      </p:nvPicPr>
                      <p:blipFill>
                        <a:blip r:embed="rId11"/>
                        <a:stretch>
                          <a:fillRect/>
                        </a:stretch>
                      </p:blipFill>
                      <p:spPr>
                        <a:xfrm>
                          <a:off x="2748465" y="3631496"/>
                          <a:ext cx="177800" cy="190500"/>
                        </a:xfrm>
                        <a:prstGeom prst="rect">
                          <a:avLst/>
                        </a:prstGeom>
                      </p:spPr>
                    </p:pic>
                  </p:oleObj>
                </mc:Fallback>
              </mc:AlternateContent>
            </a:graphicData>
          </a:graphic>
        </p:graphicFrame>
      </p:grpSp>
      <p:grpSp>
        <p:nvGrpSpPr>
          <p:cNvPr id="3" name="Group 2">
            <a:extLst>
              <a:ext uri="{FF2B5EF4-FFF2-40B4-BE49-F238E27FC236}">
                <a16:creationId xmlns:a16="http://schemas.microsoft.com/office/drawing/2014/main" id="{EA2888F6-0457-40F7-88D9-FDB7B7EAAE0E}"/>
              </a:ext>
            </a:extLst>
          </p:cNvPr>
          <p:cNvGrpSpPr>
            <a:grpSpLocks noChangeAspect="1"/>
          </p:cNvGrpSpPr>
          <p:nvPr/>
        </p:nvGrpSpPr>
        <p:grpSpPr>
          <a:xfrm>
            <a:off x="5863574" y="2131439"/>
            <a:ext cx="2743200" cy="1714500"/>
            <a:chOff x="5600912" y="2209054"/>
            <a:chExt cx="3005862" cy="1878128"/>
          </a:xfrm>
        </p:grpSpPr>
        <p:pic>
          <p:nvPicPr>
            <p:cNvPr id="11" name="Picture 10" descr="Line chart&#10;&#10;Description automatically generated">
              <a:extLst>
                <a:ext uri="{FF2B5EF4-FFF2-40B4-BE49-F238E27FC236}">
                  <a16:creationId xmlns:a16="http://schemas.microsoft.com/office/drawing/2014/main" id="{A2904F5E-8852-4348-BE1A-300562AC0D8D}"/>
                </a:ext>
              </a:extLst>
            </p:cNvPr>
            <p:cNvPicPr>
              <a:picLocks noChangeAspect="1"/>
            </p:cNvPicPr>
            <p:nvPr/>
          </p:nvPicPr>
          <p:blipFill>
            <a:blip r:embed="rId12"/>
            <a:stretch>
              <a:fillRect/>
            </a:stretch>
          </p:blipFill>
          <p:spPr>
            <a:xfrm flipH="1">
              <a:off x="5827141" y="2446476"/>
              <a:ext cx="2632292" cy="1495851"/>
            </a:xfrm>
            <a:prstGeom prst="rect">
              <a:avLst/>
            </a:prstGeom>
          </p:spPr>
        </p:pic>
        <p:graphicFrame>
          <p:nvGraphicFramePr>
            <p:cNvPr id="12" name="Object 11">
              <a:extLst>
                <a:ext uri="{FF2B5EF4-FFF2-40B4-BE49-F238E27FC236}">
                  <a16:creationId xmlns:a16="http://schemas.microsoft.com/office/drawing/2014/main" id="{31F644B8-5689-48EB-8FF0-65F7337DA4E7}"/>
                </a:ext>
              </a:extLst>
            </p:cNvPr>
            <p:cNvGraphicFramePr>
              <a:graphicFrameLocks noChangeAspect="1"/>
            </p:cNvGraphicFramePr>
            <p:nvPr>
              <p:extLst>
                <p:ext uri="{D42A27DB-BD31-4B8C-83A1-F6EECF244321}">
                  <p14:modId xmlns:p14="http://schemas.microsoft.com/office/powerpoint/2010/main" val="1550594984"/>
                </p:ext>
              </p:extLst>
            </p:nvPr>
          </p:nvGraphicFramePr>
          <p:xfrm>
            <a:off x="8390874" y="2209054"/>
            <a:ext cx="215900" cy="228600"/>
          </p:xfrm>
          <a:graphic>
            <a:graphicData uri="http://schemas.openxmlformats.org/presentationml/2006/ole">
              <mc:AlternateContent xmlns:mc="http://schemas.openxmlformats.org/markup-compatibility/2006">
                <mc:Choice xmlns:v="urn:schemas-microsoft-com:vml" Requires="v">
                  <p:oleObj name="Equation" r:id="rId13" imgW="215640" imgH="228600" progId="Equation.DSMT4">
                    <p:embed/>
                  </p:oleObj>
                </mc:Choice>
                <mc:Fallback>
                  <p:oleObj name="Equation" r:id="rId13" imgW="215640" imgH="228600" progId="Equation.DSMT4">
                    <p:embed/>
                    <p:pic>
                      <p:nvPicPr>
                        <p:cNvPr id="12" name="Object 11">
                          <a:extLst>
                            <a:ext uri="{FF2B5EF4-FFF2-40B4-BE49-F238E27FC236}">
                              <a16:creationId xmlns:a16="http://schemas.microsoft.com/office/drawing/2014/main" id="{31F644B8-5689-48EB-8FF0-65F7337DA4E7}"/>
                            </a:ext>
                          </a:extLst>
                        </p:cNvPr>
                        <p:cNvPicPr/>
                        <p:nvPr/>
                      </p:nvPicPr>
                      <p:blipFill>
                        <a:blip r:embed="rId14"/>
                        <a:stretch>
                          <a:fillRect/>
                        </a:stretch>
                      </p:blipFill>
                      <p:spPr>
                        <a:xfrm>
                          <a:off x="8390874" y="2209054"/>
                          <a:ext cx="215900" cy="228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9398477-E00C-4475-8B16-0C82FB1938E0}"/>
                </a:ext>
              </a:extLst>
            </p:cNvPr>
            <p:cNvGraphicFramePr>
              <a:graphicFrameLocks noChangeAspect="1"/>
            </p:cNvGraphicFramePr>
            <p:nvPr>
              <p:extLst>
                <p:ext uri="{D42A27DB-BD31-4B8C-83A1-F6EECF244321}">
                  <p14:modId xmlns:p14="http://schemas.microsoft.com/office/powerpoint/2010/main" val="1330819182"/>
                </p:ext>
              </p:extLst>
            </p:nvPr>
          </p:nvGraphicFramePr>
          <p:xfrm>
            <a:off x="5950969" y="2481997"/>
            <a:ext cx="215900" cy="228600"/>
          </p:xfrm>
          <a:graphic>
            <a:graphicData uri="http://schemas.openxmlformats.org/presentationml/2006/ole">
              <mc:AlternateContent xmlns:mc="http://schemas.openxmlformats.org/markup-compatibility/2006">
                <mc:Choice xmlns:v="urn:schemas-microsoft-com:vml" Requires="v">
                  <p:oleObj name="Equation" r:id="rId15" imgW="216620" imgH="228567" progId="Equation.DSMT4">
                    <p:embed/>
                  </p:oleObj>
                </mc:Choice>
                <mc:Fallback>
                  <p:oleObj name="Equation" r:id="rId15" imgW="216620" imgH="228567" progId="Equation.DSMT4">
                    <p:embed/>
                    <p:pic>
                      <p:nvPicPr>
                        <p:cNvPr id="13" name="Object 12">
                          <a:extLst>
                            <a:ext uri="{FF2B5EF4-FFF2-40B4-BE49-F238E27FC236}">
                              <a16:creationId xmlns:a16="http://schemas.microsoft.com/office/drawing/2014/main" id="{59398477-E00C-4475-8B16-0C82FB1938E0}"/>
                            </a:ext>
                          </a:extLst>
                        </p:cNvPr>
                        <p:cNvPicPr/>
                        <p:nvPr/>
                      </p:nvPicPr>
                      <p:blipFill>
                        <a:blip r:embed="rId16"/>
                        <a:stretch>
                          <a:fillRect/>
                        </a:stretch>
                      </p:blipFill>
                      <p:spPr>
                        <a:xfrm>
                          <a:off x="5950969" y="2481997"/>
                          <a:ext cx="215900" cy="228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006A81A-47D3-4B26-9A70-D91927D4FBBA}"/>
                </a:ext>
              </a:extLst>
            </p:cNvPr>
            <p:cNvGraphicFramePr>
              <a:graphicFrameLocks noChangeAspect="1"/>
            </p:cNvGraphicFramePr>
            <p:nvPr>
              <p:extLst>
                <p:ext uri="{D42A27DB-BD31-4B8C-83A1-F6EECF244321}">
                  <p14:modId xmlns:p14="http://schemas.microsoft.com/office/powerpoint/2010/main" val="3180622115"/>
                </p:ext>
              </p:extLst>
            </p:nvPr>
          </p:nvGraphicFramePr>
          <p:xfrm>
            <a:off x="5600912" y="3858582"/>
            <a:ext cx="241300" cy="228600"/>
          </p:xfrm>
          <a:graphic>
            <a:graphicData uri="http://schemas.openxmlformats.org/presentationml/2006/ole">
              <mc:AlternateContent xmlns:mc="http://schemas.openxmlformats.org/markup-compatibility/2006">
                <mc:Choice xmlns:v="urn:schemas-microsoft-com:vml" Requires="v">
                  <p:oleObj name="Equation" r:id="rId17" imgW="241200" imgH="228600" progId="Equation.DSMT4">
                    <p:embed/>
                  </p:oleObj>
                </mc:Choice>
                <mc:Fallback>
                  <p:oleObj name="Equation" r:id="rId17" imgW="241200" imgH="228600" progId="Equation.DSMT4">
                    <p:embed/>
                    <p:pic>
                      <p:nvPicPr>
                        <p:cNvPr id="14" name="Object 13">
                          <a:extLst>
                            <a:ext uri="{FF2B5EF4-FFF2-40B4-BE49-F238E27FC236}">
                              <a16:creationId xmlns:a16="http://schemas.microsoft.com/office/drawing/2014/main" id="{4006A81A-47D3-4B26-9A70-D91927D4FBBA}"/>
                            </a:ext>
                          </a:extLst>
                        </p:cNvPr>
                        <p:cNvPicPr/>
                        <p:nvPr/>
                      </p:nvPicPr>
                      <p:blipFill>
                        <a:blip r:embed="rId18"/>
                        <a:stretch>
                          <a:fillRect/>
                        </a:stretch>
                      </p:blipFill>
                      <p:spPr>
                        <a:xfrm>
                          <a:off x="5600912" y="3858582"/>
                          <a:ext cx="241300" cy="228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4E66FAC-C616-47C0-BD70-36EC5DE1AEC1}"/>
                </a:ext>
              </a:extLst>
            </p:cNvPr>
            <p:cNvGraphicFramePr>
              <a:graphicFrameLocks noChangeAspect="1"/>
            </p:cNvGraphicFramePr>
            <p:nvPr>
              <p:extLst>
                <p:ext uri="{D42A27DB-BD31-4B8C-83A1-F6EECF244321}">
                  <p14:modId xmlns:p14="http://schemas.microsoft.com/office/powerpoint/2010/main" val="667935236"/>
                </p:ext>
              </p:extLst>
            </p:nvPr>
          </p:nvGraphicFramePr>
          <p:xfrm>
            <a:off x="8119991" y="3701346"/>
            <a:ext cx="215900" cy="241300"/>
          </p:xfrm>
          <a:graphic>
            <a:graphicData uri="http://schemas.openxmlformats.org/presentationml/2006/ole">
              <mc:AlternateContent xmlns:mc="http://schemas.openxmlformats.org/markup-compatibility/2006">
                <mc:Choice xmlns:v="urn:schemas-microsoft-com:vml" Requires="v">
                  <p:oleObj name="Equation" r:id="rId19" imgW="215640" imgH="241200" progId="Equation.DSMT4">
                    <p:embed/>
                  </p:oleObj>
                </mc:Choice>
                <mc:Fallback>
                  <p:oleObj name="Equation" r:id="rId19" imgW="215640" imgH="241200" progId="Equation.DSMT4">
                    <p:embed/>
                    <p:pic>
                      <p:nvPicPr>
                        <p:cNvPr id="15" name="Object 14">
                          <a:extLst>
                            <a:ext uri="{FF2B5EF4-FFF2-40B4-BE49-F238E27FC236}">
                              <a16:creationId xmlns:a16="http://schemas.microsoft.com/office/drawing/2014/main" id="{F4E66FAC-C616-47C0-BD70-36EC5DE1AEC1}"/>
                            </a:ext>
                          </a:extLst>
                        </p:cNvPr>
                        <p:cNvPicPr/>
                        <p:nvPr/>
                      </p:nvPicPr>
                      <p:blipFill>
                        <a:blip r:embed="rId20"/>
                        <a:stretch>
                          <a:fillRect/>
                        </a:stretch>
                      </p:blipFill>
                      <p:spPr>
                        <a:xfrm>
                          <a:off x="8119991" y="3701346"/>
                          <a:ext cx="215900" cy="241300"/>
                        </a:xfrm>
                        <a:prstGeom prst="rect">
                          <a:avLst/>
                        </a:prstGeom>
                      </p:spPr>
                    </p:pic>
                  </p:oleObj>
                </mc:Fallback>
              </mc:AlternateContent>
            </a:graphicData>
          </a:graphic>
        </p:graphicFrame>
      </p:grpSp>
      <p:pic>
        <p:nvPicPr>
          <p:cNvPr id="10" name="Picture 9" descr="A picture containing silhouette&#10;&#10;Description automatically generated">
            <a:extLst>
              <a:ext uri="{FF2B5EF4-FFF2-40B4-BE49-F238E27FC236}">
                <a16:creationId xmlns:a16="http://schemas.microsoft.com/office/drawing/2014/main" id="{DD9057EF-03BC-4AE4-9DFC-C1B920785175}"/>
              </a:ext>
            </a:extLst>
          </p:cNvPr>
          <p:cNvPicPr>
            <a:picLocks noChangeAspect="1"/>
          </p:cNvPicPr>
          <p:nvPr/>
        </p:nvPicPr>
        <p:blipFill>
          <a:blip r:embed="rId21"/>
          <a:stretch>
            <a:fillRect/>
          </a:stretch>
        </p:blipFill>
        <p:spPr>
          <a:xfrm>
            <a:off x="7858062" y="306928"/>
            <a:ext cx="748712" cy="914400"/>
          </a:xfrm>
          <a:prstGeom prst="rect">
            <a:avLst/>
          </a:prstGeom>
        </p:spPr>
      </p:pic>
    </p:spTree>
    <p:extLst>
      <p:ext uri="{BB962C8B-B14F-4D97-AF65-F5344CB8AC3E}">
        <p14:creationId xmlns:p14="http://schemas.microsoft.com/office/powerpoint/2010/main" val="21937321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Thumbs Up, Thumbs Down</a:t>
            </a:r>
          </a:p>
          <a:p>
            <a:pPr marL="685800" lvl="1" indent="-457200">
              <a:spcBef>
                <a:spcPts val="0"/>
              </a:spcBef>
              <a:spcAft>
                <a:spcPts val="600"/>
              </a:spcAft>
            </a:pPr>
            <a:r>
              <a:rPr lang="en-US" dirty="0"/>
              <a:t>Students give a thumbs up if they are ready to move and a thumbs down if they are not. (Keeley FACTs)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During the Lesson</a:t>
            </a:r>
          </a:p>
        </p:txBody>
      </p:sp>
      <p:grpSp>
        <p:nvGrpSpPr>
          <p:cNvPr id="2" name="Group 1">
            <a:extLst>
              <a:ext uri="{FF2B5EF4-FFF2-40B4-BE49-F238E27FC236}">
                <a16:creationId xmlns:a16="http://schemas.microsoft.com/office/drawing/2014/main" id="{0C72EC6F-EF69-4E3E-BA75-75367C43E9BE}"/>
              </a:ext>
            </a:extLst>
          </p:cNvPr>
          <p:cNvGrpSpPr>
            <a:grpSpLocks noChangeAspect="1"/>
          </p:cNvGrpSpPr>
          <p:nvPr/>
        </p:nvGrpSpPr>
        <p:grpSpPr>
          <a:xfrm>
            <a:off x="2610878" y="2772001"/>
            <a:ext cx="3931920" cy="1971449"/>
            <a:chOff x="2205990" y="2571750"/>
            <a:chExt cx="4480560" cy="2246537"/>
          </a:xfrm>
        </p:grpSpPr>
        <p:pic>
          <p:nvPicPr>
            <p:cNvPr id="5" name="Graphic 4" descr="Thumbs up sign outline">
              <a:extLst>
                <a:ext uri="{FF2B5EF4-FFF2-40B4-BE49-F238E27FC236}">
                  <a16:creationId xmlns:a16="http://schemas.microsoft.com/office/drawing/2014/main" id="{CAA95945-177F-4BF8-B48B-BE3BC97D3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5990" y="2571750"/>
              <a:ext cx="1828800" cy="1828800"/>
            </a:xfrm>
            <a:prstGeom prst="rect">
              <a:avLst/>
            </a:prstGeom>
          </p:spPr>
        </p:pic>
        <p:pic>
          <p:nvPicPr>
            <p:cNvPr id="7" name="Graphic 6" descr="Thumbs Down outline">
              <a:extLst>
                <a:ext uri="{FF2B5EF4-FFF2-40B4-BE49-F238E27FC236}">
                  <a16:creationId xmlns:a16="http://schemas.microsoft.com/office/drawing/2014/main" id="{C4B1E7AA-48B8-47FB-A569-BE0B431844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7750" y="2989487"/>
              <a:ext cx="1828800" cy="1828800"/>
            </a:xfrm>
            <a:prstGeom prst="rect">
              <a:avLst/>
            </a:prstGeom>
          </p:spPr>
        </p:pic>
      </p:grpSp>
    </p:spTree>
    <p:extLst>
      <p:ext uri="{BB962C8B-B14F-4D97-AF65-F5344CB8AC3E}">
        <p14:creationId xmlns:p14="http://schemas.microsoft.com/office/powerpoint/2010/main" val="1021373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D7F30A-D435-434D-A28D-1D0592F26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29" y="326898"/>
            <a:ext cx="6658342" cy="448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31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Fist to Five</a:t>
            </a:r>
          </a:p>
          <a:p>
            <a:pPr marL="685800" lvl="1" indent="-457200">
              <a:spcBef>
                <a:spcPts val="0"/>
              </a:spcBef>
              <a:spcAft>
                <a:spcPts val="600"/>
              </a:spcAft>
            </a:pPr>
            <a:r>
              <a:rPr lang="en-US" dirty="0"/>
              <a:t>Students indicate the extent of their understanding by holding up their hand with the appropriate number of fingers. (K20 LEARN)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During the Lesson</a:t>
            </a:r>
          </a:p>
        </p:txBody>
      </p:sp>
      <p:pic>
        <p:nvPicPr>
          <p:cNvPr id="3" name="Picture 2" descr="A picture containing text, gear&#10;&#10;Description automatically generated">
            <a:extLst>
              <a:ext uri="{FF2B5EF4-FFF2-40B4-BE49-F238E27FC236}">
                <a16:creationId xmlns:a16="http://schemas.microsoft.com/office/drawing/2014/main" id="{BC9EB64C-17E1-4593-944B-68EE7F63628C}"/>
              </a:ext>
            </a:extLst>
          </p:cNvPr>
          <p:cNvPicPr>
            <a:picLocks noChangeAspect="1"/>
          </p:cNvPicPr>
          <p:nvPr/>
        </p:nvPicPr>
        <p:blipFill>
          <a:blip r:embed="rId3"/>
          <a:stretch>
            <a:fillRect/>
          </a:stretch>
        </p:blipFill>
        <p:spPr>
          <a:xfrm>
            <a:off x="2393951" y="3026401"/>
            <a:ext cx="4356099" cy="1188027"/>
          </a:xfrm>
          <a:prstGeom prst="rect">
            <a:avLst/>
          </a:prstGeom>
        </p:spPr>
      </p:pic>
    </p:spTree>
    <p:extLst>
      <p:ext uri="{BB962C8B-B14F-4D97-AF65-F5344CB8AC3E}">
        <p14:creationId xmlns:p14="http://schemas.microsoft.com/office/powerpoint/2010/main" val="4194899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1"/>
            <a:ext cx="5295296" cy="3526901"/>
          </a:xfrm>
        </p:spPr>
        <p:txBody>
          <a:bodyPr>
            <a:noAutofit/>
          </a:bodyPr>
          <a:lstStyle/>
          <a:p>
            <a:pPr marL="457200" indent="-457200">
              <a:spcBef>
                <a:spcPts val="0"/>
              </a:spcBef>
              <a:spcAft>
                <a:spcPts val="600"/>
              </a:spcAft>
            </a:pPr>
            <a:r>
              <a:rPr lang="en-US" dirty="0"/>
              <a:t>3-2-1</a:t>
            </a:r>
          </a:p>
          <a:p>
            <a:pPr marL="685800" lvl="1" indent="-457200">
              <a:spcBef>
                <a:spcPts val="0"/>
              </a:spcBef>
              <a:spcAft>
                <a:spcPts val="600"/>
              </a:spcAft>
            </a:pPr>
            <a:r>
              <a:rPr lang="en-US" dirty="0"/>
              <a:t>Students write </a:t>
            </a:r>
            <a:r>
              <a:rPr lang="en-US" b="1" dirty="0"/>
              <a:t>3</a:t>
            </a:r>
            <a:r>
              <a:rPr lang="en-US" dirty="0"/>
              <a:t> things they learned, </a:t>
            </a:r>
            <a:br>
              <a:rPr lang="en-US" dirty="0"/>
            </a:br>
            <a:r>
              <a:rPr lang="en-US" b="1" dirty="0"/>
              <a:t>2</a:t>
            </a:r>
            <a:r>
              <a:rPr lang="en-US" dirty="0"/>
              <a:t> questions they still have, and </a:t>
            </a:r>
            <a:r>
              <a:rPr lang="en-US" b="1" dirty="0"/>
              <a:t>1</a:t>
            </a:r>
            <a:r>
              <a:rPr lang="en-US" dirty="0"/>
              <a:t> thing they found interesting. (K20 LEARN)</a:t>
            </a:r>
          </a:p>
          <a:p>
            <a:pPr marL="685800" lvl="1" indent="-457200">
              <a:spcBef>
                <a:spcPts val="0"/>
              </a:spcBef>
            </a:pPr>
            <a:r>
              <a:rPr lang="en-US" dirty="0"/>
              <a:t>This can be modified. For example, students could write </a:t>
            </a:r>
            <a:r>
              <a:rPr lang="en-US" b="1" dirty="0"/>
              <a:t>3</a:t>
            </a:r>
            <a:r>
              <a:rPr lang="en-US" dirty="0"/>
              <a:t> things they learned, </a:t>
            </a:r>
            <a:r>
              <a:rPr lang="en-US" b="1" dirty="0"/>
              <a:t>2</a:t>
            </a:r>
            <a:r>
              <a:rPr lang="en-US" dirty="0"/>
              <a:t> comments they have about the lesson, and </a:t>
            </a:r>
            <a:r>
              <a:rPr lang="en-US" b="1" dirty="0"/>
              <a:t>1</a:t>
            </a:r>
            <a:r>
              <a:rPr lang="en-US" dirty="0"/>
              <a:t> question they still have.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End of the Lesson</a:t>
            </a:r>
          </a:p>
        </p:txBody>
      </p:sp>
      <p:pic>
        <p:nvPicPr>
          <p:cNvPr id="5" name="Picture 4" descr="A picture containing text, vector graphics, queen&#10;&#10;Description automatically generated">
            <a:extLst>
              <a:ext uri="{FF2B5EF4-FFF2-40B4-BE49-F238E27FC236}">
                <a16:creationId xmlns:a16="http://schemas.microsoft.com/office/drawing/2014/main" id="{DB3B2592-E1C5-43AF-9219-C0541C585B1E}"/>
              </a:ext>
            </a:extLst>
          </p:cNvPr>
          <p:cNvPicPr>
            <a:picLocks noChangeAspect="1"/>
          </p:cNvPicPr>
          <p:nvPr/>
        </p:nvPicPr>
        <p:blipFill>
          <a:blip r:embed="rId3"/>
          <a:stretch>
            <a:fillRect/>
          </a:stretch>
        </p:blipFill>
        <p:spPr>
          <a:xfrm>
            <a:off x="5943600" y="1157406"/>
            <a:ext cx="2743200" cy="2828688"/>
          </a:xfrm>
          <a:prstGeom prst="rect">
            <a:avLst/>
          </a:prstGeom>
        </p:spPr>
      </p:pic>
    </p:spTree>
    <p:extLst>
      <p:ext uri="{BB962C8B-B14F-4D97-AF65-F5344CB8AC3E}">
        <p14:creationId xmlns:p14="http://schemas.microsoft.com/office/powerpoint/2010/main" val="461073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 calcmode="lin" valueType="num">
                                      <p:cBhvr additive="base">
                                        <p:cTn id="1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1"/>
            <a:ext cx="4622800" cy="3526901"/>
          </a:xfrm>
        </p:spPr>
        <p:txBody>
          <a:bodyPr>
            <a:normAutofit/>
          </a:bodyPr>
          <a:lstStyle/>
          <a:p>
            <a:pPr marL="457200" indent="-457200">
              <a:spcBef>
                <a:spcPts val="0"/>
              </a:spcBef>
              <a:spcAft>
                <a:spcPts val="600"/>
              </a:spcAft>
            </a:pPr>
            <a:r>
              <a:rPr lang="en-US" dirty="0"/>
              <a:t>Muddiest Point</a:t>
            </a:r>
          </a:p>
          <a:p>
            <a:pPr marL="685800" lvl="1" indent="-457200">
              <a:spcBef>
                <a:spcPts val="0"/>
              </a:spcBef>
              <a:spcAft>
                <a:spcPts val="600"/>
              </a:spcAft>
            </a:pPr>
            <a:r>
              <a:rPr lang="en-US" dirty="0"/>
              <a:t>Students write about the part of the lesson they found the “muddiest” (most confusing) and the part they found the clearest or easiest. </a:t>
            </a:r>
            <a:br>
              <a:rPr lang="en-US" dirty="0"/>
            </a:br>
            <a:r>
              <a:rPr lang="en-US" dirty="0"/>
              <a:t>(K20 LEARN)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End of the Lesson</a:t>
            </a:r>
          </a:p>
        </p:txBody>
      </p:sp>
      <p:pic>
        <p:nvPicPr>
          <p:cNvPr id="3" name="Picture 2" descr="A picture containing text&#10;&#10;Description automatically generated">
            <a:extLst>
              <a:ext uri="{FF2B5EF4-FFF2-40B4-BE49-F238E27FC236}">
                <a16:creationId xmlns:a16="http://schemas.microsoft.com/office/drawing/2014/main" id="{479B827D-949A-40DB-95DF-BC0EEA8ECDBE}"/>
              </a:ext>
            </a:extLst>
          </p:cNvPr>
          <p:cNvPicPr>
            <a:picLocks noChangeAspect="1"/>
          </p:cNvPicPr>
          <p:nvPr/>
        </p:nvPicPr>
        <p:blipFill>
          <a:blip r:embed="rId3"/>
          <a:stretch>
            <a:fillRect/>
          </a:stretch>
        </p:blipFill>
        <p:spPr>
          <a:xfrm>
            <a:off x="5739768" y="1657350"/>
            <a:ext cx="2947032" cy="1828800"/>
          </a:xfrm>
          <a:prstGeom prst="rect">
            <a:avLst/>
          </a:prstGeom>
        </p:spPr>
      </p:pic>
    </p:spTree>
    <p:extLst>
      <p:ext uri="{BB962C8B-B14F-4D97-AF65-F5344CB8AC3E}">
        <p14:creationId xmlns:p14="http://schemas.microsoft.com/office/powerpoint/2010/main" val="3248424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Develop a Quick Check formative assessment that you could use in the next couple of weeks. </a:t>
            </a:r>
          </a:p>
          <a:p>
            <a:pPr marL="457200" indent="-457200">
              <a:spcBef>
                <a:spcPts val="0"/>
              </a:spcBef>
              <a:spcAft>
                <a:spcPts val="600"/>
              </a:spcAft>
            </a:pPr>
            <a:r>
              <a:rPr lang="en-US" dirty="0"/>
              <a:t>Post your assessments in the Math Assessment Strategies slide deck. </a:t>
            </a:r>
          </a:p>
          <a:p>
            <a:pPr marL="685800" lvl="1" indent="-457200">
              <a:spcBef>
                <a:spcPts val="0"/>
              </a:spcBef>
              <a:spcAft>
                <a:spcPts val="600"/>
              </a:spcAft>
            </a:pPr>
            <a:r>
              <a:rPr lang="en-US" dirty="0"/>
              <a:t>Be sure to consider the strategy’s </a:t>
            </a:r>
            <a:br>
              <a:rPr lang="en-US" dirty="0"/>
            </a:br>
            <a:r>
              <a:rPr lang="en-US" dirty="0"/>
              <a:t>placement in the lesson and the </a:t>
            </a:r>
            <a:br>
              <a:rPr lang="en-US" dirty="0"/>
            </a:br>
            <a:r>
              <a:rPr lang="en-US" dirty="0"/>
              <a:t>purpose of your assessment.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Quick Checks</a:t>
            </a:r>
          </a:p>
        </p:txBody>
      </p:sp>
      <p:pic>
        <p:nvPicPr>
          <p:cNvPr id="6" name="Graphic 5" descr="Good Inventory with solid fill">
            <a:extLst>
              <a:ext uri="{FF2B5EF4-FFF2-40B4-BE49-F238E27FC236}">
                <a16:creationId xmlns:a16="http://schemas.microsoft.com/office/drawing/2014/main" id="{BF41C356-BD06-4D5A-BD50-D76420661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0159" y="3398782"/>
            <a:ext cx="1465212" cy="1465212"/>
          </a:xfrm>
          <a:prstGeom prst="rect">
            <a:avLst/>
          </a:prstGeom>
        </p:spPr>
      </p:pic>
    </p:spTree>
    <p:extLst>
      <p:ext uri="{BB962C8B-B14F-4D97-AF65-F5344CB8AC3E}">
        <p14:creationId xmlns:p14="http://schemas.microsoft.com/office/powerpoint/2010/main" val="23277738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19" y="1309352"/>
            <a:ext cx="6993468" cy="3434098"/>
          </a:xfrm>
        </p:spPr>
        <p:txBody>
          <a:bodyPr/>
          <a:lstStyle/>
          <a:p>
            <a:pPr marL="457200" indent="-457200">
              <a:spcBef>
                <a:spcPts val="0"/>
              </a:spcBef>
              <a:spcAft>
                <a:spcPts val="600"/>
              </a:spcAft>
            </a:pPr>
            <a:r>
              <a:rPr lang="en-US" dirty="0"/>
              <a:t>Algebra 2 Lesson (A2.N.1.2)</a:t>
            </a:r>
          </a:p>
          <a:p>
            <a:pPr marL="685800" lvl="1" indent="-457200">
              <a:spcBef>
                <a:spcPts val="0"/>
              </a:spcBef>
              <a:spcAft>
                <a:spcPts val="300"/>
              </a:spcAft>
            </a:pPr>
            <a:r>
              <a:rPr lang="en-US" i="1" dirty="0">
                <a:solidFill>
                  <a:srgbClr val="3978B1"/>
                </a:solidFill>
                <a:hlinkClick r:id="rId3">
                  <a:extLst>
                    <a:ext uri="{A12FA001-AC4F-418D-AE19-62706E023703}">
                      <ahyp:hlinkClr xmlns:ahyp="http://schemas.microsoft.com/office/drawing/2018/hyperlinkcolor" val="tx"/>
                    </a:ext>
                  </a:extLst>
                </a:hlinkClick>
              </a:rPr>
              <a:t>My Imaginary Friend, Part 2</a:t>
            </a:r>
            <a:endParaRPr lang="en-US" i="1" dirty="0">
              <a:solidFill>
                <a:srgbClr val="3978B1"/>
              </a:solidFill>
            </a:endParaRPr>
          </a:p>
          <a:p>
            <a:pPr marL="685800" lvl="1" indent="-457200">
              <a:spcBef>
                <a:spcPts val="0"/>
              </a:spcBef>
              <a:spcAft>
                <a:spcPts val="600"/>
              </a:spcAft>
            </a:pPr>
            <a:r>
              <a:rPr lang="en-US" dirty="0"/>
              <a:t>Students use the Fist to Five strategy to reflect on what they learned throughout the lesson.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Fist to Five</a:t>
            </a:r>
          </a:p>
        </p:txBody>
      </p:sp>
      <p:pic>
        <p:nvPicPr>
          <p:cNvPr id="6" name="Picture 5">
            <a:extLst>
              <a:ext uri="{FF2B5EF4-FFF2-40B4-BE49-F238E27FC236}">
                <a16:creationId xmlns:a16="http://schemas.microsoft.com/office/drawing/2014/main" id="{EFEC7454-ED9B-4800-BCB1-58A0B6C9F32E}"/>
              </a:ext>
            </a:extLst>
          </p:cNvPr>
          <p:cNvPicPr>
            <a:picLocks noChangeAspect="1"/>
          </p:cNvPicPr>
          <p:nvPr/>
        </p:nvPicPr>
        <p:blipFill>
          <a:blip r:embed="rId4"/>
          <a:stretch>
            <a:fillRect/>
          </a:stretch>
        </p:blipFill>
        <p:spPr>
          <a:xfrm>
            <a:off x="452361" y="1458846"/>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86730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ver Image">
            <a:extLst>
              <a:ext uri="{FF2B5EF4-FFF2-40B4-BE49-F238E27FC236}">
                <a16:creationId xmlns:a16="http://schemas.microsoft.com/office/drawing/2014/main" id="{4DC1205D-2AFE-49DF-8724-E4D896310E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77"/>
          <a:stretch/>
        </p:blipFill>
        <p:spPr bwMode="auto">
          <a:xfrm>
            <a:off x="452555" y="3026401"/>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Cover Image">
            <a:extLst>
              <a:ext uri="{FF2B5EF4-FFF2-40B4-BE49-F238E27FC236}">
                <a16:creationId xmlns:a16="http://schemas.microsoft.com/office/drawing/2014/main" id="{69600B3F-CCD5-4239-937D-278A455A15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52555" y="1456749"/>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19" y="1309352"/>
            <a:ext cx="6998305" cy="3434098"/>
          </a:xfrm>
        </p:spPr>
        <p:txBody>
          <a:bodyPr>
            <a:noAutofit/>
          </a:bodyPr>
          <a:lstStyle/>
          <a:p>
            <a:pPr marL="457200" indent="-457200">
              <a:spcBef>
                <a:spcPts val="0"/>
              </a:spcBef>
              <a:spcAft>
                <a:spcPts val="600"/>
              </a:spcAft>
            </a:pPr>
            <a:r>
              <a:rPr lang="en-US" dirty="0"/>
              <a:t>Geometry Lesson (G.2D.1.7)</a:t>
            </a:r>
          </a:p>
          <a:p>
            <a:pPr marL="685800" lvl="1" indent="-457200">
              <a:spcBef>
                <a:spcPts val="0"/>
              </a:spcBef>
              <a:spcAft>
                <a:spcPts val="300"/>
              </a:spcAft>
            </a:pPr>
            <a:r>
              <a:rPr lang="en-US" b="0" i="1" u="none" strike="noStrike" dirty="0">
                <a:solidFill>
                  <a:srgbClr val="3978B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If at First You’re Not the Same, Try Triangles! (Part 1)</a:t>
            </a:r>
            <a:endParaRPr lang="en-US" i="1" dirty="0">
              <a:solidFill>
                <a:srgbClr val="3978B1"/>
              </a:solidFill>
            </a:endParaRPr>
          </a:p>
          <a:p>
            <a:pPr marL="685800" lvl="1" indent="-457200">
              <a:spcBef>
                <a:spcPts val="0"/>
              </a:spcBef>
              <a:spcAft>
                <a:spcPts val="1200"/>
              </a:spcAft>
            </a:pPr>
            <a:r>
              <a:rPr lang="en-US" b="0" i="0" u="none" strike="noStrike" dirty="0">
                <a:solidFill>
                  <a:srgbClr val="000000"/>
                </a:solidFill>
                <a:effectLst/>
                <a:latin typeface="Calibri" panose="020F0502020204030204" pitchFamily="34" charset="0"/>
              </a:rPr>
              <a:t>Students use the 3-2-1 strategy to reflect on what they learned throughout th</a:t>
            </a:r>
            <a:r>
              <a:rPr lang="en-US" dirty="0">
                <a:solidFill>
                  <a:srgbClr val="000000"/>
                </a:solidFill>
                <a:latin typeface="Calibri" panose="020F0502020204030204" pitchFamily="34" charset="0"/>
              </a:rPr>
              <a:t>e lesson</a:t>
            </a:r>
            <a:r>
              <a:rPr lang="en-US" b="0" i="0" u="none" strike="noStrike" dirty="0">
                <a:solidFill>
                  <a:srgbClr val="000000"/>
                </a:solidFill>
                <a:effectLst/>
                <a:latin typeface="Calibri" panose="020F0502020204030204" pitchFamily="34" charset="0"/>
              </a:rPr>
              <a:t>. </a:t>
            </a:r>
          </a:p>
          <a:p>
            <a:pPr marL="457200" indent="-457200">
              <a:spcBef>
                <a:spcPts val="0"/>
              </a:spcBef>
              <a:spcAft>
                <a:spcPts val="600"/>
              </a:spcAft>
            </a:pPr>
            <a:r>
              <a:rPr lang="en-US" dirty="0"/>
              <a:t>Geometry Lesson (G.3D.1.1, G.3D.1.2)</a:t>
            </a:r>
          </a:p>
          <a:p>
            <a:pPr marL="685800" lvl="1" indent="-457200">
              <a:spcBef>
                <a:spcPts val="0"/>
              </a:spcBef>
              <a:spcAft>
                <a:spcPts val="300"/>
              </a:spcAft>
            </a:pPr>
            <a:r>
              <a:rPr lang="en-US" i="1" dirty="0">
                <a:solidFill>
                  <a:srgbClr val="3978B1"/>
                </a:solidFill>
                <a:hlinkClick r:id="rId6">
                  <a:extLst>
                    <a:ext uri="{A12FA001-AC4F-418D-AE19-62706E023703}">
                      <ahyp:hlinkClr xmlns:ahyp="http://schemas.microsoft.com/office/drawing/2018/hyperlinkcolor" val="tx"/>
                    </a:ext>
                  </a:extLst>
                </a:hlinkClick>
              </a:rPr>
              <a:t>What Does That Look Like?</a:t>
            </a:r>
            <a:endParaRPr lang="en-US" i="1" dirty="0">
              <a:solidFill>
                <a:srgbClr val="3978B1"/>
              </a:solidFill>
            </a:endParaRPr>
          </a:p>
          <a:p>
            <a:pPr marL="685800" lvl="1" indent="-457200">
              <a:spcBef>
                <a:spcPts val="0"/>
              </a:spcBef>
              <a:spcAft>
                <a:spcPts val="600"/>
              </a:spcAft>
            </a:pPr>
            <a:r>
              <a:rPr lang="en-US" dirty="0"/>
              <a:t>Students use the 3-2-1 strategy to reflect on what they learned throughout the lesson.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3-2-1</a:t>
            </a:r>
          </a:p>
        </p:txBody>
      </p:sp>
    </p:spTree>
    <p:extLst>
      <p:ext uri="{BB962C8B-B14F-4D97-AF65-F5344CB8AC3E}">
        <p14:creationId xmlns:p14="http://schemas.microsoft.com/office/powerpoint/2010/main" val="3357345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ver Image">
            <a:extLst>
              <a:ext uri="{FF2B5EF4-FFF2-40B4-BE49-F238E27FC236}">
                <a16:creationId xmlns:a16="http://schemas.microsoft.com/office/drawing/2014/main" id="{98F1D9F5-61BD-47CD-B880-01D4D4FDF6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7" t="-1345" r="2897" b="1345"/>
          <a:stretch/>
        </p:blipFill>
        <p:spPr bwMode="auto">
          <a:xfrm>
            <a:off x="457200" y="3026401"/>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Cover Image">
            <a:extLst>
              <a:ext uri="{FF2B5EF4-FFF2-40B4-BE49-F238E27FC236}">
                <a16:creationId xmlns:a16="http://schemas.microsoft.com/office/drawing/2014/main" id="{113196E6-FD89-461A-81BC-BFB79B4DD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94" r="15168"/>
          <a:stretch/>
        </p:blipFill>
        <p:spPr bwMode="auto">
          <a:xfrm>
            <a:off x="457200" y="1456749"/>
            <a:ext cx="1161289"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19" y="1309352"/>
            <a:ext cx="6988629" cy="3434098"/>
          </a:xfrm>
        </p:spPr>
        <p:txBody>
          <a:bodyPr>
            <a:noAutofit/>
          </a:bodyPr>
          <a:lstStyle/>
          <a:p>
            <a:pPr marL="457200" indent="-457200">
              <a:spcBef>
                <a:spcPts val="0"/>
              </a:spcBef>
              <a:spcAft>
                <a:spcPts val="600"/>
              </a:spcAft>
            </a:pPr>
            <a:r>
              <a:rPr lang="en-US" dirty="0"/>
              <a:t>Algebra 1 Lesson (A1.F.3.2, A1.F.3.3)</a:t>
            </a:r>
          </a:p>
          <a:p>
            <a:pPr marL="685800" lvl="1" indent="-457200">
              <a:spcBef>
                <a:spcPts val="0"/>
              </a:spcBef>
              <a:spcAft>
                <a:spcPts val="300"/>
              </a:spcAft>
            </a:pPr>
            <a:r>
              <a:rPr lang="en-US" i="1" dirty="0">
                <a:solidFill>
                  <a:srgbClr val="3978B1"/>
                </a:solidFill>
                <a:hlinkClick r:id="rId5">
                  <a:extLst>
                    <a:ext uri="{A12FA001-AC4F-418D-AE19-62706E023703}">
                      <ahyp:hlinkClr xmlns:ahyp="http://schemas.microsoft.com/office/drawing/2018/hyperlinkcolor" val="tx"/>
                    </a:ext>
                  </a:extLst>
                </a:hlinkClick>
              </a:rPr>
              <a:t>Shiver Me Functions! </a:t>
            </a:r>
            <a:endParaRPr lang="en-US" i="1" dirty="0">
              <a:solidFill>
                <a:srgbClr val="3978B1"/>
              </a:solidFill>
            </a:endParaRPr>
          </a:p>
          <a:p>
            <a:pPr marL="685800" lvl="1" indent="-457200">
              <a:spcBef>
                <a:spcPts val="0"/>
              </a:spcBef>
              <a:spcAft>
                <a:spcPts val="1200"/>
              </a:spcAft>
            </a:pPr>
            <a:r>
              <a:rPr lang="en-US" dirty="0"/>
              <a:t>Students complete a Muddiest Point activity to identify what still needs to be clarified. </a:t>
            </a:r>
          </a:p>
          <a:p>
            <a:pPr marL="457200" indent="-457200">
              <a:spcBef>
                <a:spcPts val="0"/>
              </a:spcBef>
              <a:spcAft>
                <a:spcPts val="600"/>
              </a:spcAft>
            </a:pPr>
            <a:r>
              <a:rPr lang="en-US" dirty="0"/>
              <a:t>Algebra 1 Lesson (A1.A.3.1)</a:t>
            </a:r>
          </a:p>
          <a:p>
            <a:pPr marL="685800" lvl="1" indent="-457200">
              <a:spcBef>
                <a:spcPts val="0"/>
              </a:spcBef>
              <a:spcAft>
                <a:spcPts val="300"/>
              </a:spcAft>
            </a:pPr>
            <a:r>
              <a:rPr lang="en-US" i="1" dirty="0">
                <a:solidFill>
                  <a:srgbClr val="3978B1"/>
                </a:solidFill>
                <a:hlinkClick r:id="rId6">
                  <a:extLst>
                    <a:ext uri="{A12FA001-AC4F-418D-AE19-62706E023703}">
                      <ahyp:hlinkClr xmlns:ahyp="http://schemas.microsoft.com/office/drawing/2018/hyperlinkcolor" val="tx"/>
                    </a:ext>
                  </a:extLst>
                </a:hlinkClick>
              </a:rPr>
              <a:t>Journey of the Isolated Variable, Part 3</a:t>
            </a:r>
            <a:endParaRPr lang="en-US" i="1" dirty="0">
              <a:solidFill>
                <a:srgbClr val="3978B1"/>
              </a:solidFill>
            </a:endParaRPr>
          </a:p>
          <a:p>
            <a:pPr marL="685800" lvl="1" indent="-457200">
              <a:spcBef>
                <a:spcPts val="0"/>
              </a:spcBef>
              <a:spcAft>
                <a:spcPts val="600"/>
              </a:spcAft>
            </a:pPr>
            <a:r>
              <a:rPr lang="en-US" dirty="0"/>
              <a:t>Students respond to a Muddiest Point prompt </a:t>
            </a:r>
            <a:br>
              <a:rPr lang="en-US" dirty="0"/>
            </a:br>
            <a:r>
              <a:rPr lang="en-US" dirty="0"/>
              <a:t>to identify any remaining questions or confusion </a:t>
            </a:r>
            <a:br>
              <a:rPr lang="en-US" dirty="0"/>
            </a:br>
            <a:r>
              <a:rPr lang="en-US" dirty="0"/>
              <a:t>about literal equations.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Muddiest Point</a:t>
            </a:r>
          </a:p>
        </p:txBody>
      </p:sp>
    </p:spTree>
    <p:extLst>
      <p:ext uri="{BB962C8B-B14F-4D97-AF65-F5344CB8AC3E}">
        <p14:creationId xmlns:p14="http://schemas.microsoft.com/office/powerpoint/2010/main" val="11158156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a:xfrm>
            <a:off x="530351" y="873252"/>
            <a:ext cx="8085504" cy="1021842"/>
          </a:xfrm>
        </p:spPr>
        <p:txBody>
          <a:bodyPr/>
          <a:lstStyle/>
          <a:p>
            <a:r>
              <a:rPr lang="en-US" dirty="0"/>
              <a:t>Activity 4: My Favorite Mistake</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1914197"/>
            <a:ext cx="7772400" cy="2740571"/>
          </a:xfrm>
        </p:spPr>
        <p:txBody>
          <a:bodyPr>
            <a:noAutofit/>
          </a:bodyPr>
          <a:lstStyle/>
          <a:p>
            <a:pPr marL="0" indent="0">
              <a:spcBef>
                <a:spcPts val="0"/>
              </a:spcBef>
              <a:buNone/>
            </a:pPr>
            <a:r>
              <a:rPr lang="en-US" dirty="0"/>
              <a:t>Students solve a problem and write their responses on index cards. Collect and sort the cards into two groups: correct and incorrect. Next, select a favorite mistake </a:t>
            </a:r>
            <a:br>
              <a:rPr lang="en-US" dirty="0"/>
            </a:br>
            <a:r>
              <a:rPr lang="en-US" dirty="0"/>
              <a:t>and share the anonymous answer with the class. </a:t>
            </a:r>
            <a:br>
              <a:rPr lang="en-US" dirty="0"/>
            </a:br>
            <a:r>
              <a:rPr lang="en-US" dirty="0"/>
              <a:t>Ask students what was done correctly. Then, </a:t>
            </a:r>
            <a:br>
              <a:rPr lang="en-US" dirty="0"/>
            </a:br>
            <a:r>
              <a:rPr lang="en-US" dirty="0"/>
              <a:t>discuss what should be changed. (K20 LEARN)</a:t>
            </a:r>
          </a:p>
        </p:txBody>
      </p:sp>
      <p:pic>
        <p:nvPicPr>
          <p:cNvPr id="8" name="Picture 7" descr="Text&#10;&#10;Description automatically generated with low confidence">
            <a:extLst>
              <a:ext uri="{FF2B5EF4-FFF2-40B4-BE49-F238E27FC236}">
                <a16:creationId xmlns:a16="http://schemas.microsoft.com/office/drawing/2014/main" id="{68583F8B-AE01-4FC0-956C-FC0A8F2ABDA8}"/>
              </a:ext>
            </a:extLst>
          </p:cNvPr>
          <p:cNvPicPr>
            <a:picLocks noChangeAspect="1"/>
          </p:cNvPicPr>
          <p:nvPr/>
        </p:nvPicPr>
        <p:blipFill>
          <a:blip r:embed="rId3"/>
          <a:stretch>
            <a:fillRect/>
          </a:stretch>
        </p:blipFill>
        <p:spPr>
          <a:xfrm>
            <a:off x="7078134" y="3069790"/>
            <a:ext cx="1732576" cy="1774141"/>
          </a:xfrm>
          <a:prstGeom prst="rect">
            <a:avLst/>
          </a:prstGeom>
        </p:spPr>
      </p:pic>
    </p:spTree>
    <p:extLst>
      <p:ext uri="{BB962C8B-B14F-4D97-AF65-F5344CB8AC3E}">
        <p14:creationId xmlns:p14="http://schemas.microsoft.com/office/powerpoint/2010/main" val="473226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457200" y="307792"/>
            <a:ext cx="8229600" cy="857250"/>
          </a:xfrm>
        </p:spPr>
        <p:txBody>
          <a:bodyPr anchor="b">
            <a:normAutofit/>
          </a:bodyPr>
          <a:lstStyle/>
          <a:p>
            <a:r>
              <a:rPr lang="en-US" dirty="0"/>
              <a:t>My Favorite Mistake</a:t>
            </a:r>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sz="half" idx="1"/>
          </p:nvPr>
        </p:nvSpPr>
        <p:spPr>
          <a:xfrm>
            <a:off x="457199" y="1308262"/>
            <a:ext cx="6564423" cy="3448256"/>
          </a:xfrm>
        </p:spPr>
        <p:txBody>
          <a:bodyPr>
            <a:normAutofit/>
          </a:bodyPr>
          <a:lstStyle/>
          <a:p>
            <a:pPr marL="457200" indent="-457200">
              <a:spcBef>
                <a:spcPts val="0"/>
              </a:spcBef>
              <a:spcAft>
                <a:spcPts val="600"/>
              </a:spcAft>
            </a:pPr>
            <a:r>
              <a:rPr lang="en-US" sz="2600" dirty="0"/>
              <a:t>Potential Purpose: </a:t>
            </a:r>
          </a:p>
          <a:p>
            <a:pPr marL="685800" lvl="1" indent="-457200">
              <a:spcBef>
                <a:spcPts val="0"/>
              </a:spcBef>
              <a:spcAft>
                <a:spcPts val="600"/>
              </a:spcAft>
            </a:pPr>
            <a:r>
              <a:rPr lang="en-US" dirty="0"/>
              <a:t>Increase students’ comfort and confidence in making their own ideas public. </a:t>
            </a:r>
          </a:p>
        </p:txBody>
      </p:sp>
      <p:pic>
        <p:nvPicPr>
          <p:cNvPr id="5" name="Picture 4" descr="Text&#10;&#10;Description automatically generated with low confidence">
            <a:extLst>
              <a:ext uri="{FF2B5EF4-FFF2-40B4-BE49-F238E27FC236}">
                <a16:creationId xmlns:a16="http://schemas.microsoft.com/office/drawing/2014/main" id="{450ABFD4-A0EA-44E0-8E0A-7CF73277B967}"/>
              </a:ext>
            </a:extLst>
          </p:cNvPr>
          <p:cNvPicPr>
            <a:picLocks noChangeAspect="1"/>
          </p:cNvPicPr>
          <p:nvPr/>
        </p:nvPicPr>
        <p:blipFill>
          <a:blip r:embed="rId3"/>
          <a:stretch>
            <a:fillRect/>
          </a:stretch>
        </p:blipFill>
        <p:spPr>
          <a:xfrm>
            <a:off x="7021623" y="2996947"/>
            <a:ext cx="1808438" cy="1851822"/>
          </a:xfrm>
          <a:prstGeom prst="rect">
            <a:avLst/>
          </a:prstGeom>
        </p:spPr>
      </p:pic>
    </p:spTree>
    <p:extLst>
      <p:ext uri="{BB962C8B-B14F-4D97-AF65-F5344CB8AC3E}">
        <p14:creationId xmlns:p14="http://schemas.microsoft.com/office/powerpoint/2010/main" val="3522153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2"/>
            <a:ext cx="4269619" cy="3434098"/>
          </a:xfrm>
        </p:spPr>
        <p:txBody>
          <a:bodyPr>
            <a:normAutofit/>
          </a:bodyPr>
          <a:lstStyle/>
          <a:p>
            <a:pPr marL="457200" indent="-457200">
              <a:spcBef>
                <a:spcPts val="0"/>
              </a:spcBef>
            </a:pPr>
            <a:r>
              <a:rPr lang="en-US" dirty="0"/>
              <a:t>Students were asked </a:t>
            </a:r>
            <a:br>
              <a:rPr lang="en-US" dirty="0"/>
            </a:br>
            <a:r>
              <a:rPr lang="en-US" dirty="0"/>
              <a:t>to solve the equation: </a:t>
            </a:r>
          </a:p>
          <a:p>
            <a:pPr marL="0" indent="0">
              <a:spcBef>
                <a:spcPts val="0"/>
              </a:spcBef>
              <a:buNone/>
            </a:pPr>
            <a:endParaRPr lang="en-US" dirty="0"/>
          </a:p>
          <a:p>
            <a:pPr marL="0" indent="0">
              <a:spcBef>
                <a:spcPts val="0"/>
              </a:spcBef>
              <a:buNone/>
            </a:pPr>
            <a:endParaRPr lang="en-US" dirty="0"/>
          </a:p>
          <a:p>
            <a:pPr marL="457200" indent="-457200">
              <a:spcBef>
                <a:spcPts val="0"/>
              </a:spcBef>
            </a:pPr>
            <a:r>
              <a:rPr lang="en-US" dirty="0"/>
              <a:t>I have selected my favorite mistake (on the right).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My Favorite Mistake</a:t>
            </a:r>
          </a:p>
        </p:txBody>
      </p:sp>
      <p:graphicFrame>
        <p:nvGraphicFramePr>
          <p:cNvPr id="2" name="Object 1">
            <a:extLst>
              <a:ext uri="{FF2B5EF4-FFF2-40B4-BE49-F238E27FC236}">
                <a16:creationId xmlns:a16="http://schemas.microsoft.com/office/drawing/2014/main" id="{221ED300-C40C-469C-8F7A-41B3A2509E8F}"/>
              </a:ext>
            </a:extLst>
          </p:cNvPr>
          <p:cNvGraphicFramePr>
            <a:graphicFrameLocks noChangeAspect="1"/>
          </p:cNvGraphicFramePr>
          <p:nvPr>
            <p:extLst>
              <p:ext uri="{D42A27DB-BD31-4B8C-83A1-F6EECF244321}">
                <p14:modId xmlns:p14="http://schemas.microsoft.com/office/powerpoint/2010/main" val="1365597947"/>
              </p:ext>
            </p:extLst>
          </p:nvPr>
        </p:nvGraphicFramePr>
        <p:xfrm>
          <a:off x="5039845" y="1343218"/>
          <a:ext cx="3086100" cy="2451100"/>
        </p:xfrm>
        <a:graphic>
          <a:graphicData uri="http://schemas.openxmlformats.org/presentationml/2006/ole">
            <mc:AlternateContent xmlns:mc="http://schemas.openxmlformats.org/markup-compatibility/2006">
              <mc:Choice xmlns:v="urn:schemas-microsoft-com:vml" Requires="v">
                <p:oleObj name="Equation" r:id="rId3" imgW="3085920" imgH="2450880" progId="Equation.DSMT4">
                  <p:embed/>
                </p:oleObj>
              </mc:Choice>
              <mc:Fallback>
                <p:oleObj name="Equation" r:id="rId3" imgW="3085920" imgH="2450880" progId="Equation.DSMT4">
                  <p:embed/>
                  <p:pic>
                    <p:nvPicPr>
                      <p:cNvPr id="2" name="Object 1">
                        <a:extLst>
                          <a:ext uri="{FF2B5EF4-FFF2-40B4-BE49-F238E27FC236}">
                            <a16:creationId xmlns:a16="http://schemas.microsoft.com/office/drawing/2014/main" id="{221ED300-C40C-469C-8F7A-41B3A2509E8F}"/>
                          </a:ext>
                        </a:extLst>
                      </p:cNvPr>
                      <p:cNvPicPr/>
                      <p:nvPr/>
                    </p:nvPicPr>
                    <p:blipFill>
                      <a:blip r:embed="rId4"/>
                      <a:stretch>
                        <a:fillRect/>
                      </a:stretch>
                    </p:blipFill>
                    <p:spPr>
                      <a:xfrm>
                        <a:off x="5039845" y="1343218"/>
                        <a:ext cx="3086100" cy="24511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69A2149-5FB6-4E2E-9961-B5376FEFA5D3}"/>
              </a:ext>
            </a:extLst>
          </p:cNvPr>
          <p:cNvGraphicFramePr>
            <a:graphicFrameLocks noChangeAspect="1"/>
          </p:cNvGraphicFramePr>
          <p:nvPr>
            <p:extLst>
              <p:ext uri="{D42A27DB-BD31-4B8C-83A1-F6EECF244321}">
                <p14:modId xmlns:p14="http://schemas.microsoft.com/office/powerpoint/2010/main" val="3121695805"/>
              </p:ext>
            </p:extLst>
          </p:nvPr>
        </p:nvGraphicFramePr>
        <p:xfrm>
          <a:off x="1003541" y="2261248"/>
          <a:ext cx="3086100" cy="469900"/>
        </p:xfrm>
        <a:graphic>
          <a:graphicData uri="http://schemas.openxmlformats.org/presentationml/2006/ole">
            <mc:AlternateContent xmlns:mc="http://schemas.openxmlformats.org/markup-compatibility/2006">
              <mc:Choice xmlns:v="urn:schemas-microsoft-com:vml" Requires="v">
                <p:oleObj name="Equation" r:id="rId5" imgW="3085920" imgH="469800" progId="Equation.DSMT4">
                  <p:embed/>
                </p:oleObj>
              </mc:Choice>
              <mc:Fallback>
                <p:oleObj name="Equation" r:id="rId5" imgW="3085920" imgH="469800" progId="Equation.DSMT4">
                  <p:embed/>
                  <p:pic>
                    <p:nvPicPr>
                      <p:cNvPr id="3" name="Object 2">
                        <a:extLst>
                          <a:ext uri="{FF2B5EF4-FFF2-40B4-BE49-F238E27FC236}">
                            <a16:creationId xmlns:a16="http://schemas.microsoft.com/office/drawing/2014/main" id="{D69A2149-5FB6-4E2E-9961-B5376FEFA5D3}"/>
                          </a:ext>
                        </a:extLst>
                      </p:cNvPr>
                      <p:cNvPicPr/>
                      <p:nvPr/>
                    </p:nvPicPr>
                    <p:blipFill>
                      <a:blip r:embed="rId6"/>
                      <a:stretch>
                        <a:fillRect/>
                      </a:stretch>
                    </p:blipFill>
                    <p:spPr>
                      <a:xfrm>
                        <a:off x="1003541" y="2261248"/>
                        <a:ext cx="3086100" cy="469900"/>
                      </a:xfrm>
                      <a:prstGeom prst="rect">
                        <a:avLst/>
                      </a:prstGeom>
                    </p:spPr>
                  </p:pic>
                </p:oleObj>
              </mc:Fallback>
            </mc:AlternateContent>
          </a:graphicData>
        </a:graphic>
      </p:graphicFrame>
      <p:pic>
        <p:nvPicPr>
          <p:cNvPr id="6" name="Picture 5" descr="Text&#10;&#10;Description automatically generated with low confidence">
            <a:extLst>
              <a:ext uri="{FF2B5EF4-FFF2-40B4-BE49-F238E27FC236}">
                <a16:creationId xmlns:a16="http://schemas.microsoft.com/office/drawing/2014/main" id="{99FA460B-4E75-4665-AC87-48A4D23BD5AE}"/>
              </a:ext>
            </a:extLst>
          </p:cNvPr>
          <p:cNvPicPr>
            <a:picLocks noChangeAspect="1"/>
          </p:cNvPicPr>
          <p:nvPr/>
        </p:nvPicPr>
        <p:blipFill>
          <a:blip r:embed="rId7"/>
          <a:stretch>
            <a:fillRect/>
          </a:stretch>
        </p:blipFill>
        <p:spPr>
          <a:xfrm>
            <a:off x="7021623" y="2996947"/>
            <a:ext cx="1808438" cy="1851822"/>
          </a:xfrm>
          <a:prstGeom prst="rect">
            <a:avLst/>
          </a:prstGeom>
        </p:spPr>
      </p:pic>
    </p:spTree>
    <p:extLst>
      <p:ext uri="{BB962C8B-B14F-4D97-AF65-F5344CB8AC3E}">
        <p14:creationId xmlns:p14="http://schemas.microsoft.com/office/powerpoint/2010/main" val="22910830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a:xfrm>
            <a:off x="644652" y="1007597"/>
            <a:ext cx="7851648" cy="2200059"/>
          </a:xfrm>
        </p:spPr>
        <p:txBody>
          <a:bodyPr/>
          <a:lstStyle/>
          <a:p>
            <a:r>
              <a:rPr lang="en-US" dirty="0"/>
              <a:t>Formative Assessment in the Mathematics Classroom</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3943048" y="1309352"/>
            <a:ext cx="4743752" cy="3434098"/>
          </a:xfrm>
        </p:spPr>
        <p:txBody>
          <a:bodyPr>
            <a:normAutofit/>
          </a:bodyPr>
          <a:lstStyle/>
          <a:p>
            <a:pPr marL="457200" indent="-457200">
              <a:spcBef>
                <a:spcPts val="0"/>
              </a:spcBef>
              <a:spcAft>
                <a:spcPts val="600"/>
              </a:spcAft>
            </a:pPr>
            <a:r>
              <a:rPr lang="en-US" dirty="0"/>
              <a:t>What did this student do well? </a:t>
            </a:r>
          </a:p>
          <a:p>
            <a:pPr marL="457200" indent="-457200">
              <a:spcBef>
                <a:spcPts val="0"/>
              </a:spcBef>
              <a:spcAft>
                <a:spcPts val="600"/>
              </a:spcAft>
            </a:pPr>
            <a:r>
              <a:rPr lang="en-US" dirty="0"/>
              <a:t>Where is the mistake?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My Favorite Mistake</a:t>
            </a:r>
          </a:p>
        </p:txBody>
      </p:sp>
      <p:graphicFrame>
        <p:nvGraphicFramePr>
          <p:cNvPr id="2" name="Object 1">
            <a:extLst>
              <a:ext uri="{FF2B5EF4-FFF2-40B4-BE49-F238E27FC236}">
                <a16:creationId xmlns:a16="http://schemas.microsoft.com/office/drawing/2014/main" id="{221ED300-C40C-469C-8F7A-41B3A2509E8F}"/>
              </a:ext>
            </a:extLst>
          </p:cNvPr>
          <p:cNvGraphicFramePr>
            <a:graphicFrameLocks noChangeAspect="1"/>
          </p:cNvGraphicFramePr>
          <p:nvPr>
            <p:extLst>
              <p:ext uri="{D42A27DB-BD31-4B8C-83A1-F6EECF244321}">
                <p14:modId xmlns:p14="http://schemas.microsoft.com/office/powerpoint/2010/main" val="3004230053"/>
              </p:ext>
            </p:extLst>
          </p:nvPr>
        </p:nvGraphicFramePr>
        <p:xfrm>
          <a:off x="462038" y="1346200"/>
          <a:ext cx="3086100" cy="2451100"/>
        </p:xfrm>
        <a:graphic>
          <a:graphicData uri="http://schemas.openxmlformats.org/presentationml/2006/ole">
            <mc:AlternateContent xmlns:mc="http://schemas.openxmlformats.org/markup-compatibility/2006">
              <mc:Choice xmlns:v="urn:schemas-microsoft-com:vml" Requires="v">
                <p:oleObj name="Equation" r:id="rId3" imgW="3085920" imgH="2450880" progId="Equation.DSMT4">
                  <p:embed/>
                </p:oleObj>
              </mc:Choice>
              <mc:Fallback>
                <p:oleObj name="Equation" r:id="rId3" imgW="3085920" imgH="2450880" progId="Equation.DSMT4">
                  <p:embed/>
                  <p:pic>
                    <p:nvPicPr>
                      <p:cNvPr id="2" name="Object 1">
                        <a:extLst>
                          <a:ext uri="{FF2B5EF4-FFF2-40B4-BE49-F238E27FC236}">
                            <a16:creationId xmlns:a16="http://schemas.microsoft.com/office/drawing/2014/main" id="{221ED300-C40C-469C-8F7A-41B3A2509E8F}"/>
                          </a:ext>
                        </a:extLst>
                      </p:cNvPr>
                      <p:cNvPicPr/>
                      <p:nvPr/>
                    </p:nvPicPr>
                    <p:blipFill>
                      <a:blip r:embed="rId4"/>
                      <a:stretch>
                        <a:fillRect/>
                      </a:stretch>
                    </p:blipFill>
                    <p:spPr>
                      <a:xfrm>
                        <a:off x="462038" y="1346200"/>
                        <a:ext cx="3086100" cy="2451100"/>
                      </a:xfrm>
                      <a:prstGeom prst="rect">
                        <a:avLst/>
                      </a:prstGeom>
                    </p:spPr>
                  </p:pic>
                </p:oleObj>
              </mc:Fallback>
            </mc:AlternateContent>
          </a:graphicData>
        </a:graphic>
      </p:graphicFrame>
      <p:pic>
        <p:nvPicPr>
          <p:cNvPr id="5" name="Picture 4" descr="Text&#10;&#10;Description automatically generated with low confidence">
            <a:extLst>
              <a:ext uri="{FF2B5EF4-FFF2-40B4-BE49-F238E27FC236}">
                <a16:creationId xmlns:a16="http://schemas.microsoft.com/office/drawing/2014/main" id="{D1A3C4AF-56DB-4C1B-AA66-B4F4B86FF6C4}"/>
              </a:ext>
            </a:extLst>
          </p:cNvPr>
          <p:cNvPicPr>
            <a:picLocks noChangeAspect="1"/>
          </p:cNvPicPr>
          <p:nvPr/>
        </p:nvPicPr>
        <p:blipFill>
          <a:blip r:embed="rId5"/>
          <a:stretch>
            <a:fillRect/>
          </a:stretch>
        </p:blipFill>
        <p:spPr>
          <a:xfrm>
            <a:off x="7021623" y="2996947"/>
            <a:ext cx="1808438" cy="1851822"/>
          </a:xfrm>
          <a:prstGeom prst="rect">
            <a:avLst/>
          </a:prstGeom>
        </p:spPr>
      </p:pic>
    </p:spTree>
    <p:extLst>
      <p:ext uri="{BB962C8B-B14F-4D97-AF65-F5344CB8AC3E}">
        <p14:creationId xmlns:p14="http://schemas.microsoft.com/office/powerpoint/2010/main" val="2563268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What? </a:t>
            </a:r>
          </a:p>
          <a:p>
            <a:pPr marL="685800" lvl="1" indent="-457200">
              <a:spcBef>
                <a:spcPts val="0"/>
              </a:spcBef>
              <a:spcAft>
                <a:spcPts val="1200"/>
              </a:spcAft>
            </a:pPr>
            <a:r>
              <a:rPr lang="en-US" dirty="0"/>
              <a:t>What did you learn today? </a:t>
            </a:r>
          </a:p>
          <a:p>
            <a:pPr marL="457200" indent="-457200">
              <a:spcBef>
                <a:spcPts val="0"/>
              </a:spcBef>
              <a:spcAft>
                <a:spcPts val="600"/>
              </a:spcAft>
            </a:pPr>
            <a:r>
              <a:rPr lang="en-US" dirty="0"/>
              <a:t>So What? </a:t>
            </a:r>
          </a:p>
          <a:p>
            <a:pPr marL="685800" lvl="1" indent="-457200">
              <a:spcBef>
                <a:spcPts val="0"/>
              </a:spcBef>
              <a:spcAft>
                <a:spcPts val="1200"/>
              </a:spcAft>
            </a:pPr>
            <a:r>
              <a:rPr lang="en-US" dirty="0"/>
              <a:t>Why is formative assessment important? </a:t>
            </a:r>
          </a:p>
          <a:p>
            <a:pPr marL="457200" indent="-457200">
              <a:spcBef>
                <a:spcPts val="0"/>
              </a:spcBef>
              <a:spcAft>
                <a:spcPts val="600"/>
              </a:spcAft>
            </a:pPr>
            <a:r>
              <a:rPr lang="en-US" dirty="0"/>
              <a:t>Now What? </a:t>
            </a:r>
          </a:p>
          <a:p>
            <a:pPr marL="685800" lvl="1" indent="-457200">
              <a:spcBef>
                <a:spcPts val="0"/>
              </a:spcBef>
              <a:spcAft>
                <a:spcPts val="600"/>
              </a:spcAft>
            </a:pPr>
            <a:r>
              <a:rPr lang="en-US" dirty="0"/>
              <a:t>What are you going to do with this new knowledge?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 So What? Now What?</a:t>
            </a:r>
          </a:p>
        </p:txBody>
      </p:sp>
      <p:grpSp>
        <p:nvGrpSpPr>
          <p:cNvPr id="2" name="Group 1">
            <a:extLst>
              <a:ext uri="{FF2B5EF4-FFF2-40B4-BE49-F238E27FC236}">
                <a16:creationId xmlns:a16="http://schemas.microsoft.com/office/drawing/2014/main" id="{72EC1A37-874D-4F5D-B708-6D5A1C8A2663}"/>
              </a:ext>
            </a:extLst>
          </p:cNvPr>
          <p:cNvGrpSpPr>
            <a:grpSpLocks noChangeAspect="1"/>
          </p:cNvGrpSpPr>
          <p:nvPr/>
        </p:nvGrpSpPr>
        <p:grpSpPr>
          <a:xfrm>
            <a:off x="6662057" y="1309352"/>
            <a:ext cx="2024743" cy="2022657"/>
            <a:chOff x="6124583" y="735872"/>
            <a:chExt cx="2581267" cy="2633399"/>
          </a:xfrm>
        </p:grpSpPr>
        <p:pic>
          <p:nvPicPr>
            <p:cNvPr id="5" name="Picture 4" descr="Icon&#10;&#10;Description automatically generated">
              <a:extLst>
                <a:ext uri="{FF2B5EF4-FFF2-40B4-BE49-F238E27FC236}">
                  <a16:creationId xmlns:a16="http://schemas.microsoft.com/office/drawing/2014/main" id="{DFF48EC0-DD84-4FD4-90D3-0737B35F1756}"/>
                </a:ext>
              </a:extLst>
            </p:cNvPr>
            <p:cNvPicPr>
              <a:picLocks noChangeAspect="1"/>
            </p:cNvPicPr>
            <p:nvPr/>
          </p:nvPicPr>
          <p:blipFill>
            <a:blip r:embed="rId3">
              <a:duotone>
                <a:prstClr val="black"/>
                <a:schemeClr val="tx2">
                  <a:tint val="45000"/>
                  <a:satMod val="400000"/>
                </a:schemeClr>
              </a:duotone>
            </a:blip>
            <a:stretch>
              <a:fillRect/>
            </a:stretch>
          </p:blipFill>
          <p:spPr>
            <a:xfrm>
              <a:off x="6143633" y="754922"/>
              <a:ext cx="2562217" cy="2614349"/>
            </a:xfrm>
            <a:prstGeom prst="rect">
              <a:avLst/>
            </a:prstGeom>
          </p:spPr>
        </p:pic>
        <p:pic>
          <p:nvPicPr>
            <p:cNvPr id="3" name="Picture 2" descr="Icon&#10;&#10;Description automatically generated">
              <a:extLst>
                <a:ext uri="{FF2B5EF4-FFF2-40B4-BE49-F238E27FC236}">
                  <a16:creationId xmlns:a16="http://schemas.microsoft.com/office/drawing/2014/main" id="{EDB2D059-6877-4380-B155-2A60D4787FE2}"/>
                </a:ext>
              </a:extLst>
            </p:cNvPr>
            <p:cNvPicPr>
              <a:picLocks/>
            </p:cNvPicPr>
            <p:nvPr/>
          </p:nvPicPr>
          <p:blipFill>
            <a:blip r:embed="rId3"/>
            <a:stretch>
              <a:fillRect/>
            </a:stretch>
          </p:blipFill>
          <p:spPr>
            <a:xfrm>
              <a:off x="6124583" y="735872"/>
              <a:ext cx="2562217" cy="2614349"/>
            </a:xfrm>
            <a:prstGeom prst="rect">
              <a:avLst/>
            </a:prstGeom>
          </p:spPr>
        </p:pic>
      </p:grpSp>
    </p:spTree>
    <p:extLst>
      <p:ext uri="{BB962C8B-B14F-4D97-AF65-F5344CB8AC3E}">
        <p14:creationId xmlns:p14="http://schemas.microsoft.com/office/powerpoint/2010/main" val="10381581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 calcmode="lin" valueType="num">
                                      <p:cBhvr additive="base">
                                        <p:cTn id="1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 calcmode="lin" valueType="num">
                                      <p:cBhvr additive="base">
                                        <p:cTn id="2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 calcmode="lin" valueType="num">
                                      <p:cBhvr additive="base">
                                        <p:cTn id="2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 calcmode="lin" valueType="num">
                                      <p:cBhvr additive="base">
                                        <p:cTn id="31"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over Image">
            <a:extLst>
              <a:ext uri="{FF2B5EF4-FFF2-40B4-BE49-F238E27FC236}">
                <a16:creationId xmlns:a16="http://schemas.microsoft.com/office/drawing/2014/main" id="{44702548-05E2-44E3-B684-D68FA024D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5" r="8084"/>
          <a:stretch/>
        </p:blipFill>
        <p:spPr bwMode="auto">
          <a:xfrm>
            <a:off x="457200" y="3026401"/>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4" name="Picture 2" descr="Cover Image">
            <a:extLst>
              <a:ext uri="{FF2B5EF4-FFF2-40B4-BE49-F238E27FC236}">
                <a16:creationId xmlns:a16="http://schemas.microsoft.com/office/drawing/2014/main" id="{E3514D29-C487-4D0E-A741-E1F09C3514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36" r="10945"/>
          <a:stretch/>
        </p:blipFill>
        <p:spPr bwMode="auto">
          <a:xfrm>
            <a:off x="457200" y="1457806"/>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20" y="1309352"/>
            <a:ext cx="6978952" cy="3434098"/>
          </a:xfrm>
        </p:spPr>
        <p:txBody>
          <a:bodyPr>
            <a:noAutofit/>
          </a:bodyPr>
          <a:lstStyle/>
          <a:p>
            <a:pPr marL="457200" indent="-457200">
              <a:spcBef>
                <a:spcPts val="0"/>
              </a:spcBef>
              <a:spcAft>
                <a:spcPts val="600"/>
              </a:spcAft>
            </a:pPr>
            <a:r>
              <a:rPr lang="en-US" dirty="0"/>
              <a:t>Geometry Lesson (G.RT.1.2, G.RT.1.3, G.RT.1.4)</a:t>
            </a:r>
          </a:p>
          <a:p>
            <a:pPr marL="685800" lvl="1" indent="-457200">
              <a:spcBef>
                <a:spcPts val="0"/>
              </a:spcBef>
              <a:spcAft>
                <a:spcPts val="300"/>
              </a:spcAft>
            </a:pPr>
            <a:r>
              <a:rPr lang="en-US" i="1" dirty="0">
                <a:solidFill>
                  <a:srgbClr val="3978B1"/>
                </a:solidFill>
                <a:hlinkClick r:id="rId5">
                  <a:extLst>
                    <a:ext uri="{A12FA001-AC4F-418D-AE19-62706E023703}">
                      <ahyp:hlinkClr xmlns:ahyp="http://schemas.microsoft.com/office/drawing/2018/hyperlinkcolor" val="tx"/>
                    </a:ext>
                  </a:extLst>
                </a:hlinkClick>
              </a:rPr>
              <a:t>Trig-O-Nom-E-Tree!</a:t>
            </a:r>
            <a:endParaRPr lang="en-US" i="1" dirty="0">
              <a:solidFill>
                <a:srgbClr val="3978B1"/>
              </a:solidFill>
            </a:endParaRPr>
          </a:p>
          <a:p>
            <a:pPr marL="685800" lvl="1" indent="-457200">
              <a:spcBef>
                <a:spcPts val="0"/>
              </a:spcBef>
              <a:spcAft>
                <a:spcPts val="1200"/>
              </a:spcAft>
            </a:pPr>
            <a:r>
              <a:rPr lang="en-US" dirty="0"/>
              <a:t>Students use the What? So What? Now What? strategy </a:t>
            </a:r>
            <a:br>
              <a:rPr lang="en-US" dirty="0"/>
            </a:br>
            <a:r>
              <a:rPr lang="en-US" dirty="0"/>
              <a:t>to reflect on what they have learned. </a:t>
            </a:r>
          </a:p>
          <a:p>
            <a:pPr marL="457200" indent="-457200">
              <a:spcBef>
                <a:spcPts val="0"/>
              </a:spcBef>
              <a:spcAft>
                <a:spcPts val="600"/>
              </a:spcAft>
            </a:pPr>
            <a:r>
              <a:rPr lang="en-US" dirty="0"/>
              <a:t>Algebra 2 Lesson (A2.A.2.2)</a:t>
            </a:r>
          </a:p>
          <a:p>
            <a:pPr marL="685800" lvl="1" indent="-457200">
              <a:spcBef>
                <a:spcPts val="0"/>
              </a:spcBef>
              <a:spcAft>
                <a:spcPts val="300"/>
              </a:spcAft>
            </a:pPr>
            <a:r>
              <a:rPr lang="en-US" i="1" dirty="0">
                <a:solidFill>
                  <a:srgbClr val="3978B1"/>
                </a:solidFill>
                <a:hlinkClick r:id="rId6">
                  <a:extLst>
                    <a:ext uri="{A12FA001-AC4F-418D-AE19-62706E023703}">
                      <ahyp:hlinkClr xmlns:ahyp="http://schemas.microsoft.com/office/drawing/2018/hyperlinkcolor" val="tx"/>
                    </a:ext>
                  </a:extLst>
                </a:hlinkClick>
              </a:rPr>
              <a:t>Expanding Binomials, Expanding Your Mind (Part 1)</a:t>
            </a:r>
            <a:endParaRPr lang="en-US" i="1" dirty="0">
              <a:solidFill>
                <a:srgbClr val="3978B1"/>
              </a:solidFill>
            </a:endParaRPr>
          </a:p>
          <a:p>
            <a:pPr marL="685800" lvl="1" indent="-457200">
              <a:spcBef>
                <a:spcPts val="0"/>
              </a:spcBef>
              <a:spcAft>
                <a:spcPts val="600"/>
              </a:spcAft>
            </a:pPr>
            <a:r>
              <a:rPr lang="en-US" dirty="0"/>
              <a:t>Students respond to What? So What? Now What? </a:t>
            </a:r>
            <a:br>
              <a:rPr lang="en-US" dirty="0"/>
            </a:br>
            <a:r>
              <a:rPr lang="en-US" dirty="0"/>
              <a:t>prompts to help the teacher determine whether </a:t>
            </a:r>
            <a:br>
              <a:rPr lang="en-US" dirty="0"/>
            </a:br>
            <a:r>
              <a:rPr lang="en-US" dirty="0"/>
              <a:t>the class is ready to move on.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Autofit/>
          </a:bodyPr>
          <a:lstStyle/>
          <a:p>
            <a:r>
              <a:rPr lang="en-US" sz="3200" dirty="0">
                <a:solidFill>
                  <a:schemeClr val="bg2">
                    <a:lumMod val="50000"/>
                  </a:schemeClr>
                </a:solidFill>
              </a:rPr>
              <a:t>Lesson Showcase: What? So What? Now What?</a:t>
            </a:r>
          </a:p>
        </p:txBody>
      </p:sp>
    </p:spTree>
    <p:extLst>
      <p:ext uri="{BB962C8B-B14F-4D97-AF65-F5344CB8AC3E}">
        <p14:creationId xmlns:p14="http://schemas.microsoft.com/office/powerpoint/2010/main" val="5400350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pPr marL="0" indent="0">
              <a:spcBef>
                <a:spcPts val="0"/>
              </a:spcBef>
              <a:buNone/>
            </a:pPr>
            <a:r>
              <a:rPr lang="en-US" dirty="0"/>
              <a:t>What is formative assessment and what does it look like in a mathematics classroom?</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352" y="2028498"/>
            <a:ext cx="7772400" cy="2732688"/>
          </a:xfrm>
        </p:spPr>
        <p:txBody>
          <a:bodyPr>
            <a:normAutofit/>
          </a:bodyPr>
          <a:lstStyle/>
          <a:p>
            <a:pPr marL="457200" indent="-457200">
              <a:spcBef>
                <a:spcPts val="0"/>
              </a:spcBef>
              <a:spcAft>
                <a:spcPts val="600"/>
              </a:spcAft>
            </a:pPr>
            <a:r>
              <a:rPr lang="en-US" dirty="0"/>
              <a:t>Use and design tasks that will help make students’ thinking explicit. </a:t>
            </a:r>
          </a:p>
          <a:p>
            <a:pPr marL="457200" indent="-457200">
              <a:spcBef>
                <a:spcPts val="0"/>
              </a:spcBef>
              <a:spcAft>
                <a:spcPts val="600"/>
              </a:spcAft>
            </a:pPr>
            <a:r>
              <a:rPr lang="en-US" dirty="0"/>
              <a:t>Identify specific strategies that will elicit mathematical thinking in students and inform ongoing instruction. </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349B2396-323D-43EC-9E7B-8070B383518B}"/>
              </a:ext>
            </a:extLst>
          </p:cNvPr>
          <p:cNvGraphicFramePr>
            <a:graphicFrameLocks noGrp="1"/>
          </p:cNvGraphicFramePr>
          <p:nvPr>
            <p:extLst>
              <p:ext uri="{D42A27DB-BD31-4B8C-83A1-F6EECF244321}">
                <p14:modId xmlns:p14="http://schemas.microsoft.com/office/powerpoint/2010/main" val="3933462453"/>
              </p:ext>
            </p:extLst>
          </p:nvPr>
        </p:nvGraphicFramePr>
        <p:xfrm>
          <a:off x="457199" y="1309352"/>
          <a:ext cx="8287902" cy="3526901"/>
        </p:xfrm>
        <a:graphic>
          <a:graphicData uri="http://schemas.openxmlformats.org/drawingml/2006/table">
            <a:tbl>
              <a:tblPr firstRow="1" bandRow="1">
                <a:tableStyleId>{5940675A-B579-460E-94D1-54222C63F5DA}</a:tableStyleId>
              </a:tblPr>
              <a:tblGrid>
                <a:gridCol w="2762634">
                  <a:extLst>
                    <a:ext uri="{9D8B030D-6E8A-4147-A177-3AD203B41FA5}">
                      <a16:colId xmlns:a16="http://schemas.microsoft.com/office/drawing/2014/main" val="3840669930"/>
                    </a:ext>
                  </a:extLst>
                </a:gridCol>
                <a:gridCol w="2762634">
                  <a:extLst>
                    <a:ext uri="{9D8B030D-6E8A-4147-A177-3AD203B41FA5}">
                      <a16:colId xmlns:a16="http://schemas.microsoft.com/office/drawing/2014/main" val="3665509482"/>
                    </a:ext>
                  </a:extLst>
                </a:gridCol>
                <a:gridCol w="2762634">
                  <a:extLst>
                    <a:ext uri="{9D8B030D-6E8A-4147-A177-3AD203B41FA5}">
                      <a16:colId xmlns:a16="http://schemas.microsoft.com/office/drawing/2014/main" val="2131869493"/>
                    </a:ext>
                  </a:extLst>
                </a:gridCol>
              </a:tblGrid>
              <a:tr h="3526901">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816026597"/>
                  </a:ext>
                </a:extLst>
              </a:tr>
            </a:tbl>
          </a:graphicData>
        </a:graphic>
      </p:graphicFrame>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Are There Options in Order of Operations?</a:t>
            </a:r>
          </a:p>
        </p:txBody>
      </p:sp>
      <p:graphicFrame>
        <p:nvGraphicFramePr>
          <p:cNvPr id="2" name="Object 1">
            <a:extLst>
              <a:ext uri="{FF2B5EF4-FFF2-40B4-BE49-F238E27FC236}">
                <a16:creationId xmlns:a16="http://schemas.microsoft.com/office/drawing/2014/main" id="{156F7CAE-DF76-40B2-8865-6D16D819B058}"/>
              </a:ext>
            </a:extLst>
          </p:cNvPr>
          <p:cNvGraphicFramePr>
            <a:graphicFrameLocks noChangeAspect="1"/>
          </p:cNvGraphicFramePr>
          <p:nvPr>
            <p:extLst>
              <p:ext uri="{D42A27DB-BD31-4B8C-83A1-F6EECF244321}">
                <p14:modId xmlns:p14="http://schemas.microsoft.com/office/powerpoint/2010/main" val="3325230875"/>
              </p:ext>
            </p:extLst>
          </p:nvPr>
        </p:nvGraphicFramePr>
        <p:xfrm>
          <a:off x="705295" y="1454564"/>
          <a:ext cx="2324100" cy="3009900"/>
        </p:xfrm>
        <a:graphic>
          <a:graphicData uri="http://schemas.openxmlformats.org/presentationml/2006/ole">
            <mc:AlternateContent xmlns:mc="http://schemas.openxmlformats.org/markup-compatibility/2006">
              <mc:Choice xmlns:v="urn:schemas-microsoft-com:vml" Requires="v">
                <p:oleObj name="Equation" r:id="rId3" imgW="2323800" imgH="3009600" progId="Equation.DSMT4">
                  <p:embed/>
                </p:oleObj>
              </mc:Choice>
              <mc:Fallback>
                <p:oleObj name="Equation" r:id="rId3" imgW="2323800" imgH="3009600" progId="Equation.DSMT4">
                  <p:embed/>
                  <p:pic>
                    <p:nvPicPr>
                      <p:cNvPr id="2" name="Object 1">
                        <a:extLst>
                          <a:ext uri="{FF2B5EF4-FFF2-40B4-BE49-F238E27FC236}">
                            <a16:creationId xmlns:a16="http://schemas.microsoft.com/office/drawing/2014/main" id="{156F7CAE-DF76-40B2-8865-6D16D819B058}"/>
                          </a:ext>
                        </a:extLst>
                      </p:cNvPr>
                      <p:cNvPicPr/>
                      <p:nvPr/>
                    </p:nvPicPr>
                    <p:blipFill>
                      <a:blip r:embed="rId4"/>
                      <a:stretch>
                        <a:fillRect/>
                      </a:stretch>
                    </p:blipFill>
                    <p:spPr>
                      <a:xfrm>
                        <a:off x="705295" y="1454564"/>
                        <a:ext cx="2324100" cy="3009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5645419-1619-46BB-AE31-87678D5D216F}"/>
              </a:ext>
            </a:extLst>
          </p:cNvPr>
          <p:cNvGraphicFramePr>
            <a:graphicFrameLocks noChangeAspect="1"/>
          </p:cNvGraphicFramePr>
          <p:nvPr>
            <p:extLst>
              <p:ext uri="{D42A27DB-BD31-4B8C-83A1-F6EECF244321}">
                <p14:modId xmlns:p14="http://schemas.microsoft.com/office/powerpoint/2010/main" val="2762753737"/>
              </p:ext>
            </p:extLst>
          </p:nvPr>
        </p:nvGraphicFramePr>
        <p:xfrm>
          <a:off x="3424464" y="1454564"/>
          <a:ext cx="2324100" cy="1968500"/>
        </p:xfrm>
        <a:graphic>
          <a:graphicData uri="http://schemas.openxmlformats.org/presentationml/2006/ole">
            <mc:AlternateContent xmlns:mc="http://schemas.openxmlformats.org/markup-compatibility/2006">
              <mc:Choice xmlns:v="urn:schemas-microsoft-com:vml" Requires="v">
                <p:oleObj name="Equation" r:id="rId5" imgW="2323800" imgH="1968480" progId="Equation.DSMT4">
                  <p:embed/>
                </p:oleObj>
              </mc:Choice>
              <mc:Fallback>
                <p:oleObj name="Equation" r:id="rId5" imgW="2323800" imgH="1968480" progId="Equation.DSMT4">
                  <p:embed/>
                  <p:pic>
                    <p:nvPicPr>
                      <p:cNvPr id="3" name="Object 2">
                        <a:extLst>
                          <a:ext uri="{FF2B5EF4-FFF2-40B4-BE49-F238E27FC236}">
                            <a16:creationId xmlns:a16="http://schemas.microsoft.com/office/drawing/2014/main" id="{A5645419-1619-46BB-AE31-87678D5D216F}"/>
                          </a:ext>
                        </a:extLst>
                      </p:cNvPr>
                      <p:cNvPicPr/>
                      <p:nvPr/>
                    </p:nvPicPr>
                    <p:blipFill>
                      <a:blip r:embed="rId6"/>
                      <a:stretch>
                        <a:fillRect/>
                      </a:stretch>
                    </p:blipFill>
                    <p:spPr>
                      <a:xfrm>
                        <a:off x="3424464" y="1454564"/>
                        <a:ext cx="2324100" cy="1968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A91C29-EBB5-45C9-B1BE-C7A7BECF83C8}"/>
              </a:ext>
            </a:extLst>
          </p:cNvPr>
          <p:cNvGraphicFramePr>
            <a:graphicFrameLocks noChangeAspect="1"/>
          </p:cNvGraphicFramePr>
          <p:nvPr>
            <p:extLst>
              <p:ext uri="{D42A27DB-BD31-4B8C-83A1-F6EECF244321}">
                <p14:modId xmlns:p14="http://schemas.microsoft.com/office/powerpoint/2010/main" val="2560484329"/>
              </p:ext>
            </p:extLst>
          </p:nvPr>
        </p:nvGraphicFramePr>
        <p:xfrm>
          <a:off x="6213400" y="1454564"/>
          <a:ext cx="2324100" cy="2463800"/>
        </p:xfrm>
        <a:graphic>
          <a:graphicData uri="http://schemas.openxmlformats.org/presentationml/2006/ole">
            <mc:AlternateContent xmlns:mc="http://schemas.openxmlformats.org/markup-compatibility/2006">
              <mc:Choice xmlns:v="urn:schemas-microsoft-com:vml" Requires="v">
                <p:oleObj name="Equation" r:id="rId7" imgW="2323800" imgH="2463480" progId="Equation.DSMT4">
                  <p:embed/>
                </p:oleObj>
              </mc:Choice>
              <mc:Fallback>
                <p:oleObj name="Equation" r:id="rId7" imgW="2323800" imgH="2463480" progId="Equation.DSMT4">
                  <p:embed/>
                  <p:pic>
                    <p:nvPicPr>
                      <p:cNvPr id="7" name="Object 6">
                        <a:extLst>
                          <a:ext uri="{FF2B5EF4-FFF2-40B4-BE49-F238E27FC236}">
                            <a16:creationId xmlns:a16="http://schemas.microsoft.com/office/drawing/2014/main" id="{D1A91C29-EBB5-45C9-B1BE-C7A7BECF83C8}"/>
                          </a:ext>
                        </a:extLst>
                      </p:cNvPr>
                      <p:cNvPicPr/>
                      <p:nvPr/>
                    </p:nvPicPr>
                    <p:blipFill>
                      <a:blip r:embed="rId8"/>
                      <a:stretch>
                        <a:fillRect/>
                      </a:stretch>
                    </p:blipFill>
                    <p:spPr>
                      <a:xfrm>
                        <a:off x="6213400" y="1454564"/>
                        <a:ext cx="2324100" cy="2463800"/>
                      </a:xfrm>
                      <a:prstGeom prst="rect">
                        <a:avLst/>
                      </a:prstGeom>
                    </p:spPr>
                  </p:pic>
                </p:oleObj>
              </mc:Fallback>
            </mc:AlternateContent>
          </a:graphicData>
        </a:graphic>
      </p:graphicFrame>
      <p:sp>
        <p:nvSpPr>
          <p:cNvPr id="9" name="Rectangle: Rounded Corners 8">
            <a:extLst>
              <a:ext uri="{FF2B5EF4-FFF2-40B4-BE49-F238E27FC236}">
                <a16:creationId xmlns:a16="http://schemas.microsoft.com/office/drawing/2014/main" id="{094295DB-5C82-4F17-BFEF-8D7DBF54639A}"/>
              </a:ext>
            </a:extLst>
          </p:cNvPr>
          <p:cNvSpPr/>
          <p:nvPr/>
        </p:nvSpPr>
        <p:spPr>
          <a:xfrm>
            <a:off x="1260195" y="4048087"/>
            <a:ext cx="776320"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32420D2-EE7A-41BF-8839-151E953438C1}"/>
              </a:ext>
            </a:extLst>
          </p:cNvPr>
          <p:cNvSpPr/>
          <p:nvPr/>
        </p:nvSpPr>
        <p:spPr>
          <a:xfrm>
            <a:off x="4092769" y="3001849"/>
            <a:ext cx="776320"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410BD57-015E-4450-9CD6-188CFF0AD05B}"/>
              </a:ext>
            </a:extLst>
          </p:cNvPr>
          <p:cNvSpPr/>
          <p:nvPr/>
        </p:nvSpPr>
        <p:spPr>
          <a:xfrm>
            <a:off x="6765282" y="3491485"/>
            <a:ext cx="776320"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5943600" cy="3434098"/>
          </a:xfrm>
        </p:spPr>
        <p:txBody>
          <a:bodyPr>
            <a:noAutofit/>
          </a:bodyPr>
          <a:lstStyle/>
          <a:p>
            <a:pPr marL="457200" indent="-457200">
              <a:spcBef>
                <a:spcPts val="0"/>
              </a:spcBef>
              <a:spcAft>
                <a:spcPts val="1200"/>
              </a:spcAft>
            </a:pPr>
            <a:r>
              <a:rPr lang="en-US" dirty="0"/>
              <a:t>Let’s take some time to explore the Instructional Strategies page on the K20 LEARN website. Go to: </a:t>
            </a:r>
            <a:r>
              <a:rPr lang="en-US" dirty="0">
                <a:hlinkClick r:id="rId3"/>
              </a:rPr>
              <a:t>learn.k20center.ou.edu/strategies</a:t>
            </a:r>
            <a:endParaRPr lang="en-US" dirty="0"/>
          </a:p>
          <a:p>
            <a:pPr marL="457200" indent="-457200">
              <a:spcBef>
                <a:spcPts val="0"/>
              </a:spcBef>
              <a:spcAft>
                <a:spcPts val="600"/>
              </a:spcAft>
            </a:pPr>
            <a:r>
              <a:rPr lang="en-US" dirty="0"/>
              <a:t>Find one strategy you can use as an assessment strategy. </a:t>
            </a:r>
          </a:p>
          <a:p>
            <a:pPr marL="685800" lvl="1" indent="-457200">
              <a:spcBef>
                <a:spcPts val="0"/>
              </a:spcBef>
              <a:spcAft>
                <a:spcPts val="600"/>
              </a:spcAft>
            </a:pPr>
            <a:r>
              <a:rPr lang="en-US" dirty="0"/>
              <a:t>Be ready to share your reasoning with the group. </a:t>
            </a:r>
            <a:endParaRPr lang="en-US" dirty="0">
              <a:highlight>
                <a:srgbClr val="FFFF00"/>
              </a:highlight>
            </a:endParaRP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Yes, Because…</a:t>
            </a:r>
          </a:p>
        </p:txBody>
      </p:sp>
      <p:pic>
        <p:nvPicPr>
          <p:cNvPr id="5" name="Picture 4" descr="Icon&#10;&#10;Description automatically generated with low confidence">
            <a:extLst>
              <a:ext uri="{FF2B5EF4-FFF2-40B4-BE49-F238E27FC236}">
                <a16:creationId xmlns:a16="http://schemas.microsoft.com/office/drawing/2014/main" id="{A2DE1D97-801C-4806-9960-198271BD2739}"/>
              </a:ext>
            </a:extLst>
          </p:cNvPr>
          <p:cNvPicPr>
            <a:picLocks noChangeAspect="1"/>
          </p:cNvPicPr>
          <p:nvPr/>
        </p:nvPicPr>
        <p:blipFill>
          <a:blip r:embed="rId4"/>
          <a:stretch>
            <a:fillRect/>
          </a:stretch>
        </p:blipFill>
        <p:spPr>
          <a:xfrm>
            <a:off x="6816876" y="1396415"/>
            <a:ext cx="1869924" cy="2350670"/>
          </a:xfrm>
          <a:prstGeom prst="rect">
            <a:avLst/>
          </a:prstGeom>
        </p:spPr>
      </p:pic>
    </p:spTree>
    <p:extLst>
      <p:ext uri="{BB962C8B-B14F-4D97-AF65-F5344CB8AC3E}">
        <p14:creationId xmlns:p14="http://schemas.microsoft.com/office/powerpoint/2010/main" val="2494860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 calcmode="lin" valueType="num">
                                      <p:cBhvr additive="base">
                                        <p:cTn id="1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457200" indent="-457200">
              <a:spcBef>
                <a:spcPts val="0"/>
              </a:spcBef>
              <a:spcAft>
                <a:spcPts val="1200"/>
              </a:spcAft>
            </a:pPr>
            <a:r>
              <a:rPr lang="en-US" dirty="0"/>
              <a:t>Formative assessment is not only about gathering data on students’ progress—it’s also about using that data </a:t>
            </a:r>
            <a:br>
              <a:rPr lang="en-US" dirty="0"/>
            </a:br>
            <a:r>
              <a:rPr lang="en-US" dirty="0"/>
              <a:t>to guide your teaching and students’ learning. </a:t>
            </a:r>
          </a:p>
          <a:p>
            <a:pPr marL="457200" indent="-457200">
              <a:spcBef>
                <a:spcPts val="0"/>
              </a:spcBef>
              <a:spcAft>
                <a:spcPts val="600"/>
              </a:spcAft>
            </a:pPr>
            <a:r>
              <a:rPr lang="en-US" dirty="0"/>
              <a:t>Talk with an elbow partner about a time when you found success in using a formative assessment. </a:t>
            </a:r>
            <a:br>
              <a:rPr lang="en-US" dirty="0"/>
            </a:br>
            <a:r>
              <a:rPr lang="en-US" dirty="0"/>
              <a:t>How would you define “success”?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Purpose</a:t>
            </a:r>
          </a:p>
        </p:txBody>
      </p:sp>
    </p:spTree>
    <p:extLst>
      <p:ext uri="{BB962C8B-B14F-4D97-AF65-F5344CB8AC3E}">
        <p14:creationId xmlns:p14="http://schemas.microsoft.com/office/powerpoint/2010/main" val="35952064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Custom 2">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659298"/>
      </a:hlink>
      <a:folHlink>
        <a:srgbClr val="BED7D3"/>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B5FBFA7F-0F7B-4478-82A3-BA80A93C5E76}" vid="{0F1ACBB8-CC54-4F29-94C9-7DAE17CAD018}"/>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3599</TotalTime>
  <Words>3762</Words>
  <Application>Microsoft Office PowerPoint</Application>
  <PresentationFormat>On-screen Show (16:9)</PresentationFormat>
  <Paragraphs>319</Paragraphs>
  <Slides>42</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Baskerville Old Face</vt:lpstr>
      <vt:lpstr>Calibri</vt:lpstr>
      <vt:lpstr>Open Sans</vt:lpstr>
      <vt:lpstr>Times New Roman</vt:lpstr>
      <vt:lpstr>Wingdings</vt:lpstr>
      <vt:lpstr>Wingdings 2</vt:lpstr>
      <vt:lpstr>LEARN theme</vt:lpstr>
      <vt:lpstr>Equation</vt:lpstr>
      <vt:lpstr>PowerPoint Presentation</vt:lpstr>
      <vt:lpstr>PowerPoint Presentation</vt:lpstr>
      <vt:lpstr>PowerPoint Presentation</vt:lpstr>
      <vt:lpstr>Formative Assessment in the Mathematics Classroom</vt:lpstr>
      <vt:lpstr>Essential Question</vt:lpstr>
      <vt:lpstr>Session Objectives</vt:lpstr>
      <vt:lpstr>Are There Options in Order of Operations?</vt:lpstr>
      <vt:lpstr>Yes, Because…</vt:lpstr>
      <vt:lpstr>Purpose</vt:lpstr>
      <vt:lpstr>Selecting Assessment Strategies</vt:lpstr>
      <vt:lpstr>Mathematical Actions and Processes</vt:lpstr>
      <vt:lpstr>Explain: Math Actions and Processes</vt:lpstr>
      <vt:lpstr>Formative Assessment Needs a Learning Goal</vt:lpstr>
      <vt:lpstr>Activity 1: Not Like the Others</vt:lpstr>
      <vt:lpstr>Not Like the Others</vt:lpstr>
      <vt:lpstr>Not Like the Others</vt:lpstr>
      <vt:lpstr>Not Like the Others</vt:lpstr>
      <vt:lpstr>Lesson Showcase: Not Like the Others</vt:lpstr>
      <vt:lpstr>Activity 2: Strategy Probe</vt:lpstr>
      <vt:lpstr>Strategy Probe</vt:lpstr>
      <vt:lpstr>Strategy Probe Example</vt:lpstr>
      <vt:lpstr>Strategy Probe Example</vt:lpstr>
      <vt:lpstr>Strategy Probe Example</vt:lpstr>
      <vt:lpstr>Strategy Probe Example</vt:lpstr>
      <vt:lpstr>Strategy Probe Example</vt:lpstr>
      <vt:lpstr>Activity 3: Quick Checks</vt:lpstr>
      <vt:lpstr>Quick Checks</vt:lpstr>
      <vt:lpstr>Beginning of the Lesson: Bell Ringers</vt:lpstr>
      <vt:lpstr>During the Lesson</vt:lpstr>
      <vt:lpstr>During the Lesson</vt:lpstr>
      <vt:lpstr>End of the Lesson</vt:lpstr>
      <vt:lpstr>End of the Lesson</vt:lpstr>
      <vt:lpstr>Quick Checks</vt:lpstr>
      <vt:lpstr>Lesson Showcase: Fist to Five</vt:lpstr>
      <vt:lpstr>Lesson Showcase: 3-2-1</vt:lpstr>
      <vt:lpstr>Lesson Showcase: Muddiest Point</vt:lpstr>
      <vt:lpstr>Activity 4: My Favorite Mistake</vt:lpstr>
      <vt:lpstr>My Favorite Mistake</vt:lpstr>
      <vt:lpstr>My Favorite Mistake</vt:lpstr>
      <vt:lpstr>My Favorite Mistake</vt:lpstr>
      <vt:lpstr>What? So What? Now What?</vt:lpstr>
      <vt:lpstr>Lesson Showcase: What? So What? Now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 in the Math Classroom</dc:title>
  <dc:creator>k20center@ou.edu</dc:creator>
  <cp:lastModifiedBy>Bracken, Pam</cp:lastModifiedBy>
  <cp:revision>31</cp:revision>
  <dcterms:created xsi:type="dcterms:W3CDTF">2021-09-17T12:58:22Z</dcterms:created>
  <dcterms:modified xsi:type="dcterms:W3CDTF">2024-06-05T14:30:57Z</dcterms:modified>
</cp:coreProperties>
</file>