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45"/>
  </p:notesMasterIdLst>
  <p:sldIdLst>
    <p:sldId id="256" r:id="rId3"/>
    <p:sldId id="278" r:id="rId4"/>
    <p:sldId id="279" r:id="rId5"/>
    <p:sldId id="257" r:id="rId6"/>
    <p:sldId id="263" r:id="rId7"/>
    <p:sldId id="272" r:id="rId8"/>
    <p:sldId id="260" r:id="rId9"/>
    <p:sldId id="273" r:id="rId10"/>
    <p:sldId id="274" r:id="rId11"/>
    <p:sldId id="275" r:id="rId12"/>
    <p:sldId id="276" r:id="rId13"/>
    <p:sldId id="277" r:id="rId14"/>
    <p:sldId id="285" r:id="rId15"/>
    <p:sldId id="286" r:id="rId16"/>
    <p:sldId id="281" r:id="rId17"/>
    <p:sldId id="282" r:id="rId18"/>
    <p:sldId id="283" r:id="rId19"/>
    <p:sldId id="284" r:id="rId20"/>
    <p:sldId id="291" r:id="rId21"/>
    <p:sldId id="287" r:id="rId22"/>
    <p:sldId id="288" r:id="rId23"/>
    <p:sldId id="289" r:id="rId24"/>
    <p:sldId id="292" r:id="rId25"/>
    <p:sldId id="293" r:id="rId26"/>
    <p:sldId id="294" r:id="rId27"/>
    <p:sldId id="295" r:id="rId28"/>
    <p:sldId id="290" r:id="rId29"/>
    <p:sldId id="296" r:id="rId30"/>
    <p:sldId id="297" r:id="rId31"/>
    <p:sldId id="298" r:id="rId32"/>
    <p:sldId id="299" r:id="rId33"/>
    <p:sldId id="300" r:id="rId34"/>
    <p:sldId id="301" r:id="rId35"/>
    <p:sldId id="302" r:id="rId36"/>
    <p:sldId id="309" r:id="rId37"/>
    <p:sldId id="310" r:id="rId38"/>
    <p:sldId id="311" r:id="rId39"/>
    <p:sldId id="304" r:id="rId40"/>
    <p:sldId id="305" r:id="rId41"/>
    <p:sldId id="312" r:id="rId42"/>
    <p:sldId id="306" r:id="rId43"/>
    <p:sldId id="313" r:id="rId44"/>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286"/>
  </p:normalViewPr>
  <p:slideViewPr>
    <p:cSldViewPr snapToGrid="0">
      <p:cViewPr varScale="1">
        <p:scale>
          <a:sx n="197" d="100"/>
          <a:sy n="197" d="100"/>
        </p:scale>
        <p:origin x="736"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earn.k20center.ou.edu/strategy/193"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de.ok.gov/sites/ok.gov.sde/files/OAS-Math-Final%20Version_3.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learn.k20center.ou.edu/strategy/77"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learn.k20center.ou.edu/lesson/1676"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learn.k20center.ou.edu/lesson/1477"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learn.k20center.ou.edu/strategy/125"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learn.k20center.ou.edu/strategy/68"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learn.k20center.ou.edu/strategy/117"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learn.k20center.ou.edu/strategy/109"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learn.k20center.ou.edu/lesson/1539"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learn.k20center.ou.edu/lesson/407"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learn.k20center.ou.edu/lesson/271"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learn.k20center.ou.edu/lesson/373"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learn.k20center.ou.edu/lesson/1253"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learn.k20center.ou.edu/strategy/115"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learn.k20center.ou.edu/strategy/95"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learn.k20center.ou.edu/lesson/537"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learn.k20center.ou.edu/lesson/56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Arial" panose="020B0604020202020204" pitchFamily="34" charset="0"/>
              <a:buNone/>
            </a:pPr>
            <a:r>
              <a:rPr lang="en-US" sz="1400" i="0" dirty="0">
                <a:sym typeface="Wingdings" panose="05000000000000000000" pitchFamily="2" charset="2"/>
              </a:rPr>
              <a:t> </a:t>
            </a:r>
            <a:r>
              <a:rPr lang="en-US" dirty="0"/>
              <a:t>Introduce yourself.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dirty="0"/>
              <a:t>Welcome participants. </a:t>
            </a:r>
          </a:p>
          <a:p>
            <a:pPr marL="0" lvl="0" indent="0">
              <a:spcBef>
                <a:spcPts val="0"/>
              </a:spcBef>
              <a:buFont typeface="Wingdings" panose="05000000000000000000" pitchFamily="2" charset="2"/>
              <a:buNone/>
            </a:pPr>
            <a:r>
              <a:rPr lang="en-US" dirty="0"/>
              <a:t>Next: Show the essential question. </a:t>
            </a:r>
          </a:p>
          <a:p>
            <a:endParaRPr lang="en-US" dirty="0"/>
          </a:p>
        </p:txBody>
      </p:sp>
    </p:spTree>
    <p:extLst>
      <p:ext uri="{BB962C8B-B14F-4D97-AF65-F5344CB8AC3E}">
        <p14:creationId xmlns:p14="http://schemas.microsoft.com/office/powerpoint/2010/main" val="3065986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0" dirty="0">
                <a:sym typeface="Wingdings" panose="05000000000000000000" pitchFamily="2" charset="2"/>
              </a:rPr>
              <a:t> </a:t>
            </a:r>
            <a:r>
              <a:rPr lang="en-US" dirty="0"/>
              <a:t>Share the essential question.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Show the session objectives. </a:t>
            </a:r>
          </a:p>
          <a:p>
            <a:endParaRPr lang="en-US" dirty="0"/>
          </a:p>
          <a:p>
            <a:endParaRPr lang="en-US" dirty="0"/>
          </a:p>
        </p:txBody>
      </p:sp>
    </p:spTree>
    <p:extLst>
      <p:ext uri="{BB962C8B-B14F-4D97-AF65-F5344CB8AC3E}">
        <p14:creationId xmlns:p14="http://schemas.microsoft.com/office/powerpoint/2010/main" val="1257363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i="0" dirty="0">
                <a:sym typeface="Wingdings" panose="05000000000000000000" pitchFamily="2" charset="2"/>
              </a:rPr>
              <a:t> </a:t>
            </a:r>
            <a:r>
              <a:rPr lang="en-US" dirty="0"/>
              <a:t>Share the session objectives. </a:t>
            </a:r>
          </a:p>
          <a:p>
            <a:r>
              <a:rPr lang="en-US" dirty="0"/>
              <a:t>Next: Pass out the </a:t>
            </a:r>
            <a:r>
              <a:rPr lang="en-US" b="1" i="0" dirty="0"/>
              <a:t>Note Catcher </a:t>
            </a:r>
            <a:r>
              <a:rPr lang="en-US" dirty="0"/>
              <a:t>handout. </a:t>
            </a:r>
          </a:p>
          <a:p>
            <a:endParaRPr lang="en-US" dirty="0"/>
          </a:p>
        </p:txBody>
      </p:sp>
    </p:spTree>
    <p:extLst>
      <p:ext uri="{BB962C8B-B14F-4D97-AF65-F5344CB8AC3E}">
        <p14:creationId xmlns:p14="http://schemas.microsoft.com/office/powerpoint/2010/main" val="3223344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dirty="0"/>
              <a:t>Ask participants to consider if these students followed order of operations.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dirty="0"/>
              <a:t>Ask participants to share their thinking with their elbow partners. </a:t>
            </a:r>
          </a:p>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dirty="0">
                <a:sym typeface="Wingdings" panose="05000000000000000000" pitchFamily="2" charset="2"/>
              </a:rPr>
              <a:t>Ask for volunteers to share with the whole group. </a:t>
            </a:r>
          </a:p>
          <a:p>
            <a:pPr marL="0" lvl="0" indent="0">
              <a:spcBef>
                <a:spcPts val="0"/>
              </a:spcBef>
              <a:buFont typeface="Wingdings" panose="05000000000000000000" pitchFamily="2" charset="2"/>
              <a:buNone/>
            </a:pPr>
            <a:r>
              <a:rPr lang="en-US" dirty="0">
                <a:sym typeface="Wingdings" panose="05000000000000000000" pitchFamily="2" charset="2"/>
              </a:rPr>
              <a:t>Next: Participants get devices and go to the Instructional Strategies page on the K20 LEARN website. </a:t>
            </a:r>
          </a:p>
          <a:p>
            <a:pPr marL="0" lvl="0" indent="0">
              <a:spcBef>
                <a:spcPts val="0"/>
              </a:spcBef>
              <a:buFont typeface="Wingdings" panose="05000000000000000000" pitchFamily="2" charset="2"/>
              <a:buNone/>
            </a:pPr>
            <a:endParaRPr lang="en-US" dirty="0"/>
          </a:p>
          <a:p>
            <a:endParaRPr lang="en-US" dirty="0"/>
          </a:p>
        </p:txBody>
      </p:sp>
    </p:spTree>
    <p:extLst>
      <p:ext uri="{BB962C8B-B14F-4D97-AF65-F5344CB8AC3E}">
        <p14:creationId xmlns:p14="http://schemas.microsoft.com/office/powerpoint/2010/main" val="1068858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Ask participants to get out their devices and go to the provided URL. </a:t>
            </a:r>
          </a:p>
          <a:p>
            <a:pPr marL="0" lvl="0" indent="0">
              <a:spcBef>
                <a:spcPts val="0"/>
              </a:spcBef>
              <a:buFont typeface="Wingdings" panose="05000000000000000000" pitchFamily="2" charset="2"/>
              <a:buNone/>
            </a:pPr>
            <a:r>
              <a:rPr lang="en-US" sz="1400" dirty="0">
                <a:sym typeface="Wingdings" panose="05000000000000000000" pitchFamily="2" charset="2"/>
              </a:rPr>
              <a:t> Ask participants to find an assessment strategy and be ready to share their reasoning with the whole group. </a:t>
            </a:r>
            <a:endParaRPr lang="en-US" sz="1400" dirty="0"/>
          </a:p>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Give participants direction regarding which of the 16 strategy pages you’d like them to focus on—be sure everyone’s screens show 12 results per page so that page numbers are the same. </a:t>
            </a:r>
          </a:p>
          <a:p>
            <a:pPr marL="0" lvl="0" indent="0">
              <a:spcBef>
                <a:spcPts val="0"/>
              </a:spcBef>
              <a:buFont typeface="Wingdings" panose="05000000000000000000" pitchFamily="2" charset="2"/>
              <a:buNone/>
            </a:pPr>
            <a:r>
              <a:rPr lang="en-US" sz="1400" dirty="0">
                <a:sym typeface="Wingdings" panose="05000000000000000000" pitchFamily="2" charset="2"/>
              </a:rPr>
              <a:t> Introduce the “</a:t>
            </a:r>
            <a:r>
              <a:rPr lang="en-US" sz="1400" i="0" dirty="0">
                <a:sym typeface="Wingdings" panose="05000000000000000000" pitchFamily="2" charset="2"/>
              </a:rPr>
              <a:t>Yes, Because…” </a:t>
            </a:r>
            <a:r>
              <a:rPr lang="en-US" sz="1400" dirty="0">
                <a:sym typeface="Wingdings" panose="05000000000000000000" pitchFamily="2" charset="2"/>
              </a:rPr>
              <a:t>strategy—this is how participants will share with the whole group. </a:t>
            </a:r>
          </a:p>
          <a:p>
            <a:pPr marL="0" lvl="0" indent="0">
              <a:spcBef>
                <a:spcPts val="0"/>
              </a:spcBef>
              <a:buFont typeface="Wingdings" panose="05000000000000000000" pitchFamily="2" charset="2"/>
              <a:buNone/>
            </a:pPr>
            <a:r>
              <a:rPr lang="en-US" sz="1400" dirty="0">
                <a:sym typeface="Wingdings" panose="05000000000000000000" pitchFamily="2" charset="2"/>
              </a:rPr>
              <a:t> Remind participants to use their </a:t>
            </a:r>
            <a:r>
              <a:rPr lang="en-US" sz="1400" b="1" i="0" dirty="0">
                <a:sym typeface="Wingdings" panose="05000000000000000000" pitchFamily="2" charset="2"/>
              </a:rPr>
              <a:t>Note Catcher </a:t>
            </a:r>
            <a:r>
              <a:rPr lang="en-US" sz="1400" dirty="0">
                <a:sym typeface="Wingdings" panose="05000000000000000000" pitchFamily="2" charset="2"/>
              </a:rPr>
              <a:t>handouts. </a:t>
            </a:r>
          </a:p>
          <a:p>
            <a:pPr marL="0" lvl="0" indent="0">
              <a:spcBef>
                <a:spcPts val="0"/>
              </a:spcBef>
              <a:buFont typeface="Wingdings" panose="05000000000000000000" pitchFamily="2" charset="2"/>
              <a:buNone/>
            </a:pPr>
            <a:r>
              <a:rPr lang="en-US" sz="1400" dirty="0"/>
              <a:t>Next: BREAK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solidFill>
                  <a:srgbClr val="292929"/>
                </a:solidFill>
                <a:effectLst/>
                <a:latin typeface="Arial" panose="020B0604020202020204" pitchFamily="34" charset="0"/>
                <a:ea typeface="Times New Roman" panose="02020603050405020304" pitchFamily="18" charset="0"/>
              </a:rPr>
              <a:t>K20 Center. (n.d.). Yes, Because…. Strategies. </a:t>
            </a:r>
            <a:r>
              <a:rPr lang="en-US" sz="1400" u="sng" dirty="0">
                <a:solidFill>
                  <a:srgbClr val="292929"/>
                </a:solidFill>
                <a:effectLst/>
                <a:latin typeface="Arial" panose="020B0604020202020204" pitchFamily="34" charset="0"/>
                <a:ea typeface="Times New Roman" panose="02020603050405020304" pitchFamily="18" charset="0"/>
                <a:hlinkClick r:id="rId3"/>
              </a:rPr>
              <a:t>https://learn.k20center.ou.edu/strategy/193</a:t>
            </a:r>
            <a:endParaRPr lang="en-US" sz="1400" dirty="0">
              <a:effectLst/>
              <a:latin typeface="Arial" panose="020B0604020202020204" pitchFamily="34" charset="0"/>
              <a:ea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3078686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Formative assessment is more than gathering data.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dirty="0">
                <a:sym typeface="Wingdings" panose="05000000000000000000" pitchFamily="2" charset="2"/>
              </a:rPr>
              <a:t>Ask participants </a:t>
            </a:r>
            <a:r>
              <a:rPr lang="en-US" sz="2400" b="0" i="0" u="none" strike="noStrike" dirty="0">
                <a:solidFill>
                  <a:srgbClr val="000000"/>
                </a:solidFill>
                <a:effectLst/>
                <a:latin typeface="Arial" panose="020B0604020202020204" pitchFamily="34" charset="0"/>
              </a:rPr>
              <a:t>to think of a time when they found success in using a formative assessment. </a:t>
            </a:r>
            <a:endParaRPr lang="en-US" sz="1400" dirty="0"/>
          </a:p>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Direct participants to talk with an elbow partner about how they define “success.”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sym typeface="Wingdings" panose="05000000000000000000" pitchFamily="2" charset="2"/>
              </a:rPr>
              <a:t> Pass out the </a:t>
            </a:r>
            <a:r>
              <a:rPr lang="en-US" sz="1400" b="1" i="0" dirty="0">
                <a:sym typeface="Wingdings" panose="05000000000000000000" pitchFamily="2" charset="2"/>
              </a:rPr>
              <a:t>OK Mathematical Actions and Processes </a:t>
            </a:r>
            <a:r>
              <a:rPr lang="en-US" sz="1400" i="1" dirty="0">
                <a:sym typeface="Wingdings" panose="05000000000000000000" pitchFamily="2" charset="2"/>
              </a:rPr>
              <a:t>(MAPs)</a:t>
            </a:r>
            <a:r>
              <a:rPr lang="en-US" sz="1400" i="0" dirty="0">
                <a:sym typeface="Wingdings" panose="05000000000000000000" pitchFamily="2" charset="2"/>
              </a:rPr>
              <a:t> handout. </a:t>
            </a:r>
            <a:endParaRPr lang="en-US" sz="1400" dirty="0"/>
          </a:p>
          <a:p>
            <a:pPr marL="0" lvl="0" indent="0">
              <a:spcBef>
                <a:spcPts val="0"/>
              </a:spcBef>
              <a:buFont typeface="Wingdings" panose="05000000000000000000" pitchFamily="2" charset="2"/>
              <a:buNone/>
            </a:pPr>
            <a:r>
              <a:rPr lang="en-US" sz="1400" dirty="0"/>
              <a:t>Next: Things to consider when selecting assessment strategies. </a:t>
            </a:r>
          </a:p>
          <a:p>
            <a:endParaRPr lang="en-US" dirty="0"/>
          </a:p>
          <a:p>
            <a:endParaRPr lang="en-US" dirty="0"/>
          </a:p>
        </p:txBody>
      </p:sp>
    </p:spTree>
    <p:extLst>
      <p:ext uri="{BB962C8B-B14F-4D97-AF65-F5344CB8AC3E}">
        <p14:creationId xmlns:p14="http://schemas.microsoft.com/office/powerpoint/2010/main" val="3907556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Pick a strategy that (1) meets your needs and fits your teaching style, (2) assesses student mastery, and (3) clearly connects to your lesson objective(s). </a:t>
            </a:r>
          </a:p>
          <a:p>
            <a:pPr marL="0" lvl="0" indent="0">
              <a:spcBef>
                <a:spcPts val="0"/>
              </a:spcBef>
              <a:buFont typeface="Wingdings" panose="05000000000000000000" pitchFamily="2" charset="2"/>
              <a:buNone/>
            </a:pPr>
            <a:r>
              <a:rPr lang="en-US" sz="1400" dirty="0"/>
              <a:t>Next: OK Mathematical Actions and Processes (MAPs). </a:t>
            </a:r>
          </a:p>
          <a:p>
            <a:endParaRPr lang="en-US" dirty="0"/>
          </a:p>
          <a:p>
            <a:endParaRPr lang="en-US" dirty="0"/>
          </a:p>
        </p:txBody>
      </p:sp>
    </p:spTree>
    <p:extLst>
      <p:ext uri="{BB962C8B-B14F-4D97-AF65-F5344CB8AC3E}">
        <p14:creationId xmlns:p14="http://schemas.microsoft.com/office/powerpoint/2010/main" val="949154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Read through these process standards. </a:t>
            </a:r>
          </a:p>
          <a:p>
            <a:pPr marL="0" lvl="0" indent="0">
              <a:spcBef>
                <a:spcPts val="0"/>
              </a:spcBef>
              <a:buFont typeface="Wingdings" panose="05000000000000000000" pitchFamily="2" charset="2"/>
              <a:buNone/>
            </a:pPr>
            <a:r>
              <a:rPr lang="en-US" sz="1400" dirty="0"/>
              <a:t>Next: Ways to assess/develop MAPs in students.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Arial" panose="020B0604020202020204" pitchFamily="34" charset="0"/>
                <a:sym typeface="Wingdings" panose="05000000000000000000" pitchFamily="2" charset="2"/>
              </a:rPr>
              <a:t>Source: </a:t>
            </a:r>
            <a:r>
              <a:rPr lang="en-US" sz="1400" dirty="0">
                <a:effectLst/>
                <a:latin typeface="Arial" panose="020B0604020202020204" pitchFamily="34" charset="0"/>
                <a:ea typeface="Arial" panose="020B0604020202020204" pitchFamily="34" charset="0"/>
              </a:rPr>
              <a:t>Oklahoma State Department of Education. (2016). </a:t>
            </a:r>
            <a:r>
              <a:rPr lang="en-US" sz="1400" i="0" dirty="0">
                <a:effectLst/>
                <a:latin typeface="Arial" panose="020B0604020202020204" pitchFamily="34" charset="0"/>
                <a:ea typeface="Arial" panose="020B0604020202020204" pitchFamily="34" charset="0"/>
              </a:rPr>
              <a:t>Oklahoma Academic Standards for Mathematics [PDF]</a:t>
            </a:r>
            <a:r>
              <a:rPr lang="en-US" sz="1400" dirty="0">
                <a:effectLst/>
                <a:latin typeface="Arial" panose="020B0604020202020204" pitchFamily="34" charset="0"/>
                <a:ea typeface="Arial" panose="020B0604020202020204" pitchFamily="34" charset="0"/>
              </a:rPr>
              <a:t>. The State of Oklahoma. </a:t>
            </a:r>
            <a:r>
              <a:rPr lang="en-US" sz="1400" u="sng" dirty="0">
                <a:solidFill>
                  <a:srgbClr val="0000FF"/>
                </a:solidFill>
                <a:effectLst/>
                <a:latin typeface="Arial" panose="020B0604020202020204" pitchFamily="34" charset="0"/>
                <a:ea typeface="Arial" panose="020B0604020202020204" pitchFamily="34" charset="0"/>
                <a:hlinkClick r:id="rId3"/>
              </a:rPr>
              <a:t>https://sde.ok.gov/sites/ok.gov.sde/files/OAS-Math-Final%20Version_3.pdf</a:t>
            </a:r>
            <a:endParaRPr lang="en-US" sz="1400" dirty="0">
              <a:effectLst/>
              <a:latin typeface="Arial" panose="020B0604020202020204" pitchFamily="34" charset="0"/>
              <a:ea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3345066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How can we assess MAPs?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dirty="0"/>
              <a:t>How can we develop MAPs? </a:t>
            </a:r>
          </a:p>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Have participants talk with an elbow partner. </a:t>
            </a:r>
          </a:p>
          <a:p>
            <a:pPr marL="0" lvl="0" indent="0">
              <a:spcBef>
                <a:spcPts val="0"/>
              </a:spcBef>
              <a:buFont typeface="Wingdings" panose="05000000000000000000" pitchFamily="2" charset="2"/>
              <a:buNone/>
            </a:pPr>
            <a:r>
              <a:rPr lang="en-US" sz="1400" dirty="0"/>
              <a:t>Next: Formative assessment needs a learning goal (quote). </a:t>
            </a:r>
          </a:p>
          <a:p>
            <a:endParaRPr lang="en-US" dirty="0"/>
          </a:p>
          <a:p>
            <a:endParaRPr lang="en-US" dirty="0"/>
          </a:p>
        </p:txBody>
      </p:sp>
    </p:spTree>
    <p:extLst>
      <p:ext uri="{BB962C8B-B14F-4D97-AF65-F5344CB8AC3E}">
        <p14:creationId xmlns:p14="http://schemas.microsoft.com/office/powerpoint/2010/main" val="2652680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t>Read the quote.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dirty="0">
                <a:sym typeface="Wingdings" panose="05000000000000000000" pitchFamily="2" charset="2"/>
              </a:rPr>
              <a:t>Give participants a moment to think about the quote. </a:t>
            </a:r>
            <a:endParaRPr lang="en-US" sz="1400" dirty="0"/>
          </a:p>
          <a:p>
            <a:pPr marL="0" lvl="0" indent="0">
              <a:spcBef>
                <a:spcPts val="0"/>
              </a:spcBef>
              <a:buFont typeface="Wingdings" panose="05000000000000000000" pitchFamily="2" charset="2"/>
              <a:buNone/>
            </a:pPr>
            <a:r>
              <a:rPr lang="en-US" sz="1400" dirty="0"/>
              <a:t>Next: Activity 1: </a:t>
            </a:r>
            <a:r>
              <a:rPr lang="en-US" sz="1400" i="0" dirty="0"/>
              <a:t>Not Like the Others</a:t>
            </a:r>
            <a:r>
              <a:rPr lang="en-US" sz="1400" i="1" dirty="0"/>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Source: </a:t>
            </a:r>
            <a:r>
              <a:rPr lang="en-US" sz="1400" dirty="0">
                <a:effectLst/>
                <a:latin typeface="Arial" panose="020B0604020202020204" pitchFamily="34" charset="0"/>
                <a:ea typeface="Times New Roman" panose="02020603050405020304" pitchFamily="18" charset="0"/>
              </a:rPr>
              <a:t>Keeley, P., &amp; Tobey, C. R. (2011). </a:t>
            </a:r>
            <a:r>
              <a:rPr lang="en-US" sz="1400" i="0" dirty="0">
                <a:effectLst/>
                <a:latin typeface="Arial" panose="020B0604020202020204" pitchFamily="34" charset="0"/>
                <a:ea typeface="Times New Roman" panose="02020603050405020304" pitchFamily="18" charset="0"/>
              </a:rPr>
              <a:t>Mathematics Formative Assessment: 75 Practical Strategies for Linking Assessment, Instruction, and Learning</a:t>
            </a:r>
            <a:r>
              <a:rPr lang="en-US" sz="1400" dirty="0">
                <a:effectLst/>
                <a:latin typeface="Arial" panose="020B0604020202020204" pitchFamily="34" charset="0"/>
                <a:ea typeface="Times New Roman" panose="02020603050405020304" pitchFamily="18" charset="0"/>
              </a:rPr>
              <a:t>. Thousand Oaks, CA: Corwin, SAGE. </a:t>
            </a:r>
            <a:endParaRPr lang="en-US" sz="14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endParaRPr lang="en-US" dirty="0"/>
          </a:p>
        </p:txBody>
      </p:sp>
    </p:spTree>
    <p:extLst>
      <p:ext uri="{BB962C8B-B14F-4D97-AF65-F5344CB8AC3E}">
        <p14:creationId xmlns:p14="http://schemas.microsoft.com/office/powerpoint/2010/main" val="1936706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1D20F-04FD-CEBD-638D-A276E404E5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8A8E0-8365-BD93-353B-8AC0B9A08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BA65E8-2AED-76F5-DB5B-724E58B482C8}"/>
              </a:ext>
            </a:extLst>
          </p:cNvPr>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“Not Like the Others” strategy </a:t>
            </a:r>
            <a:r>
              <a:rPr lang="en-US" sz="1400" dirty="0"/>
              <a:t>description. </a:t>
            </a:r>
          </a:p>
          <a:p>
            <a:pPr marL="0" lvl="0" indent="0">
              <a:spcBef>
                <a:spcPts val="0"/>
              </a:spcBef>
              <a:buFont typeface="Wingdings" panose="05000000000000000000" pitchFamily="2" charset="2"/>
              <a:buNone/>
            </a:pPr>
            <a:r>
              <a:rPr lang="en-US" sz="1400" dirty="0"/>
              <a:t>Next: Potential purposes of this strategy. </a:t>
            </a:r>
          </a:p>
          <a:p>
            <a:pPr rtl="0">
              <a:spcBef>
                <a:spcPts val="0"/>
              </a:spcBef>
              <a:spcAft>
                <a:spcPts val="0"/>
              </a:spcAft>
            </a:pPr>
            <a:endParaRPr lang="en-US" sz="1400" b="0" i="0" u="none" strike="noStrike" dirty="0">
              <a:solidFill>
                <a:srgbClr val="292929"/>
              </a:solidFill>
              <a:effectLst/>
              <a:latin typeface="Arial" panose="020B0604020202020204" pitchFamily="34" charset="0"/>
            </a:endParaRPr>
          </a:p>
          <a:p>
            <a:pPr rtl="0">
              <a:spcBef>
                <a:spcPts val="0"/>
              </a:spcBef>
              <a:spcAft>
                <a:spcPts val="0"/>
              </a:spcAft>
            </a:pPr>
            <a:r>
              <a:rPr lang="en-US" sz="1400" b="0" i="0" u="none" strike="noStrike" dirty="0">
                <a:solidFill>
                  <a:srgbClr val="292929"/>
                </a:solidFill>
                <a:effectLst/>
                <a:latin typeface="Arial" panose="020B0604020202020204" pitchFamily="34" charset="0"/>
                <a:sym typeface="Wingdings" panose="05000000000000000000" pitchFamily="2" charset="2"/>
              </a:rPr>
              <a:t>Strategy: </a:t>
            </a:r>
            <a:r>
              <a:rPr lang="en-US" sz="1400" b="0" i="0" u="none" strike="noStrike" dirty="0">
                <a:solidFill>
                  <a:srgbClr val="292929"/>
                </a:solidFill>
                <a:effectLst/>
                <a:latin typeface="Arial" panose="020B0604020202020204" pitchFamily="34" charset="0"/>
              </a:rPr>
              <a:t>K20 Center. (n.d.). Not Like the Others. Strategies. </a:t>
            </a:r>
            <a:r>
              <a:rPr lang="en-US" sz="1400" b="0" i="0" u="sng" strike="noStrike" dirty="0">
                <a:solidFill>
                  <a:srgbClr val="292929"/>
                </a:solidFill>
                <a:effectLst/>
                <a:latin typeface="Arial" panose="020B0604020202020204" pitchFamily="34" charset="0"/>
                <a:hlinkClick r:id="rId3"/>
              </a:rPr>
              <a:t>https://learn.k20center.ou.edu/strategy/77</a:t>
            </a:r>
            <a:endParaRPr lang="en-US" b="0" dirty="0">
              <a:effectLst/>
            </a:endParaRPr>
          </a:p>
        </p:txBody>
      </p:sp>
    </p:spTree>
    <p:extLst>
      <p:ext uri="{BB962C8B-B14F-4D97-AF65-F5344CB8AC3E}">
        <p14:creationId xmlns:p14="http://schemas.microsoft.com/office/powerpoint/2010/main" val="1924958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potential purposes of this strategy. </a:t>
            </a:r>
            <a:endParaRPr lang="en-US" sz="1400" dirty="0"/>
          </a:p>
          <a:p>
            <a:pPr marL="0" lvl="0" indent="0">
              <a:spcBef>
                <a:spcPts val="0"/>
              </a:spcBef>
              <a:buFont typeface="Wingdings" panose="05000000000000000000" pitchFamily="2" charset="2"/>
              <a:buNone/>
            </a:pPr>
            <a:r>
              <a:rPr lang="en-US" sz="1400" dirty="0"/>
              <a:t>Next: “</a:t>
            </a:r>
            <a:r>
              <a:rPr lang="en-US" sz="1400" i="0" dirty="0"/>
              <a:t>Not Like the Others” </a:t>
            </a:r>
            <a:r>
              <a:rPr lang="en-US" sz="1400" dirty="0"/>
              <a:t>example.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Source: </a:t>
            </a:r>
            <a:r>
              <a:rPr lang="en-US" sz="1400" dirty="0">
                <a:effectLst/>
                <a:latin typeface="Arial" panose="020B0604020202020204" pitchFamily="34" charset="0"/>
                <a:ea typeface="Times New Roman" panose="02020603050405020304" pitchFamily="18" charset="0"/>
              </a:rPr>
              <a:t>Keeley, P., &amp; Tobey, C. R. (2011). </a:t>
            </a:r>
            <a:r>
              <a:rPr lang="en-US" sz="1400" i="0" dirty="0">
                <a:effectLst/>
                <a:latin typeface="Arial" panose="020B0604020202020204" pitchFamily="34" charset="0"/>
                <a:ea typeface="Times New Roman" panose="02020603050405020304" pitchFamily="18" charset="0"/>
              </a:rPr>
              <a:t>Mathematics Formative Assessment: 75 Practical Strategies for Linking Assessment, Instruction, and Learning. </a:t>
            </a:r>
            <a:r>
              <a:rPr lang="en-US" sz="1400" dirty="0">
                <a:effectLst/>
                <a:latin typeface="Arial" panose="020B0604020202020204" pitchFamily="34" charset="0"/>
                <a:ea typeface="Times New Roman" panose="02020603050405020304" pitchFamily="18" charset="0"/>
              </a:rPr>
              <a:t>Thousand Oaks, CA: Corwin, SAGE. </a:t>
            </a:r>
            <a:endParaRPr lang="en-US" sz="1400" dirty="0">
              <a:effectLst/>
              <a:latin typeface="Times New Roman" panose="02020603050405020304" pitchFamily="18" charset="0"/>
              <a:ea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937608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Ask participants to assume the role of students.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i="0" dirty="0">
                <a:sym typeface="Wingdings" panose="05000000000000000000" pitchFamily="2" charset="2"/>
              </a:rPr>
              <a:t>Ask participants to record their selection and reasoning on the back of the </a:t>
            </a:r>
            <a:r>
              <a:rPr lang="en-US" sz="1400" b="1" i="0" dirty="0">
                <a:sym typeface="Wingdings" panose="05000000000000000000" pitchFamily="2" charset="2"/>
              </a:rPr>
              <a:t>Note Catcher </a:t>
            </a:r>
            <a:r>
              <a:rPr lang="en-US" sz="1400" i="0" dirty="0">
                <a:sym typeface="Wingdings" panose="05000000000000000000" pitchFamily="2" charset="2"/>
              </a:rPr>
              <a:t>handout. </a:t>
            </a:r>
          </a:p>
          <a:p>
            <a:pPr marL="0" lvl="0" indent="0">
              <a:spcBef>
                <a:spcPts val="0"/>
              </a:spcBef>
              <a:buFont typeface="Wingdings" panose="05000000000000000000" pitchFamily="2" charset="2"/>
              <a:buNone/>
            </a:pPr>
            <a:r>
              <a:rPr lang="en-US" sz="1400" i="0" dirty="0">
                <a:sym typeface="Wingdings" panose="05000000000000000000" pitchFamily="2" charset="2"/>
              </a:rPr>
              <a:t> Ask for volunteers to share their selection with their reasoning. </a:t>
            </a:r>
          </a:p>
          <a:p>
            <a:pPr marL="0" lvl="0" indent="0">
              <a:spcBef>
                <a:spcPts val="0"/>
              </a:spcBef>
              <a:buFont typeface="Wingdings" panose="05000000000000000000" pitchFamily="2" charset="2"/>
              <a:buNone/>
            </a:pPr>
            <a:r>
              <a:rPr lang="en-US" sz="1400" dirty="0"/>
              <a:t>Next: Participants create their own formative assessment using the “</a:t>
            </a:r>
            <a:r>
              <a:rPr lang="en-US" sz="1400" i="0" dirty="0"/>
              <a:t>Not Like the Others” </a:t>
            </a:r>
            <a:r>
              <a:rPr lang="en-US" sz="1400" dirty="0"/>
              <a:t>strategy. Be sure to share the link to the </a:t>
            </a:r>
            <a:r>
              <a:rPr lang="en-US" sz="1400" b="1" i="0" dirty="0"/>
              <a:t>Math Assessment Strategies </a:t>
            </a:r>
            <a:r>
              <a:rPr lang="en-US" sz="1400" dirty="0"/>
              <a:t>slide deck. </a:t>
            </a:r>
          </a:p>
          <a:p>
            <a:endParaRPr lang="en-US" dirty="0"/>
          </a:p>
          <a:p>
            <a:endParaRPr lang="en-US" dirty="0"/>
          </a:p>
        </p:txBody>
      </p:sp>
    </p:spTree>
    <p:extLst>
      <p:ext uri="{BB962C8B-B14F-4D97-AF65-F5344CB8AC3E}">
        <p14:creationId xmlns:p14="http://schemas.microsoft.com/office/powerpoint/2010/main" val="2741998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0" dirty="0">
                <a:sym typeface="Wingdings" panose="05000000000000000000" pitchFamily="2" charset="2"/>
              </a:rPr>
              <a:t> </a:t>
            </a:r>
            <a:r>
              <a:rPr lang="en-US" sz="1400" i="0" dirty="0"/>
              <a:t>Provide participants with the </a:t>
            </a:r>
            <a:r>
              <a:rPr lang="en-US" sz="1400" b="1" i="0" dirty="0"/>
              <a:t>Math Assessment Strategies</a:t>
            </a:r>
            <a:r>
              <a:rPr lang="en-US" sz="1400" dirty="0"/>
              <a:t> slide deck link. </a:t>
            </a:r>
            <a:endParaRPr lang="en-US" sz="1400" i="0" dirty="0"/>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i="0" dirty="0">
                <a:sym typeface="Wingdings" panose="05000000000000000000" pitchFamily="2" charset="2"/>
              </a:rPr>
              <a:t>Direct participants to open the slide deck. </a:t>
            </a:r>
            <a:endParaRPr lang="en-US" sz="1400" i="1" dirty="0">
              <a:sym typeface="Wingdings" panose="05000000000000000000" pitchFamily="2" charset="2"/>
            </a:endParaRPr>
          </a:p>
          <a:p>
            <a:pPr marL="0" lvl="0" indent="0">
              <a:spcBef>
                <a:spcPts val="0"/>
              </a:spcBef>
              <a:buFont typeface="Wingdings" panose="05000000000000000000" pitchFamily="2" charset="2"/>
              <a:buNone/>
            </a:pPr>
            <a:r>
              <a:rPr lang="en-US" sz="1400" i="0" dirty="0">
                <a:sym typeface="Wingdings" panose="05000000000000000000" pitchFamily="2" charset="2"/>
              </a:rPr>
              <a:t> Direct each participant to go to a different slide number to type their formative assessment idea. </a:t>
            </a:r>
          </a:p>
          <a:p>
            <a:pPr marL="0" lvl="0" indent="0">
              <a:spcBef>
                <a:spcPts val="0"/>
              </a:spcBef>
              <a:buFont typeface="Wingdings" panose="05000000000000000000" pitchFamily="2" charset="2"/>
              <a:buNone/>
            </a:pPr>
            <a:r>
              <a:rPr lang="en-US" sz="1400" i="0" dirty="0">
                <a:sym typeface="Wingdings" panose="05000000000000000000" pitchFamily="2" charset="2"/>
              </a:rPr>
              <a:t> Remind participants to include the lesson objective, course name, description of the assessment, and where they would put the strategy in a lesson with their reasoning. </a:t>
            </a:r>
          </a:p>
          <a:p>
            <a:pPr marL="0" lvl="0" indent="0">
              <a:spcBef>
                <a:spcPts val="0"/>
              </a:spcBef>
              <a:buFont typeface="Wingdings" panose="05000000000000000000" pitchFamily="2" charset="2"/>
              <a:buNone/>
            </a:pPr>
            <a:r>
              <a:rPr lang="en-US" sz="1400" dirty="0"/>
              <a:t>Next: K20 lesson showcase—lessons that use “</a:t>
            </a:r>
            <a:r>
              <a:rPr lang="en-US" sz="1400" i="0" dirty="0"/>
              <a:t>Not Like the Others.” </a:t>
            </a:r>
          </a:p>
          <a:p>
            <a:pPr marL="0" lvl="0" indent="0">
              <a:spcBef>
                <a:spcPts val="0"/>
              </a:spcBef>
              <a:buFont typeface="Wingdings" panose="05000000000000000000" pitchFamily="2" charset="2"/>
              <a:buNone/>
            </a:pPr>
            <a:endParaRPr lang="en-US" i="0" dirty="0"/>
          </a:p>
          <a:p>
            <a:endParaRPr lang="en-US" dirty="0"/>
          </a:p>
        </p:txBody>
      </p:sp>
    </p:spTree>
    <p:extLst>
      <p:ext uri="{BB962C8B-B14F-4D97-AF65-F5344CB8AC3E}">
        <p14:creationId xmlns:p14="http://schemas.microsoft.com/office/powerpoint/2010/main" val="3974088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800" i="0" dirty="0">
                <a:sym typeface="Wingdings" panose="05000000000000000000" pitchFamily="2" charset="2"/>
              </a:rPr>
              <a:t> </a:t>
            </a:r>
            <a:r>
              <a:rPr lang="en-US" sz="800" i="0" dirty="0"/>
              <a:t>These are K20 math lessons that use the “Not Like the Others” strategy. </a:t>
            </a:r>
          </a:p>
          <a:p>
            <a:pPr marL="0" lvl="0" indent="0">
              <a:spcBef>
                <a:spcPts val="0"/>
              </a:spcBef>
              <a:buFont typeface="Wingdings" panose="05000000000000000000" pitchFamily="2" charset="2"/>
              <a:buNone/>
            </a:pPr>
            <a:r>
              <a:rPr lang="en-US" sz="800" dirty="0"/>
              <a:t>Next: Activity 2: </a:t>
            </a:r>
            <a:r>
              <a:rPr lang="en-US" sz="800" i="0" dirty="0"/>
              <a:t>Strategy Probe. </a:t>
            </a:r>
            <a:endParaRPr lang="en-US" sz="1000" i="0" dirty="0"/>
          </a:p>
          <a:p>
            <a:endParaRPr lang="en-US" sz="1000" dirty="0"/>
          </a:p>
          <a:p>
            <a:pPr rtl="0">
              <a:spcBef>
                <a:spcPts val="0"/>
              </a:spcBef>
              <a:spcAft>
                <a:spcPts val="0"/>
              </a:spcAft>
            </a:pPr>
            <a:r>
              <a:rPr lang="en-US" sz="1000" b="0" i="0" u="none" strike="noStrike" dirty="0">
                <a:solidFill>
                  <a:srgbClr val="000000"/>
                </a:solidFill>
                <a:effectLst/>
                <a:latin typeface="Arial" panose="020B0604020202020204" pitchFamily="34" charset="0"/>
              </a:rPr>
              <a:t>A Perfect Match: </a:t>
            </a:r>
            <a:r>
              <a:rPr lang="en-US" sz="1000" b="0" i="0" u="sng" strike="noStrike" dirty="0">
                <a:solidFill>
                  <a:srgbClr val="1155CC"/>
                </a:solidFill>
                <a:effectLst/>
                <a:latin typeface="Arial" panose="020B0604020202020204" pitchFamily="34" charset="0"/>
                <a:hlinkClick r:id="rId3"/>
              </a:rPr>
              <a:t>https://learn.k20center.ou.edu/lesson/1676</a:t>
            </a:r>
            <a:endParaRPr lang="en-US" sz="1000" b="0" dirty="0">
              <a:effectLst/>
            </a:endParaRPr>
          </a:p>
          <a:p>
            <a:r>
              <a:rPr lang="en-US" sz="1000" b="0" i="0" u="none" strike="noStrike" dirty="0">
                <a:solidFill>
                  <a:srgbClr val="000000"/>
                </a:solidFill>
                <a:effectLst/>
                <a:latin typeface="Arial" panose="020B0604020202020204" pitchFamily="34" charset="0"/>
              </a:rPr>
              <a:t>My Imaginary Friend, Part 1: </a:t>
            </a:r>
            <a:r>
              <a:rPr lang="en-US" sz="1000" b="0" i="0" u="sng" strike="noStrike" dirty="0">
                <a:solidFill>
                  <a:srgbClr val="1155CC"/>
                </a:solidFill>
                <a:effectLst/>
                <a:latin typeface="Arial" panose="020B0604020202020204" pitchFamily="34" charset="0"/>
                <a:hlinkClick r:id="rId4"/>
              </a:rPr>
              <a:t>https://learn.k20center.ou.edu/lesson/1477</a:t>
            </a:r>
            <a:endParaRPr lang="en-US" sz="1000" dirty="0"/>
          </a:p>
        </p:txBody>
      </p:sp>
    </p:spTree>
    <p:extLst>
      <p:ext uri="{BB962C8B-B14F-4D97-AF65-F5344CB8AC3E}">
        <p14:creationId xmlns:p14="http://schemas.microsoft.com/office/powerpoint/2010/main" val="2955154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2AE5-5D6D-7C99-703B-B5DB76B1D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3836C-9A31-CD2D-745B-B3A9C8B20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BDDC1-CE21-35C4-9C9C-15D5C2056020}"/>
              </a:ext>
            </a:extLst>
          </p:cNvPr>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“Strategy Probe” description. </a:t>
            </a:r>
          </a:p>
          <a:p>
            <a:pPr marL="0" lvl="0" indent="0">
              <a:spcBef>
                <a:spcPts val="0"/>
              </a:spcBef>
              <a:buFont typeface="Wingdings" panose="05000000000000000000" pitchFamily="2" charset="2"/>
              <a:buNone/>
            </a:pPr>
            <a:r>
              <a:rPr lang="en-US" sz="1400" i="0" dirty="0"/>
              <a:t>Next: Potential purposes of this strategy.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effectLst/>
                <a:latin typeface="Arial" panose="020B0604020202020204" pitchFamily="34" charset="0"/>
                <a:ea typeface="Times New Roman" panose="02020603050405020304" pitchFamily="18" charset="0"/>
              </a:rPr>
              <a:t>Keeley, P., &amp; Tobey, C. R. (2011). </a:t>
            </a:r>
            <a:r>
              <a:rPr lang="en-US" sz="1400" i="0" dirty="0">
                <a:effectLst/>
                <a:latin typeface="Arial" panose="020B0604020202020204" pitchFamily="34" charset="0"/>
                <a:ea typeface="Times New Roman" panose="02020603050405020304" pitchFamily="18" charset="0"/>
              </a:rPr>
              <a:t>Mathematics Formative Assessment: 75 Practical Strategies for Linking Assessment, Instruction, and Learning. </a:t>
            </a:r>
            <a:r>
              <a:rPr lang="en-US" sz="1400" dirty="0">
                <a:effectLst/>
                <a:latin typeface="Arial" panose="020B0604020202020204" pitchFamily="34" charset="0"/>
                <a:ea typeface="Times New Roman" panose="02020603050405020304" pitchFamily="18" charset="0"/>
              </a:rPr>
              <a:t>Thousand Oaks, CA: Corwin, SAGE.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29163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potential purposes of this strategy. </a:t>
            </a:r>
          </a:p>
          <a:p>
            <a:pPr marL="0" lvl="0" indent="0">
              <a:spcBef>
                <a:spcPts val="0"/>
              </a:spcBef>
              <a:buFont typeface="Wingdings" panose="05000000000000000000" pitchFamily="2" charset="2"/>
              <a:buNone/>
            </a:pPr>
            <a:r>
              <a:rPr lang="en-US" sz="1400" i="0" dirty="0"/>
              <a:t>Next: “Strategy Probe” example.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Source: </a:t>
            </a:r>
            <a:r>
              <a:rPr lang="en-US" sz="1400" dirty="0">
                <a:effectLst/>
                <a:latin typeface="Arial" panose="020B0604020202020204" pitchFamily="34" charset="0"/>
                <a:ea typeface="Times New Roman" panose="02020603050405020304" pitchFamily="18" charset="0"/>
              </a:rPr>
              <a:t>Keeley, P., &amp; Tobey, C. R. (2011). </a:t>
            </a:r>
            <a:r>
              <a:rPr lang="en-US" sz="1400" i="0" dirty="0">
                <a:effectLst/>
                <a:latin typeface="Arial" panose="020B0604020202020204" pitchFamily="34" charset="0"/>
                <a:ea typeface="Times New Roman" panose="02020603050405020304" pitchFamily="18" charset="0"/>
              </a:rPr>
              <a:t>Mathematics Formative Assessment: 75 Practical Strategies for Linking Assessment, Instruction, and Learning. </a:t>
            </a:r>
            <a:r>
              <a:rPr lang="en-US" sz="1400" dirty="0">
                <a:effectLst/>
                <a:latin typeface="Arial" panose="020B0604020202020204" pitchFamily="34" charset="0"/>
                <a:ea typeface="Times New Roman" panose="02020603050405020304" pitchFamily="18" charset="0"/>
              </a:rPr>
              <a:t>Thousand Oaks, CA: Corwin, SAGE. </a:t>
            </a:r>
            <a:endParaRPr lang="en-US" sz="1400" dirty="0">
              <a:effectLst/>
              <a:latin typeface="Times New Roman" panose="02020603050405020304" pitchFamily="18" charset="0"/>
              <a:ea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1332995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Ask participants to assume the role of students.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i="0" dirty="0">
                <a:sym typeface="Wingdings" panose="05000000000000000000" pitchFamily="2" charset="2"/>
              </a:rPr>
              <a:t>Ask participants to show their work on the </a:t>
            </a:r>
            <a:r>
              <a:rPr lang="en-US" sz="1400" b="1" i="0" dirty="0">
                <a:sym typeface="Wingdings" panose="05000000000000000000" pitchFamily="2" charset="2"/>
              </a:rPr>
              <a:t>Note Catcher </a:t>
            </a:r>
            <a:r>
              <a:rPr lang="en-US" sz="1400" i="0" dirty="0">
                <a:sym typeface="Wingdings" panose="05000000000000000000" pitchFamily="2" charset="2"/>
              </a:rPr>
              <a:t>handout. </a:t>
            </a:r>
          </a:p>
          <a:p>
            <a:pPr marL="0" lvl="0" indent="0">
              <a:spcBef>
                <a:spcPts val="0"/>
              </a:spcBef>
              <a:buFont typeface="Wingdings" panose="05000000000000000000" pitchFamily="2" charset="2"/>
              <a:buNone/>
            </a:pPr>
            <a:r>
              <a:rPr lang="en-US" sz="1400" i="0" dirty="0"/>
              <a:t>Next: Participants use “Strategy Probe” to select the method that most closely matches theirs. </a:t>
            </a:r>
          </a:p>
          <a:p>
            <a:endParaRPr lang="en-US" dirty="0"/>
          </a:p>
          <a:p>
            <a:endParaRPr lang="en-US" dirty="0"/>
          </a:p>
        </p:txBody>
      </p:sp>
    </p:spTree>
    <p:extLst>
      <p:ext uri="{BB962C8B-B14F-4D97-AF65-F5344CB8AC3E}">
        <p14:creationId xmlns:p14="http://schemas.microsoft.com/office/powerpoint/2010/main" val="2800023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Ask participants to select one of the given methods that matches their work most closely. </a:t>
            </a:r>
          </a:p>
          <a:p>
            <a:pPr marL="0" lvl="0" indent="0">
              <a:spcBef>
                <a:spcPts val="0"/>
              </a:spcBef>
              <a:buFont typeface="Wingdings" panose="05000000000000000000" pitchFamily="2" charset="2"/>
              <a:buNone/>
            </a:pPr>
            <a:r>
              <a:rPr lang="en-US" i="0" dirty="0">
                <a:sym typeface="Wingdings" panose="05000000000000000000" pitchFamily="2" charset="2"/>
              </a:rPr>
              <a:t> </a:t>
            </a:r>
            <a:r>
              <a:rPr lang="en-US" sz="1400" i="0" dirty="0">
                <a:sym typeface="Wingdings" panose="05000000000000000000" pitchFamily="2" charset="2"/>
              </a:rPr>
              <a:t>Ask participants to show their work on the </a:t>
            </a:r>
            <a:r>
              <a:rPr lang="en-US" sz="1400" b="1" i="0" dirty="0">
                <a:sym typeface="Wingdings" panose="05000000000000000000" pitchFamily="2" charset="2"/>
              </a:rPr>
              <a:t>Note Catcher </a:t>
            </a:r>
            <a:r>
              <a:rPr lang="en-US" sz="1400" i="0" dirty="0">
                <a:sym typeface="Wingdings" panose="05000000000000000000" pitchFamily="2" charset="2"/>
              </a:rPr>
              <a:t>handout. </a:t>
            </a:r>
          </a:p>
          <a:p>
            <a:pPr marL="0" lvl="0" indent="0">
              <a:spcBef>
                <a:spcPts val="0"/>
              </a:spcBef>
              <a:buFont typeface="Wingdings" panose="05000000000000000000" pitchFamily="2" charset="2"/>
              <a:buNone/>
            </a:pPr>
            <a:r>
              <a:rPr lang="en-US" sz="1400" i="0" dirty="0"/>
              <a:t>Next: Participants analyze the other methods. </a:t>
            </a:r>
          </a:p>
          <a:p>
            <a:endParaRPr lang="en-US" i="0" dirty="0"/>
          </a:p>
          <a:p>
            <a:endParaRPr lang="en-US" dirty="0"/>
          </a:p>
        </p:txBody>
      </p:sp>
    </p:spTree>
    <p:extLst>
      <p:ext uri="{BB962C8B-B14F-4D97-AF65-F5344CB8AC3E}">
        <p14:creationId xmlns:p14="http://schemas.microsoft.com/office/powerpoint/2010/main" val="3347915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82976-B073-94C0-A03C-84FBD81DD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2BCA8-9B06-F7B0-577F-6BDCA513F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416A0C-5146-6B5B-0753-267320754072}"/>
              </a:ext>
            </a:extLst>
          </p:cNvPr>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Ask participants to analyze the methods that they did not select. </a:t>
            </a:r>
          </a:p>
          <a:p>
            <a:pPr marL="0" lvl="0" indent="0">
              <a:spcBef>
                <a:spcPts val="0"/>
              </a:spcBef>
              <a:buFont typeface="Wingdings" panose="05000000000000000000" pitchFamily="2" charset="2"/>
              <a:buNone/>
            </a:pPr>
            <a:r>
              <a:rPr lang="en-US" sz="1400" dirty="0"/>
              <a:t>Next: Participants discuss the different methods and their own work with their groups. </a:t>
            </a:r>
          </a:p>
          <a:p>
            <a:endParaRPr lang="en-US" dirty="0"/>
          </a:p>
        </p:txBody>
      </p:sp>
    </p:spTree>
    <p:extLst>
      <p:ext uri="{BB962C8B-B14F-4D97-AF65-F5344CB8AC3E}">
        <p14:creationId xmlns:p14="http://schemas.microsoft.com/office/powerpoint/2010/main" val="3262885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06B8E-CF97-6740-E234-0571FB277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CDD59-D752-3588-B54D-8D7A41AEB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F847B-73F3-4137-98B7-8344919122E4}"/>
              </a:ext>
            </a:extLst>
          </p:cNvPr>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Ask participants to </a:t>
            </a:r>
            <a:r>
              <a:rPr lang="en-US" sz="1400" dirty="0"/>
              <a:t>discuss the different methods and their own work with their groups. </a:t>
            </a:r>
          </a:p>
          <a:p>
            <a:pPr marL="0" lvl="0" indent="0">
              <a:spcBef>
                <a:spcPts val="0"/>
              </a:spcBef>
              <a:buFont typeface="Wingdings" panose="05000000000000000000" pitchFamily="2" charset="2"/>
              <a:buNone/>
            </a:pPr>
            <a:r>
              <a:rPr lang="en-US" sz="1400" dirty="0"/>
              <a:t>Next: Did anyone use a method not shown? </a:t>
            </a:r>
          </a:p>
          <a:p>
            <a:endParaRPr lang="en-US" dirty="0"/>
          </a:p>
        </p:txBody>
      </p:sp>
    </p:spTree>
    <p:extLst>
      <p:ext uri="{BB962C8B-B14F-4D97-AF65-F5344CB8AC3E}">
        <p14:creationId xmlns:p14="http://schemas.microsoft.com/office/powerpoint/2010/main" val="4029218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A129B-0427-E17D-D482-B0A8A8C036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FE36FD-F5B7-6DEF-8F96-8B5BD47542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8FA29-EDDC-1271-7B17-73595E0958CA}"/>
              </a:ext>
            </a:extLst>
          </p:cNvPr>
          <p:cNvSpPr>
            <a:spLocks noGrp="1"/>
          </p:cNvSpPr>
          <p:nvPr>
            <p:ph type="body" idx="1"/>
          </p:nvPr>
        </p:nvSpPr>
        <p:spPr/>
        <p:txBody>
          <a:bodyPr/>
          <a:lstStyle/>
          <a:p>
            <a:pPr marL="0" lvl="0" indent="0">
              <a:spcBef>
                <a:spcPts val="0"/>
              </a:spcBef>
              <a:buFont typeface="Wingdings" panose="05000000000000000000" pitchFamily="2" charset="2"/>
              <a:buNone/>
            </a:pPr>
            <a:r>
              <a:rPr lang="en-US" sz="1000" i="0" dirty="0">
                <a:sym typeface="Wingdings" panose="05000000000000000000" pitchFamily="2" charset="2"/>
              </a:rPr>
              <a:t> </a:t>
            </a:r>
            <a:r>
              <a:rPr lang="en-US" sz="1000" i="0" dirty="0"/>
              <a:t>Ask participants if anyone used a method not shown.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sz="1000" i="0" dirty="0">
                <a:sym typeface="Wingdings" panose="05000000000000000000" pitchFamily="2" charset="2"/>
              </a:rPr>
              <a:t>If someone used a different method, ask participant(s) to share it with the whole group. </a:t>
            </a:r>
          </a:p>
          <a:p>
            <a:pPr marL="0" lvl="0" indent="0">
              <a:spcBef>
                <a:spcPts val="0"/>
              </a:spcBef>
              <a:buFont typeface="Wingdings" panose="05000000000000000000" pitchFamily="2" charset="2"/>
              <a:buNone/>
            </a:pPr>
            <a:r>
              <a:rPr lang="en-US" sz="1000" i="0" dirty="0">
                <a:sym typeface="Wingdings" panose="05000000000000000000" pitchFamily="2" charset="2"/>
              </a:rPr>
              <a:t> Remind </a:t>
            </a:r>
            <a:r>
              <a:rPr lang="en-US" sz="1400" b="0" i="0" u="none" strike="noStrike" dirty="0">
                <a:solidFill>
                  <a:srgbClr val="000000"/>
                </a:solidFill>
                <a:effectLst/>
                <a:latin typeface="Arial" panose="020B0604020202020204" pitchFamily="34" charset="0"/>
              </a:rPr>
              <a:t>participants that this activity also helps students develop a deep and flexible conceptual understanding—which is one of the </a:t>
            </a:r>
            <a:r>
              <a:rPr lang="en-US" sz="1400" b="0" i="1" u="none" strike="noStrike" dirty="0">
                <a:solidFill>
                  <a:srgbClr val="000000"/>
                </a:solidFill>
                <a:effectLst/>
                <a:latin typeface="Arial" panose="020B0604020202020204" pitchFamily="34" charset="0"/>
              </a:rPr>
              <a:t>MAPs. </a:t>
            </a:r>
            <a:endParaRPr lang="en-US" sz="1000" i="0" dirty="0">
              <a:sym typeface="Wingdings" panose="05000000000000000000" pitchFamily="2" charset="2"/>
            </a:endParaRPr>
          </a:p>
          <a:p>
            <a:pPr marL="0" lvl="0" indent="0">
              <a:spcBef>
                <a:spcPts val="0"/>
              </a:spcBef>
              <a:buFont typeface="Wingdings" panose="05000000000000000000" pitchFamily="2" charset="2"/>
              <a:buNone/>
            </a:pPr>
            <a:r>
              <a:rPr lang="en-US" sz="1000" i="0" dirty="0">
                <a:sym typeface="Wingdings" panose="05000000000000000000" pitchFamily="2" charset="2"/>
              </a:rPr>
              <a:t> </a:t>
            </a:r>
            <a:r>
              <a:rPr lang="en-US" sz="1400" b="0" i="0" u="none" strike="noStrike" dirty="0">
                <a:solidFill>
                  <a:srgbClr val="000000"/>
                </a:solidFill>
                <a:effectLst/>
                <a:latin typeface="Arial" panose="020B0604020202020204" pitchFamily="34" charset="0"/>
              </a:rPr>
              <a:t>Remind participants to use the </a:t>
            </a:r>
            <a:r>
              <a:rPr lang="en-US" sz="1400" b="1" i="0" u="none" strike="noStrike" dirty="0">
                <a:solidFill>
                  <a:srgbClr val="000000"/>
                </a:solidFill>
                <a:effectLst/>
                <a:latin typeface="Arial" panose="020B0604020202020204" pitchFamily="34" charset="0"/>
              </a:rPr>
              <a:t>Note Catcher </a:t>
            </a:r>
            <a:r>
              <a:rPr lang="en-US" sz="1400" b="0" i="0" u="none" strike="noStrike" dirty="0">
                <a:solidFill>
                  <a:srgbClr val="000000"/>
                </a:solidFill>
                <a:effectLst/>
                <a:latin typeface="Arial" panose="020B0604020202020204" pitchFamily="34" charset="0"/>
              </a:rPr>
              <a:t>handout</a:t>
            </a:r>
            <a:r>
              <a:rPr lang="en-US" sz="1400" b="1" i="0" u="none" strike="noStrike" dirty="0">
                <a:solidFill>
                  <a:srgbClr val="000000"/>
                </a:solidFill>
                <a:effectLst/>
                <a:latin typeface="Arial" panose="020B0604020202020204" pitchFamily="34" charset="0"/>
              </a:rPr>
              <a:t> </a:t>
            </a:r>
            <a:r>
              <a:rPr lang="en-US" sz="1400" b="0" i="0" u="none" strike="noStrike" dirty="0">
                <a:solidFill>
                  <a:srgbClr val="000000"/>
                </a:solidFill>
                <a:effectLst/>
                <a:latin typeface="Arial" panose="020B0604020202020204" pitchFamily="34" charset="0"/>
              </a:rPr>
              <a:t>to take notes on how they might use the “Strategy Probe” technique in their own classrooms. </a:t>
            </a:r>
            <a:endParaRPr lang="en-US" sz="100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dirty="0"/>
              <a:t>Next: BREAK</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000" dirty="0"/>
          </a:p>
        </p:txBody>
      </p:sp>
    </p:spTree>
    <p:extLst>
      <p:ext uri="{BB962C8B-B14F-4D97-AF65-F5344CB8AC3E}">
        <p14:creationId xmlns:p14="http://schemas.microsoft.com/office/powerpoint/2010/main" val="1752346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6E8FF-AA3B-497A-DBA8-433235F9F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318E3-3F33-4F52-D1F9-06C076F415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50261-C7CF-6EB1-9F8D-0B7B1D26BC86}"/>
              </a:ext>
            </a:extLst>
          </p:cNvPr>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a:t>
            </a:r>
            <a:r>
              <a:rPr lang="en-US" sz="1400" dirty="0"/>
              <a:t>description of “Quick Checks.” </a:t>
            </a:r>
          </a:p>
          <a:p>
            <a:pPr marL="0" lvl="0" indent="0">
              <a:spcBef>
                <a:spcPts val="0"/>
              </a:spcBef>
              <a:buFont typeface="Wingdings" panose="05000000000000000000" pitchFamily="2" charset="2"/>
              <a:buNone/>
            </a:pPr>
            <a:r>
              <a:rPr lang="en-US" sz="1400" dirty="0"/>
              <a:t>Next: Potential purposes of this strategy. </a:t>
            </a:r>
          </a:p>
          <a:p>
            <a:endParaRPr lang="en-US" dirty="0"/>
          </a:p>
        </p:txBody>
      </p:sp>
    </p:spTree>
    <p:extLst>
      <p:ext uri="{BB962C8B-B14F-4D97-AF65-F5344CB8AC3E}">
        <p14:creationId xmlns:p14="http://schemas.microsoft.com/office/powerpoint/2010/main" val="3949919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potential purposes. </a:t>
            </a:r>
          </a:p>
          <a:p>
            <a:pPr marL="0" lvl="0" indent="0">
              <a:spcBef>
                <a:spcPts val="0"/>
              </a:spcBef>
              <a:buFont typeface="Wingdings" panose="05000000000000000000" pitchFamily="2" charset="2"/>
              <a:buNone/>
            </a:pPr>
            <a:r>
              <a:rPr lang="en-US" sz="1400" dirty="0"/>
              <a:t>Next: “</a:t>
            </a:r>
            <a:r>
              <a:rPr lang="en-US" sz="1400" i="0" dirty="0"/>
              <a:t>Quick Checks” </a:t>
            </a:r>
            <a:r>
              <a:rPr lang="en-US" sz="1400" dirty="0"/>
              <a:t>example—for use at the </a:t>
            </a:r>
            <a:r>
              <a:rPr lang="en-US" sz="1400" i="1" dirty="0"/>
              <a:t>beginning</a:t>
            </a:r>
            <a:r>
              <a:rPr lang="en-US" sz="1400" dirty="0"/>
              <a:t> of a lesson. </a:t>
            </a: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Source: </a:t>
            </a:r>
            <a:r>
              <a:rPr lang="en-US" sz="1400" dirty="0">
                <a:effectLst/>
                <a:latin typeface="Arial" panose="020B0604020202020204" pitchFamily="34" charset="0"/>
                <a:ea typeface="Times New Roman" panose="02020603050405020304" pitchFamily="18" charset="0"/>
              </a:rPr>
              <a:t>Keeley, P., &amp; Tobey, C. R. (2011). </a:t>
            </a:r>
            <a:r>
              <a:rPr lang="en-US" sz="1400" i="0" dirty="0">
                <a:effectLst/>
                <a:latin typeface="Arial" panose="020B0604020202020204" pitchFamily="34" charset="0"/>
                <a:ea typeface="Times New Roman" panose="02020603050405020304" pitchFamily="18" charset="0"/>
              </a:rPr>
              <a:t>Mathematics Formative Assessment: 75 Practical Strategies for Linking Assessment, Instruction, and Learning. </a:t>
            </a:r>
            <a:r>
              <a:rPr lang="en-US" sz="1400" dirty="0">
                <a:effectLst/>
                <a:latin typeface="Arial" panose="020B0604020202020204" pitchFamily="34" charset="0"/>
                <a:ea typeface="Times New Roman" panose="02020603050405020304" pitchFamily="18" charset="0"/>
              </a:rPr>
              <a:t>Thousand Oaks, CA: Corwin, SAGE.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endParaRPr lang="en-US" dirty="0"/>
          </a:p>
        </p:txBody>
      </p:sp>
    </p:spTree>
    <p:extLst>
      <p:ext uri="{BB962C8B-B14F-4D97-AF65-F5344CB8AC3E}">
        <p14:creationId xmlns:p14="http://schemas.microsoft.com/office/powerpoint/2010/main" val="21078542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Ask participants to assume the role of students. </a:t>
            </a:r>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i="0" dirty="0">
                <a:sym typeface="Wingdings" panose="05000000000000000000" pitchFamily="2" charset="2"/>
              </a:rPr>
              <a:t>Ask participants to show their work on the </a:t>
            </a:r>
            <a:r>
              <a:rPr lang="en-US" sz="1400" b="1" i="0" dirty="0">
                <a:sym typeface="Wingdings" panose="05000000000000000000" pitchFamily="2" charset="2"/>
              </a:rPr>
              <a:t>Note Catcher </a:t>
            </a:r>
            <a:r>
              <a:rPr lang="en-US" sz="1400" i="0" dirty="0">
                <a:sym typeface="Wingdings" panose="05000000000000000000" pitchFamily="2" charset="2"/>
              </a:rPr>
              <a:t>handout. </a:t>
            </a:r>
          </a:p>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dirty="0">
                <a:sym typeface="Wingdings" panose="05000000000000000000" pitchFamily="2" charset="2"/>
              </a:rPr>
              <a:t>Remind participants that this type of broad questioning takes practice, like a classroom procedure. </a:t>
            </a:r>
            <a:endParaRPr lang="en-US" sz="1400" dirty="0"/>
          </a:p>
          <a:p>
            <a:pPr marL="0" lvl="0" indent="0">
              <a:spcBef>
                <a:spcPts val="0"/>
              </a:spcBef>
              <a:buFont typeface="Wingdings" panose="05000000000000000000" pitchFamily="2" charset="2"/>
              <a:buNone/>
            </a:pPr>
            <a:r>
              <a:rPr lang="en-US" sz="1400" dirty="0"/>
              <a:t>Next: “</a:t>
            </a:r>
            <a:r>
              <a:rPr lang="en-US" sz="1400" i="0" dirty="0"/>
              <a:t>Quick Checks” </a:t>
            </a:r>
            <a:r>
              <a:rPr lang="en-US" sz="1400" dirty="0"/>
              <a:t>example—for use </a:t>
            </a:r>
            <a:r>
              <a:rPr lang="en-US" sz="1400" i="1" dirty="0"/>
              <a:t>during</a:t>
            </a:r>
            <a:r>
              <a:rPr lang="en-US" sz="1400" dirty="0"/>
              <a:t> a lesson.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solidFill>
                  <a:srgbClr val="292929"/>
                </a:solidFill>
                <a:effectLst/>
                <a:latin typeface="Arial" panose="020B0604020202020204" pitchFamily="34" charset="0"/>
                <a:sym typeface="Wingdings" panose="05000000000000000000" pitchFamily="2" charset="2"/>
              </a:rPr>
              <a:t>Strategy: </a:t>
            </a:r>
            <a:r>
              <a:rPr lang="en-US" b="0" i="0" dirty="0">
                <a:solidFill>
                  <a:srgbClr val="292929"/>
                </a:solidFill>
                <a:effectLst/>
                <a:latin typeface="Open Sans" panose="020B0606030504020204" pitchFamily="34" charset="0"/>
              </a:rPr>
              <a:t>K20 Center. (n.d.). Bell ringers and exit tickets. Strategies. </a:t>
            </a:r>
            <a:r>
              <a:rPr lang="en-US" b="0" i="0" u="none" strike="noStrike" dirty="0">
                <a:solidFill>
                  <a:srgbClr val="292929"/>
                </a:solidFill>
                <a:effectLst/>
                <a:latin typeface="Open Sans" panose="020B0606030504020204" pitchFamily="34" charset="0"/>
                <a:hlinkClick r:id="rId3"/>
              </a:rPr>
              <a:t>https://learn.k20center.ou.edu/strategy/125</a:t>
            </a:r>
            <a:endParaRPr lang="en-US" b="0" i="0" dirty="0">
              <a:solidFill>
                <a:srgbClr val="292929"/>
              </a:solidFill>
              <a:effectLst/>
              <a:latin typeface="Open Sans" panose="020B0606030504020204" pitchFamily="34" charset="0"/>
            </a:endParaRPr>
          </a:p>
          <a:p>
            <a:endParaRPr lang="en-US" dirty="0"/>
          </a:p>
          <a:p>
            <a:endParaRPr lang="en-US" dirty="0"/>
          </a:p>
        </p:txBody>
      </p:sp>
    </p:spTree>
    <p:extLst>
      <p:ext uri="{BB962C8B-B14F-4D97-AF65-F5344CB8AC3E}">
        <p14:creationId xmlns:p14="http://schemas.microsoft.com/office/powerpoint/2010/main" val="30508766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description of this strategy. </a:t>
            </a:r>
          </a:p>
          <a:p>
            <a:pPr marL="0" lvl="0" indent="0">
              <a:spcBef>
                <a:spcPts val="0"/>
              </a:spcBef>
              <a:buFont typeface="Wingdings" panose="05000000000000000000" pitchFamily="2" charset="2"/>
              <a:buNone/>
            </a:pPr>
            <a:r>
              <a:rPr lang="en-US" sz="1400" i="0" dirty="0"/>
              <a:t>Next: Another “Quick Checks” example—also for use </a:t>
            </a:r>
            <a:r>
              <a:rPr lang="en-US" sz="1400" i="1" dirty="0"/>
              <a:t>during</a:t>
            </a:r>
            <a:r>
              <a:rPr lang="en-US" sz="1400" i="0" dirty="0"/>
              <a:t> a lesson. </a:t>
            </a:r>
          </a:p>
          <a:p>
            <a:endParaRPr lang="en-US" sz="140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effectLst/>
                <a:latin typeface="Arial" panose="020B0604020202020204" pitchFamily="34" charset="0"/>
                <a:ea typeface="Times New Roman" panose="02020603050405020304" pitchFamily="18" charset="0"/>
              </a:rPr>
              <a:t>Keeley, P., &amp; Tobey, C. R. (2011). </a:t>
            </a:r>
            <a:r>
              <a:rPr lang="en-US" sz="1400" i="0" dirty="0">
                <a:effectLst/>
                <a:latin typeface="Arial" panose="020B0604020202020204" pitchFamily="34" charset="0"/>
                <a:ea typeface="Times New Roman" panose="02020603050405020304" pitchFamily="18" charset="0"/>
              </a:rPr>
              <a:t>Mathematics Formative Assessment: 75 Practical Strategies for Linking Assessment, Instruction, and Learning. </a:t>
            </a:r>
            <a:r>
              <a:rPr lang="en-US" sz="1400" dirty="0">
                <a:effectLst/>
                <a:latin typeface="Arial" panose="020B0604020202020204" pitchFamily="34" charset="0"/>
                <a:ea typeface="Times New Roman" panose="02020603050405020304" pitchFamily="18" charset="0"/>
              </a:rPr>
              <a:t>Thousand Oaks, CA: Corwin, SAGE.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301767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description of this strategy. </a:t>
            </a:r>
          </a:p>
          <a:p>
            <a:pPr marL="0" lvl="0" indent="0">
              <a:spcBef>
                <a:spcPts val="0"/>
              </a:spcBef>
              <a:buFont typeface="Wingdings" panose="05000000000000000000" pitchFamily="2" charset="2"/>
              <a:buNone/>
            </a:pPr>
            <a:r>
              <a:rPr lang="en-US" sz="1400" i="0" dirty="0"/>
              <a:t>Next: “Quick Checks” example—for use at the </a:t>
            </a:r>
            <a:r>
              <a:rPr lang="en-US" sz="1400" i="1" dirty="0"/>
              <a:t>end</a:t>
            </a:r>
            <a:r>
              <a:rPr lang="en-US" sz="1400" i="0" dirty="0"/>
              <a:t> of a lesson. </a:t>
            </a: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solidFill>
                  <a:srgbClr val="292929"/>
                </a:solidFill>
                <a:effectLst/>
                <a:latin typeface="Arial" panose="020B0604020202020204" pitchFamily="34" charset="0"/>
                <a:ea typeface="Times New Roman" panose="02020603050405020304" pitchFamily="18" charset="0"/>
              </a:rPr>
              <a:t>K20 Center. (n.d.). Fist to Five. Strategies. </a:t>
            </a:r>
            <a:r>
              <a:rPr lang="en-US" sz="1400" u="sng" dirty="0">
                <a:solidFill>
                  <a:srgbClr val="292929"/>
                </a:solidFill>
                <a:effectLst/>
                <a:latin typeface="Arial" panose="020B0604020202020204" pitchFamily="34" charset="0"/>
                <a:ea typeface="Times New Roman" panose="02020603050405020304" pitchFamily="18" charset="0"/>
                <a:hlinkClick r:id="rId3"/>
              </a:rPr>
              <a:t>https://learn.k20center.ou.edu/strategy/68</a:t>
            </a:r>
            <a:endParaRPr lang="en-US" sz="14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013277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description of this strategy. </a:t>
            </a:r>
          </a:p>
          <a:p>
            <a:pPr marL="0" lvl="0" indent="0">
              <a:spcBef>
                <a:spcPts val="0"/>
              </a:spcBef>
              <a:buFont typeface="Wingdings" panose="05000000000000000000" pitchFamily="2" charset="2"/>
              <a:buNone/>
            </a:pPr>
            <a:r>
              <a:rPr lang="en-US" sz="1400" i="0" dirty="0"/>
              <a:t>Next: Another “Quick Checks” example—for use at the </a:t>
            </a:r>
            <a:r>
              <a:rPr lang="en-US" sz="1400" i="1" dirty="0"/>
              <a:t>end</a:t>
            </a:r>
            <a:r>
              <a:rPr lang="en-US" sz="1400" i="0" dirty="0"/>
              <a:t> of a lesson. </a:t>
            </a: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solidFill>
                  <a:srgbClr val="292929"/>
                </a:solidFill>
                <a:effectLst/>
                <a:latin typeface="Arial" panose="020B0604020202020204" pitchFamily="34" charset="0"/>
                <a:ea typeface="Times New Roman" panose="02020603050405020304" pitchFamily="18" charset="0"/>
              </a:rPr>
              <a:t>K20 Center. (n.d.). 3-2-1. Strategies. </a:t>
            </a:r>
            <a:r>
              <a:rPr lang="en-US" sz="1400" u="sng" dirty="0">
                <a:solidFill>
                  <a:srgbClr val="292929"/>
                </a:solidFill>
                <a:effectLst/>
                <a:latin typeface="Arial" panose="020B0604020202020204" pitchFamily="34" charset="0"/>
                <a:ea typeface="Times New Roman" panose="02020603050405020304" pitchFamily="18" charset="0"/>
                <a:hlinkClick r:id="rId3"/>
              </a:rPr>
              <a:t>https://learn.k20center.ou.edu/strategy/117</a:t>
            </a:r>
            <a:endParaRPr lang="en-US" sz="1400" dirty="0">
              <a:effectLst/>
              <a:latin typeface="Arial" panose="020B0604020202020204" pitchFamily="34" charset="0"/>
              <a:ea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3970557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description of this strategy.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t>Next: Participants create their own formative assessment using a “</a:t>
            </a:r>
            <a:r>
              <a:rPr lang="en-US" sz="1400" i="0" dirty="0"/>
              <a:t>Quick Check” </a:t>
            </a:r>
            <a:r>
              <a:rPr lang="en-US" sz="1400" dirty="0"/>
              <a:t>strategy on the </a:t>
            </a:r>
            <a:r>
              <a:rPr lang="en-US" sz="1400" b="1" i="0" dirty="0"/>
              <a:t>Math Assessment Strategies </a:t>
            </a:r>
            <a:r>
              <a:rPr lang="en-US" sz="1400" dirty="0"/>
              <a:t>slide deck.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solidFill>
                  <a:srgbClr val="292929"/>
                </a:solidFill>
                <a:effectLst/>
                <a:latin typeface="Arial" panose="020B0604020202020204" pitchFamily="34" charset="0"/>
                <a:ea typeface="Times New Roman" panose="02020603050405020304" pitchFamily="18" charset="0"/>
              </a:rPr>
              <a:t>K20 Center. (n.d.). Muddiest Point. Strategies. </a:t>
            </a:r>
            <a:r>
              <a:rPr lang="en-US" sz="1400" u="sng" dirty="0">
                <a:solidFill>
                  <a:srgbClr val="292929"/>
                </a:solidFill>
                <a:effectLst/>
                <a:latin typeface="Arial" panose="020B0604020202020204" pitchFamily="34" charset="0"/>
                <a:ea typeface="Times New Roman" panose="02020603050405020304" pitchFamily="18" charset="0"/>
                <a:hlinkClick r:id="rId3"/>
              </a:rPr>
              <a:t>https://learn.k20center.ou.edu/strategy/109</a:t>
            </a:r>
            <a:endParaRPr lang="en-US" sz="1400" dirty="0">
              <a:effectLst/>
              <a:latin typeface="Arial" panose="020B0604020202020204" pitchFamily="34" charset="0"/>
              <a:ea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2608708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0" dirty="0">
                <a:sym typeface="Wingdings" panose="05000000000000000000" pitchFamily="2" charset="2"/>
              </a:rPr>
              <a:t> Direct participants to open the </a:t>
            </a:r>
            <a:r>
              <a:rPr lang="en-US" sz="1400" b="1" i="0" dirty="0"/>
              <a:t>Math Assessment Strategies</a:t>
            </a:r>
            <a:r>
              <a:rPr lang="en-US" sz="1400" b="1" i="0" dirty="0">
                <a:sym typeface="Wingdings" panose="05000000000000000000" pitchFamily="2" charset="2"/>
              </a:rPr>
              <a:t> </a:t>
            </a:r>
            <a:r>
              <a:rPr lang="en-US" sz="1400" i="0" dirty="0">
                <a:sym typeface="Wingdings" panose="05000000000000000000" pitchFamily="2" charset="2"/>
              </a:rPr>
              <a:t>slide deck. </a:t>
            </a:r>
            <a:endParaRPr lang="en-US" sz="1400" i="0" dirty="0"/>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i="0" dirty="0">
                <a:sym typeface="Wingdings" panose="05000000000000000000" pitchFamily="2" charset="2"/>
              </a:rPr>
              <a:t>Direct each participant to go to a different slide number to type their formative assessment idea. </a:t>
            </a:r>
            <a:endParaRPr lang="en-US" sz="1400" i="1" dirty="0">
              <a:sym typeface="Wingdings" panose="05000000000000000000" pitchFamily="2" charset="2"/>
            </a:endParaRPr>
          </a:p>
          <a:p>
            <a:pPr marL="0" lvl="0" indent="0">
              <a:spcBef>
                <a:spcPts val="0"/>
              </a:spcBef>
              <a:buFont typeface="Wingdings" panose="05000000000000000000" pitchFamily="2" charset="2"/>
              <a:buNone/>
            </a:pPr>
            <a:r>
              <a:rPr lang="en-US" sz="1400" i="0" dirty="0">
                <a:sym typeface="Wingdings" panose="05000000000000000000" pitchFamily="2" charset="2"/>
              </a:rPr>
              <a:t> Remind participants to include the lesson objective, course name, description of the assessment, and where they would put the strategy in a lesson with their reasoning. </a:t>
            </a:r>
          </a:p>
          <a:p>
            <a:r>
              <a:rPr lang="en-US" dirty="0"/>
              <a:t>Next: </a:t>
            </a:r>
            <a:r>
              <a:rPr lang="en-US" sz="1400" dirty="0"/>
              <a:t>K20 lesson showcase—lesson that uses “</a:t>
            </a:r>
            <a:r>
              <a:rPr lang="en-US" sz="1400" i="0" dirty="0"/>
              <a:t>Fist to Five.” </a:t>
            </a:r>
            <a:endParaRPr lang="en-US" i="0" dirty="0"/>
          </a:p>
          <a:p>
            <a:endParaRPr lang="en-US" dirty="0"/>
          </a:p>
        </p:txBody>
      </p:sp>
    </p:spTree>
    <p:extLst>
      <p:ext uri="{BB962C8B-B14F-4D97-AF65-F5344CB8AC3E}">
        <p14:creationId xmlns:p14="http://schemas.microsoft.com/office/powerpoint/2010/main" val="30944921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0" dirty="0">
                <a:sym typeface="Wingdings" panose="05000000000000000000" pitchFamily="2" charset="2"/>
              </a:rPr>
              <a:t> </a:t>
            </a:r>
            <a:r>
              <a:rPr lang="en-US" sz="1400" i="0" dirty="0"/>
              <a:t>This is a K20 math lesson that uses the “Fist to Five” strategy. </a:t>
            </a:r>
          </a:p>
          <a:p>
            <a:pPr marL="0" lvl="0" indent="0">
              <a:spcBef>
                <a:spcPts val="0"/>
              </a:spcBef>
              <a:buFont typeface="Wingdings" panose="05000000000000000000" pitchFamily="2" charset="2"/>
              <a:buNone/>
            </a:pPr>
            <a:r>
              <a:rPr lang="en-US" sz="1400" dirty="0"/>
              <a:t>Next: K20 lesson showcase—lessons that use “</a:t>
            </a:r>
            <a:r>
              <a:rPr lang="en-US" sz="1400" i="0" dirty="0"/>
              <a:t>3-2-1.” </a:t>
            </a:r>
            <a:endParaRPr lang="en-US" i="0" dirty="0"/>
          </a:p>
          <a:p>
            <a:endParaRPr lang="en-US" dirty="0"/>
          </a:p>
          <a:p>
            <a:r>
              <a:rPr lang="en-US" sz="2400" b="0" i="0" u="none" strike="noStrike" dirty="0">
                <a:solidFill>
                  <a:srgbClr val="000000"/>
                </a:solidFill>
                <a:effectLst/>
                <a:latin typeface="Arial" panose="020B0604020202020204" pitchFamily="34" charset="0"/>
              </a:rPr>
              <a:t>My Imaginary Friend, Part 2: </a:t>
            </a:r>
            <a:r>
              <a:rPr lang="en-US" sz="2400" b="0" i="0" u="sng" strike="noStrike" dirty="0">
                <a:solidFill>
                  <a:srgbClr val="1155CC"/>
                </a:solidFill>
                <a:effectLst/>
                <a:latin typeface="Arial" panose="020B0604020202020204" pitchFamily="34" charset="0"/>
                <a:hlinkClick r:id="rId3"/>
              </a:rPr>
              <a:t>https://learn.k20center.ou.edu/lesson/1539</a:t>
            </a:r>
            <a:endParaRPr lang="en-US" dirty="0"/>
          </a:p>
          <a:p>
            <a:endParaRPr lang="en-US" dirty="0"/>
          </a:p>
        </p:txBody>
      </p:sp>
    </p:spTree>
    <p:extLst>
      <p:ext uri="{BB962C8B-B14F-4D97-AF65-F5344CB8AC3E}">
        <p14:creationId xmlns:p14="http://schemas.microsoft.com/office/powerpoint/2010/main" val="4001570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AA81F-F4B3-B443-A2E4-1649B3B91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65EBA-178C-FD80-BFA7-018459FCFC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8346C-D611-DBB2-4E35-E4C4112F39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i="0" dirty="0">
                <a:sym typeface="Wingdings" panose="05000000000000000000" pitchFamily="2" charset="2"/>
              </a:rPr>
              <a:t> </a:t>
            </a:r>
            <a:r>
              <a:rPr lang="en-US" sz="1000" i="0" dirty="0"/>
              <a:t>These are K20 math lessons that use the “3-2-1” strategy. </a:t>
            </a:r>
          </a:p>
          <a:p>
            <a:pPr marL="0" lvl="0" indent="0">
              <a:spcBef>
                <a:spcPts val="0"/>
              </a:spcBef>
              <a:buFont typeface="Wingdings" panose="05000000000000000000" pitchFamily="2" charset="2"/>
              <a:buNone/>
            </a:pPr>
            <a:r>
              <a:rPr lang="en-US" sz="1000" i="0" dirty="0"/>
              <a:t>Next: K20 lesson showcase—lessons that use “Muddiest Point.” </a:t>
            </a:r>
            <a:endParaRPr lang="en-US" i="0" dirty="0"/>
          </a:p>
          <a:p>
            <a:endParaRPr lang="en-US" dirty="0"/>
          </a:p>
          <a:p>
            <a:pPr rtl="0">
              <a:spcBef>
                <a:spcPts val="0"/>
              </a:spcBef>
              <a:spcAft>
                <a:spcPts val="0"/>
              </a:spcAft>
            </a:pPr>
            <a:r>
              <a:rPr lang="en-US" sz="1400" b="0" i="0" u="none" strike="noStrike" dirty="0">
                <a:solidFill>
                  <a:srgbClr val="292929"/>
                </a:solidFill>
                <a:effectLst/>
                <a:latin typeface="Arial" panose="020B0604020202020204" pitchFamily="34" charset="0"/>
              </a:rPr>
              <a:t>If at First You're Not the Same, Try Triangles! (Part 1): </a:t>
            </a:r>
            <a:r>
              <a:rPr lang="en-US" sz="1400" b="0" i="0" u="sng" strike="noStrike" dirty="0">
                <a:solidFill>
                  <a:srgbClr val="1155CC"/>
                </a:solidFill>
                <a:effectLst/>
                <a:latin typeface="Arial" panose="020B0604020202020204" pitchFamily="34" charset="0"/>
                <a:hlinkClick r:id="rId3"/>
              </a:rPr>
              <a:t>https://learn.k20center.ou.edu/lesson/407</a:t>
            </a:r>
            <a:endParaRPr lang="en-US" b="1" dirty="0">
              <a:effectLst/>
            </a:endParaRPr>
          </a:p>
          <a:p>
            <a:pPr rtl="0">
              <a:spcBef>
                <a:spcPts val="0"/>
              </a:spcBef>
              <a:spcAft>
                <a:spcPts val="0"/>
              </a:spcAft>
            </a:pPr>
            <a:r>
              <a:rPr lang="en-US" sz="1400" b="0" i="0" u="none" strike="noStrike" dirty="0">
                <a:solidFill>
                  <a:srgbClr val="000000"/>
                </a:solidFill>
                <a:effectLst/>
                <a:latin typeface="Arial" panose="020B0604020202020204" pitchFamily="34" charset="0"/>
              </a:rPr>
              <a:t>What Does That Look Like?: </a:t>
            </a:r>
            <a:r>
              <a:rPr lang="en-US" sz="1400" b="0" i="0" u="sng" strike="noStrike" dirty="0">
                <a:solidFill>
                  <a:srgbClr val="1155CC"/>
                </a:solidFill>
                <a:effectLst/>
                <a:latin typeface="Arial" panose="020B0604020202020204" pitchFamily="34" charset="0"/>
                <a:hlinkClick r:id="rId4"/>
              </a:rPr>
              <a:t>https://learn.k20center.ou.edu/lesson/271</a:t>
            </a:r>
            <a:endParaRPr lang="en-US" dirty="0"/>
          </a:p>
          <a:p>
            <a:endParaRPr lang="en-US" dirty="0"/>
          </a:p>
        </p:txBody>
      </p:sp>
    </p:spTree>
    <p:extLst>
      <p:ext uri="{BB962C8B-B14F-4D97-AF65-F5344CB8AC3E}">
        <p14:creationId xmlns:p14="http://schemas.microsoft.com/office/powerpoint/2010/main" val="34600386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9B84E-2F25-2192-9D00-9209A4F0A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2FEBB5-AA67-8872-7116-C78624B67C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6628F-0748-C5BB-C884-C482D0547D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800" i="0" dirty="0">
                <a:sym typeface="Wingdings" panose="05000000000000000000" pitchFamily="2" charset="2"/>
              </a:rPr>
              <a:t> </a:t>
            </a:r>
            <a:r>
              <a:rPr lang="en-US" sz="800" i="0" dirty="0"/>
              <a:t>These are K20 math lessons that use the “Muddiest Point” strategy. </a:t>
            </a:r>
          </a:p>
          <a:p>
            <a:pPr marL="0" lvl="0" indent="0">
              <a:spcBef>
                <a:spcPts val="0"/>
              </a:spcBef>
              <a:buFont typeface="Wingdings" panose="05000000000000000000" pitchFamily="2" charset="2"/>
              <a:buNone/>
            </a:pPr>
            <a:r>
              <a:rPr lang="en-US" sz="800" i="0" dirty="0"/>
              <a:t>Next: Activity 4: My Favorite Mistake. </a:t>
            </a:r>
          </a:p>
          <a:p>
            <a:pPr marL="0" lvl="0" indent="0">
              <a:spcBef>
                <a:spcPts val="0"/>
              </a:spcBef>
              <a:buFont typeface="Wingdings" panose="05000000000000000000" pitchFamily="2" charset="2"/>
              <a:buNone/>
            </a:pPr>
            <a:endParaRPr lang="en-US" sz="1000" dirty="0"/>
          </a:p>
          <a:p>
            <a:pPr rtl="0">
              <a:spcBef>
                <a:spcPts val="0"/>
              </a:spcBef>
              <a:spcAft>
                <a:spcPts val="0"/>
              </a:spcAft>
            </a:pPr>
            <a:r>
              <a:rPr lang="en-US" sz="1000" b="0" i="0" u="none" strike="noStrike" dirty="0">
                <a:solidFill>
                  <a:srgbClr val="000000"/>
                </a:solidFill>
                <a:effectLst/>
                <a:latin typeface="Arial" panose="020B0604020202020204" pitchFamily="34" charset="0"/>
              </a:rPr>
              <a:t>Shiver Me Functions: </a:t>
            </a:r>
            <a:r>
              <a:rPr lang="en-US" sz="1000" b="0" i="0" u="sng" strike="noStrike" dirty="0">
                <a:solidFill>
                  <a:srgbClr val="1155CC"/>
                </a:solidFill>
                <a:effectLst/>
                <a:latin typeface="Arial" panose="020B0604020202020204" pitchFamily="34" charset="0"/>
                <a:hlinkClick r:id="rId3"/>
              </a:rPr>
              <a:t>https://learn.k20center.ou.edu/lesson/373</a:t>
            </a:r>
            <a:endParaRPr lang="en-US" sz="1000" b="0" dirty="0">
              <a:effectLst/>
            </a:endParaRPr>
          </a:p>
          <a:p>
            <a:pPr rtl="0">
              <a:spcBef>
                <a:spcPts val="0"/>
              </a:spcBef>
              <a:spcAft>
                <a:spcPts val="0"/>
              </a:spcAft>
            </a:pPr>
            <a:r>
              <a:rPr lang="en-US" sz="1000" b="0" i="0" u="none" strike="noStrike" dirty="0">
                <a:solidFill>
                  <a:srgbClr val="000000"/>
                </a:solidFill>
                <a:effectLst/>
                <a:latin typeface="Arial" panose="020B0604020202020204" pitchFamily="34" charset="0"/>
              </a:rPr>
              <a:t>Journey of the Isolated Variable, Part 3: </a:t>
            </a:r>
            <a:r>
              <a:rPr lang="en-US" sz="1000" b="0" i="0" u="sng" strike="noStrike" dirty="0">
                <a:solidFill>
                  <a:srgbClr val="1155CC"/>
                </a:solidFill>
                <a:effectLst/>
                <a:latin typeface="Arial" panose="020B0604020202020204" pitchFamily="34" charset="0"/>
                <a:hlinkClick r:id="rId4"/>
              </a:rPr>
              <a:t>https://learn.k20center.ou.edu/lesson/1253</a:t>
            </a:r>
            <a:endParaRPr lang="en-US" sz="1000" b="0" dirty="0">
              <a:effectLst/>
            </a:endParaRPr>
          </a:p>
          <a:p>
            <a:endParaRPr lang="en-US" sz="1000" dirty="0"/>
          </a:p>
        </p:txBody>
      </p:sp>
    </p:spTree>
    <p:extLst>
      <p:ext uri="{BB962C8B-B14F-4D97-AF65-F5344CB8AC3E}">
        <p14:creationId xmlns:p14="http://schemas.microsoft.com/office/powerpoint/2010/main" val="26717158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8F8B4-6799-4348-F687-0B0F7B45F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56F16B-C847-B439-1128-779AB42C5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64F8E-3704-48E6-9602-F05A171FEC68}"/>
              </a:ext>
            </a:extLst>
          </p:cNvPr>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“My Favorite Mistake” strategy </a:t>
            </a:r>
            <a:r>
              <a:rPr lang="en-US" sz="1400" dirty="0"/>
              <a:t>description. </a:t>
            </a:r>
          </a:p>
          <a:p>
            <a:pPr marL="0" lvl="0" indent="0">
              <a:spcBef>
                <a:spcPts val="0"/>
              </a:spcBef>
              <a:buFont typeface="Wingdings" panose="05000000000000000000" pitchFamily="2" charset="2"/>
              <a:buNone/>
            </a:pPr>
            <a:r>
              <a:rPr lang="en-US" sz="1400" dirty="0"/>
              <a:t>Next: Potential purposes of this strategy.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solidFill>
                  <a:srgbClr val="292929"/>
                </a:solidFill>
                <a:effectLst/>
                <a:latin typeface="Arial" panose="020B0604020202020204" pitchFamily="34" charset="0"/>
                <a:ea typeface="Times New Roman" panose="02020603050405020304" pitchFamily="18" charset="0"/>
              </a:rPr>
              <a:t>K20 Center. (n.d.). My Favorite Mistake. Strategies. </a:t>
            </a:r>
            <a:r>
              <a:rPr lang="en-US" sz="1400" u="sng" dirty="0">
                <a:solidFill>
                  <a:srgbClr val="292929"/>
                </a:solidFill>
                <a:effectLst/>
                <a:latin typeface="Arial" panose="020B0604020202020204" pitchFamily="34" charset="0"/>
                <a:ea typeface="Times New Roman" panose="02020603050405020304" pitchFamily="18" charset="0"/>
                <a:hlinkClick r:id="rId3"/>
              </a:rPr>
              <a:t>https://learn.k20center.ou.edu/strategy/115</a:t>
            </a:r>
            <a:endParaRPr lang="en-US" sz="14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5821680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Font typeface="Wingdings" panose="05000000000000000000" pitchFamily="2" charset="2"/>
              <a:buNone/>
            </a:pPr>
            <a:r>
              <a:rPr lang="en-US" sz="1400" i="0" dirty="0">
                <a:sym typeface="Wingdings" panose="05000000000000000000" pitchFamily="2" charset="2"/>
              </a:rPr>
              <a:t> </a:t>
            </a:r>
            <a:r>
              <a:rPr lang="en-US" sz="1400" i="0" dirty="0"/>
              <a:t>Read the potential purpose. </a:t>
            </a:r>
          </a:p>
          <a:p>
            <a:pPr marL="0" lvl="0" indent="0">
              <a:spcBef>
                <a:spcPts val="0"/>
              </a:spcBef>
              <a:buFont typeface="Wingdings" panose="05000000000000000000" pitchFamily="2" charset="2"/>
              <a:buNone/>
            </a:pPr>
            <a:r>
              <a:rPr lang="en-US" sz="1400" dirty="0"/>
              <a:t>Next: Set the stage to demonstrate the “</a:t>
            </a:r>
            <a:r>
              <a:rPr lang="en-US" sz="1400" i="0" dirty="0"/>
              <a:t>My Favorite Mistake” </a:t>
            </a:r>
            <a:r>
              <a:rPr lang="en-US" sz="1400" dirty="0"/>
              <a:t>strategy.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Source: </a:t>
            </a:r>
            <a:r>
              <a:rPr lang="en-US" sz="1400" dirty="0">
                <a:effectLst/>
                <a:latin typeface="Arial" panose="020B0604020202020204" pitchFamily="34" charset="0"/>
                <a:ea typeface="Times New Roman" panose="02020603050405020304" pitchFamily="18" charset="0"/>
              </a:rPr>
              <a:t>Keeley, P., &amp; Tobey, C. R. (2011). </a:t>
            </a:r>
            <a:r>
              <a:rPr lang="en-US" sz="1400" i="0" dirty="0">
                <a:effectLst/>
                <a:latin typeface="Arial" panose="020B0604020202020204" pitchFamily="34" charset="0"/>
                <a:ea typeface="Times New Roman" panose="02020603050405020304" pitchFamily="18" charset="0"/>
              </a:rPr>
              <a:t>Mathematics Formative Assessment: 75 Practical Strategies for Linking Assessment, Instruction, and Learning. </a:t>
            </a:r>
            <a:r>
              <a:rPr lang="en-US" sz="1400" dirty="0">
                <a:effectLst/>
                <a:latin typeface="Arial" panose="020B0604020202020204" pitchFamily="34" charset="0"/>
                <a:ea typeface="Times New Roman" panose="02020603050405020304" pitchFamily="18" charset="0"/>
              </a:rPr>
              <a:t>Thousand Oaks, CA: Corwin, SAGE. </a:t>
            </a:r>
          </a:p>
          <a:p>
            <a:endParaRPr lang="en-US" dirty="0"/>
          </a:p>
        </p:txBody>
      </p:sp>
    </p:spTree>
    <p:extLst>
      <p:ext uri="{BB962C8B-B14F-4D97-AF65-F5344CB8AC3E}">
        <p14:creationId xmlns:p14="http://schemas.microsoft.com/office/powerpoint/2010/main" val="39999444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0" dirty="0">
                <a:sym typeface="Wingdings" panose="05000000000000000000" pitchFamily="2" charset="2"/>
              </a:rPr>
              <a:t> Describe how students were asked to solve an equation. </a:t>
            </a:r>
            <a:endParaRPr lang="en-US" sz="1400" i="0" dirty="0"/>
          </a:p>
          <a:p>
            <a:pPr marL="0" lvl="0" indent="0">
              <a:spcBef>
                <a:spcPts val="0"/>
              </a:spcBef>
              <a:buFont typeface="Wingdings" panose="05000000000000000000" pitchFamily="2" charset="2"/>
              <a:buNone/>
            </a:pPr>
            <a:r>
              <a:rPr lang="en-US" dirty="0">
                <a:sym typeface="Wingdings" panose="05000000000000000000" pitchFamily="2" charset="2"/>
              </a:rPr>
              <a:t> </a:t>
            </a:r>
            <a:r>
              <a:rPr lang="en-US" sz="1400" i="0" dirty="0">
                <a:sym typeface="Wingdings" panose="05000000000000000000" pitchFamily="2" charset="2"/>
              </a:rPr>
              <a:t>Describe how work was collected from students. </a:t>
            </a:r>
            <a:endParaRPr lang="en-US" sz="1400" i="1" dirty="0">
              <a:sym typeface="Wingdings" panose="05000000000000000000" pitchFamily="2" charset="2"/>
            </a:endParaRPr>
          </a:p>
          <a:p>
            <a:pPr marL="0" lvl="0" indent="0">
              <a:spcBef>
                <a:spcPts val="0"/>
              </a:spcBef>
              <a:buFont typeface="Wingdings" panose="05000000000000000000" pitchFamily="2" charset="2"/>
              <a:buNone/>
            </a:pPr>
            <a:r>
              <a:rPr lang="en-US" sz="1400" i="0" dirty="0">
                <a:sym typeface="Wingdings" panose="05000000000000000000" pitchFamily="2" charset="2"/>
              </a:rPr>
              <a:t> As the teacher, you have selected your favorite mistake. </a:t>
            </a:r>
          </a:p>
          <a:p>
            <a:r>
              <a:rPr lang="en-US" dirty="0"/>
              <a:t>Next: Model the strategy by asking the group [class] what was done well and to find the mistake. </a:t>
            </a:r>
          </a:p>
          <a:p>
            <a:endParaRPr lang="en-US" dirty="0"/>
          </a:p>
        </p:txBody>
      </p:sp>
    </p:spTree>
    <p:extLst>
      <p:ext uri="{BB962C8B-B14F-4D97-AF65-F5344CB8AC3E}">
        <p14:creationId xmlns:p14="http://schemas.microsoft.com/office/powerpoint/2010/main" val="34585604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A7561-390E-B3A2-6DB6-EDAE259B2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1F431-103F-AE9A-0343-712846A0D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C4CA7-3D10-A0C0-A283-796C1DD52C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0" dirty="0">
                <a:sym typeface="Wingdings" panose="05000000000000000000" pitchFamily="2" charset="2"/>
              </a:rPr>
              <a:t> Model the “My Favorite Mistake” strategy by asking the whole group [class] what the student did well (which parts of their work are correct).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sym typeface="Wingdings" panose="05000000000000000000" pitchFamily="2" charset="2"/>
              </a:rPr>
              <a:t> </a:t>
            </a:r>
            <a:r>
              <a:rPr lang="en-US" sz="1400" i="0" dirty="0">
                <a:sym typeface="Wingdings" panose="05000000000000000000" pitchFamily="2" charset="2"/>
              </a:rPr>
              <a:t>After many responses, ask the group [class] to find the mistake. </a:t>
            </a:r>
            <a:endParaRPr lang="en-US" sz="1400" i="1" dirty="0">
              <a:sym typeface="Wingdings" panose="05000000000000000000" pitchFamily="2" charset="2"/>
            </a:endParaRPr>
          </a:p>
          <a:p>
            <a:r>
              <a:rPr lang="en-US" dirty="0"/>
              <a:t>Next: “</a:t>
            </a:r>
            <a:r>
              <a:rPr lang="en-US" i="0" dirty="0"/>
              <a:t>What? So What? Now What?” </a:t>
            </a:r>
            <a:r>
              <a:rPr lang="en-US" dirty="0"/>
              <a:t>reflection. </a:t>
            </a:r>
          </a:p>
          <a:p>
            <a:endParaRPr lang="en-US" dirty="0"/>
          </a:p>
        </p:txBody>
      </p:sp>
    </p:spTree>
    <p:extLst>
      <p:ext uri="{BB962C8B-B14F-4D97-AF65-F5344CB8AC3E}">
        <p14:creationId xmlns:p14="http://schemas.microsoft.com/office/powerpoint/2010/main" val="12391502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i="0" dirty="0">
                <a:sym typeface="Wingdings" panose="05000000000000000000" pitchFamily="2" charset="2"/>
              </a:rPr>
              <a:t> Ask participants to reflect on what they have learned by answering the “What? So What? Now What?” prompts.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sym typeface="Wingdings" panose="05000000000000000000" pitchFamily="2" charset="2"/>
              </a:rPr>
              <a:t> </a:t>
            </a:r>
            <a:r>
              <a:rPr lang="en-US" sz="2400" b="0" i="0" dirty="0">
                <a:solidFill>
                  <a:srgbClr val="292929"/>
                </a:solidFill>
                <a:effectLst/>
                <a:latin typeface="Open Sans" panose="020B0606030504020204" pitchFamily="34" charset="0"/>
              </a:rPr>
              <a:t>Direct participants to record their responses on the </a:t>
            </a:r>
            <a:r>
              <a:rPr lang="en-US" sz="2400" b="1" i="0" dirty="0">
                <a:solidFill>
                  <a:srgbClr val="292929"/>
                </a:solidFill>
                <a:effectLst/>
                <a:latin typeface="Open Sans" panose="020B0606030504020204" pitchFamily="34" charset="0"/>
              </a:rPr>
              <a:t>Note Catcher </a:t>
            </a:r>
            <a:r>
              <a:rPr lang="en-US" sz="2400" b="0" i="0" dirty="0">
                <a:solidFill>
                  <a:srgbClr val="292929"/>
                </a:solidFill>
                <a:effectLst/>
                <a:latin typeface="Open Sans" panose="020B0606030504020204" pitchFamily="34" charset="0"/>
              </a:rPr>
              <a:t>handout and consider how they might use this strategy in their own classrooms</a:t>
            </a:r>
            <a:r>
              <a:rPr lang="en-US" sz="1400" i="0" dirty="0">
                <a:sym typeface="Wingdings" panose="05000000000000000000" pitchFamily="2" charset="2"/>
              </a:rPr>
              <a:t>. </a:t>
            </a:r>
            <a:endParaRPr lang="en-US" sz="1400" i="1"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Next: K20 lesson showcase—lessons that use “</a:t>
            </a:r>
            <a:r>
              <a:rPr lang="en-US" sz="1400" i="0" dirty="0"/>
              <a:t>What? So What? Now What?”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92929"/>
                </a:solidFill>
                <a:effectLst/>
                <a:latin typeface="Arial" panose="020B0604020202020204" pitchFamily="34" charset="0"/>
                <a:ea typeface="Times New Roman" panose="02020603050405020304" pitchFamily="18" charset="0"/>
                <a:sym typeface="Wingdings" panose="05000000000000000000" pitchFamily="2" charset="2"/>
              </a:rPr>
              <a:t>Strategy: </a:t>
            </a:r>
            <a:r>
              <a:rPr lang="en-US" sz="1400" dirty="0">
                <a:solidFill>
                  <a:srgbClr val="292929"/>
                </a:solidFill>
                <a:effectLst/>
                <a:latin typeface="Arial" panose="020B0604020202020204" pitchFamily="34" charset="0"/>
                <a:ea typeface="Times New Roman" panose="02020603050405020304" pitchFamily="18" charset="0"/>
              </a:rPr>
              <a:t>K20 Center. (n.d.). What? So What? Now What? Strategies. </a:t>
            </a:r>
            <a:r>
              <a:rPr lang="en-US" sz="1400" u="sng" dirty="0">
                <a:solidFill>
                  <a:srgbClr val="292929"/>
                </a:solidFill>
                <a:effectLst/>
                <a:latin typeface="Arial" panose="020B0604020202020204" pitchFamily="34" charset="0"/>
                <a:ea typeface="Times New Roman" panose="02020603050405020304" pitchFamily="18" charset="0"/>
                <a:hlinkClick r:id="rId3"/>
              </a:rPr>
              <a:t>https://learn.k20center.ou.edu/strategy/95</a:t>
            </a:r>
            <a:endParaRPr lang="en-US" sz="1400" dirty="0">
              <a:effectLst/>
              <a:latin typeface="Arial" panose="020B0604020202020204" pitchFamily="34" charset="0"/>
              <a:ea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16280305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EB060-CB71-3BC1-70DC-F5D04C7E3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1721C-E2F9-7DB2-33F5-00C15C23FF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B35AAD-4E48-B730-5ECC-07D898FCC8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800" i="0" dirty="0">
                <a:sym typeface="Wingdings" panose="05000000000000000000" pitchFamily="2" charset="2"/>
              </a:rPr>
              <a:t> </a:t>
            </a:r>
            <a:r>
              <a:rPr lang="en-US" sz="800" i="0" dirty="0"/>
              <a:t>These are K20 math lessons that use the “What? So What? Now What?” strategy. </a:t>
            </a:r>
          </a:p>
          <a:p>
            <a:pPr marL="0" lvl="0" indent="0">
              <a:spcBef>
                <a:spcPts val="0"/>
              </a:spcBef>
              <a:buFont typeface="Wingdings" panose="05000000000000000000" pitchFamily="2" charset="2"/>
              <a:buNone/>
            </a:pPr>
            <a:r>
              <a:rPr lang="en-US" sz="800" dirty="0"/>
              <a:t>Next: End of session</a:t>
            </a:r>
          </a:p>
          <a:p>
            <a:pPr marL="0" lvl="0" indent="0">
              <a:spcBef>
                <a:spcPts val="0"/>
              </a:spcBef>
              <a:buFont typeface="Wingdings" panose="05000000000000000000" pitchFamily="2" charset="2"/>
              <a:buNone/>
            </a:pPr>
            <a:endParaRPr lang="en-US" sz="800" i="1" dirty="0"/>
          </a:p>
          <a:p>
            <a:pPr rtl="0">
              <a:spcBef>
                <a:spcPts val="0"/>
              </a:spcBef>
              <a:spcAft>
                <a:spcPts val="0"/>
              </a:spcAft>
            </a:pPr>
            <a:r>
              <a:rPr lang="en-US" sz="800" b="0" i="0" u="none" strike="noStrike" dirty="0">
                <a:solidFill>
                  <a:srgbClr val="000000"/>
                </a:solidFill>
                <a:effectLst/>
                <a:latin typeface="Arial" panose="020B0604020202020204" pitchFamily="34" charset="0"/>
              </a:rPr>
              <a:t>Trig-O-Nom-E-Tree!: </a:t>
            </a:r>
            <a:r>
              <a:rPr lang="en-US" sz="800" b="0" i="0" u="sng" strike="noStrike" dirty="0">
                <a:solidFill>
                  <a:srgbClr val="1155CC"/>
                </a:solidFill>
                <a:effectLst/>
                <a:latin typeface="Arial" panose="020B0604020202020204" pitchFamily="34" charset="0"/>
                <a:hlinkClick r:id="rId3"/>
              </a:rPr>
              <a:t>https://learn.k20center.ou.edu/lesson/537</a:t>
            </a:r>
            <a:endParaRPr lang="en-US" sz="800" b="0" dirty="0">
              <a:effectLst/>
            </a:endParaRPr>
          </a:p>
          <a:p>
            <a:pPr rtl="0">
              <a:spcBef>
                <a:spcPts val="0"/>
              </a:spcBef>
              <a:spcAft>
                <a:spcPts val="0"/>
              </a:spcAft>
            </a:pPr>
            <a:r>
              <a:rPr lang="en-US" sz="800" b="0" i="0" u="none" strike="noStrike" dirty="0">
                <a:solidFill>
                  <a:srgbClr val="000000"/>
                </a:solidFill>
                <a:effectLst/>
                <a:latin typeface="Arial" panose="020B0604020202020204" pitchFamily="34" charset="0"/>
              </a:rPr>
              <a:t>Expanding Binomials, Expanding Your Mind (Part 1): </a:t>
            </a:r>
            <a:r>
              <a:rPr lang="en-US" sz="800" b="0" i="0" u="sng" strike="noStrike" dirty="0">
                <a:solidFill>
                  <a:srgbClr val="1155CC"/>
                </a:solidFill>
                <a:effectLst/>
                <a:latin typeface="Arial" panose="020B0604020202020204" pitchFamily="34" charset="0"/>
                <a:hlinkClick r:id="rId4"/>
              </a:rPr>
              <a:t>https://learn.k20center.ou.edu/lesson/560</a:t>
            </a:r>
            <a:endParaRPr lang="en-US" sz="800" b="0" dirty="0">
              <a:effectLst/>
            </a:endParaRPr>
          </a:p>
          <a:p>
            <a:endParaRPr lang="en-US" sz="800" i="1" dirty="0"/>
          </a:p>
        </p:txBody>
      </p:sp>
    </p:spTree>
    <p:extLst>
      <p:ext uri="{BB962C8B-B14F-4D97-AF65-F5344CB8AC3E}">
        <p14:creationId xmlns:p14="http://schemas.microsoft.com/office/powerpoint/2010/main" val="227327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s>
</file>

<file path=ppt/slides/_rels/slide8.xml.rels><?xml version="1.0" encoding="UTF-8" standalone="yes"?>
<Relationships xmlns="http://schemas.openxmlformats.org/package/2006/relationships"><Relationship Id="rId3" Type="http://schemas.openxmlformats.org/officeDocument/2006/relationships/hyperlink" Target="learn.k20center.ou.edu/strategies"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learn.k20center.ou.edu/lesson/1676"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learn.k20center.ou.edu/lesson/1477"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2.sv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22.svg"/><Relationship Id="rId4" Type="http://schemas.openxmlformats.org/officeDocument/2006/relationships/image" Target="../media/image21.svg"/></Relationships>
</file>

<file path=ppt/slides/_rels/slide22.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9.bin"/><Relationship Id="rId18" Type="http://schemas.openxmlformats.org/officeDocument/2006/relationships/image" Target="../media/image31.wmf"/><Relationship Id="rId3" Type="http://schemas.openxmlformats.org/officeDocument/2006/relationships/oleObject" Target="../embeddings/oleObject4.bin"/><Relationship Id="rId21" Type="http://schemas.openxmlformats.org/officeDocument/2006/relationships/oleObject" Target="../embeddings/oleObject13.bin"/><Relationship Id="rId7" Type="http://schemas.openxmlformats.org/officeDocument/2006/relationships/oleObject" Target="../embeddings/oleObject6.bin"/><Relationship Id="rId12" Type="http://schemas.openxmlformats.org/officeDocument/2006/relationships/image" Target="../media/image28.wmf"/><Relationship Id="rId17" Type="http://schemas.openxmlformats.org/officeDocument/2006/relationships/oleObject" Target="../embeddings/oleObject11.bin"/><Relationship Id="rId2" Type="http://schemas.openxmlformats.org/officeDocument/2006/relationships/notesSlide" Target="../notesSlides/notesSlide20.xml"/><Relationship Id="rId16" Type="http://schemas.openxmlformats.org/officeDocument/2006/relationships/image" Target="../media/image30.wmf"/><Relationship Id="rId20" Type="http://schemas.openxmlformats.org/officeDocument/2006/relationships/image" Target="../media/image32.wmf"/><Relationship Id="rId1" Type="http://schemas.openxmlformats.org/officeDocument/2006/relationships/slideLayout" Target="../slideLayouts/slideLayout6.xml"/><Relationship Id="rId6" Type="http://schemas.openxmlformats.org/officeDocument/2006/relationships/image" Target="../media/image25.wmf"/><Relationship Id="rId11" Type="http://schemas.openxmlformats.org/officeDocument/2006/relationships/oleObject" Target="../embeddings/oleObject8.bin"/><Relationship Id="rId24" Type="http://schemas.openxmlformats.org/officeDocument/2006/relationships/image" Target="../media/image34.wmf"/><Relationship Id="rId5" Type="http://schemas.openxmlformats.org/officeDocument/2006/relationships/oleObject" Target="../embeddings/oleObject5.bin"/><Relationship Id="rId15" Type="http://schemas.openxmlformats.org/officeDocument/2006/relationships/oleObject" Target="../embeddings/oleObject10.bin"/><Relationship Id="rId23" Type="http://schemas.openxmlformats.org/officeDocument/2006/relationships/oleObject" Target="../embeddings/oleObject14.bin"/><Relationship Id="rId10" Type="http://schemas.openxmlformats.org/officeDocument/2006/relationships/image" Target="../media/image27.emf"/><Relationship Id="rId19" Type="http://schemas.openxmlformats.org/officeDocument/2006/relationships/oleObject" Target="../embeddings/oleObject12.bin"/><Relationship Id="rId4" Type="http://schemas.openxmlformats.org/officeDocument/2006/relationships/image" Target="../media/image24.wmf"/><Relationship Id="rId9" Type="http://schemas.openxmlformats.org/officeDocument/2006/relationships/oleObject" Target="../embeddings/oleObject7.bin"/><Relationship Id="rId14" Type="http://schemas.openxmlformats.org/officeDocument/2006/relationships/image" Target="../media/image29.wmf"/><Relationship Id="rId22" Type="http://schemas.openxmlformats.org/officeDocument/2006/relationships/image" Target="../media/image33.wmf"/></Relationships>
</file>

<file path=ppt/slides/_rels/slide23.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9.bin"/><Relationship Id="rId18" Type="http://schemas.openxmlformats.org/officeDocument/2006/relationships/image" Target="../media/image31.wmf"/><Relationship Id="rId3" Type="http://schemas.openxmlformats.org/officeDocument/2006/relationships/oleObject" Target="../embeddings/oleObject4.bin"/><Relationship Id="rId21" Type="http://schemas.openxmlformats.org/officeDocument/2006/relationships/oleObject" Target="../embeddings/oleObject13.bin"/><Relationship Id="rId7" Type="http://schemas.openxmlformats.org/officeDocument/2006/relationships/oleObject" Target="../embeddings/oleObject6.bin"/><Relationship Id="rId12" Type="http://schemas.openxmlformats.org/officeDocument/2006/relationships/image" Target="../media/image28.wmf"/><Relationship Id="rId17" Type="http://schemas.openxmlformats.org/officeDocument/2006/relationships/oleObject" Target="../embeddings/oleObject11.bin"/><Relationship Id="rId2" Type="http://schemas.openxmlformats.org/officeDocument/2006/relationships/notesSlide" Target="../notesSlides/notesSlide21.xml"/><Relationship Id="rId16" Type="http://schemas.openxmlformats.org/officeDocument/2006/relationships/image" Target="../media/image30.wmf"/><Relationship Id="rId20" Type="http://schemas.openxmlformats.org/officeDocument/2006/relationships/image" Target="../media/image32.wmf"/><Relationship Id="rId1" Type="http://schemas.openxmlformats.org/officeDocument/2006/relationships/slideLayout" Target="../slideLayouts/slideLayout6.xml"/><Relationship Id="rId6" Type="http://schemas.openxmlformats.org/officeDocument/2006/relationships/image" Target="../media/image25.wmf"/><Relationship Id="rId11" Type="http://schemas.openxmlformats.org/officeDocument/2006/relationships/oleObject" Target="../embeddings/oleObject8.bin"/><Relationship Id="rId24" Type="http://schemas.openxmlformats.org/officeDocument/2006/relationships/image" Target="../media/image34.wmf"/><Relationship Id="rId5" Type="http://schemas.openxmlformats.org/officeDocument/2006/relationships/oleObject" Target="../embeddings/oleObject5.bin"/><Relationship Id="rId15" Type="http://schemas.openxmlformats.org/officeDocument/2006/relationships/oleObject" Target="../embeddings/oleObject10.bin"/><Relationship Id="rId23" Type="http://schemas.openxmlformats.org/officeDocument/2006/relationships/oleObject" Target="../embeddings/oleObject14.bin"/><Relationship Id="rId10" Type="http://schemas.openxmlformats.org/officeDocument/2006/relationships/image" Target="../media/image27.emf"/><Relationship Id="rId19" Type="http://schemas.openxmlformats.org/officeDocument/2006/relationships/oleObject" Target="../embeddings/oleObject12.bin"/><Relationship Id="rId4" Type="http://schemas.openxmlformats.org/officeDocument/2006/relationships/image" Target="../media/image24.wmf"/><Relationship Id="rId9" Type="http://schemas.openxmlformats.org/officeDocument/2006/relationships/oleObject" Target="../embeddings/oleObject7.bin"/><Relationship Id="rId14" Type="http://schemas.openxmlformats.org/officeDocument/2006/relationships/image" Target="../media/image29.wmf"/><Relationship Id="rId22" Type="http://schemas.openxmlformats.org/officeDocument/2006/relationships/image" Target="../media/image33.wmf"/></Relationships>
</file>

<file path=ppt/slides/_rels/slide24.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9.bin"/><Relationship Id="rId18" Type="http://schemas.openxmlformats.org/officeDocument/2006/relationships/image" Target="../media/image31.wmf"/><Relationship Id="rId3" Type="http://schemas.openxmlformats.org/officeDocument/2006/relationships/oleObject" Target="../embeddings/oleObject4.bin"/><Relationship Id="rId21" Type="http://schemas.openxmlformats.org/officeDocument/2006/relationships/oleObject" Target="../embeddings/oleObject13.bin"/><Relationship Id="rId7" Type="http://schemas.openxmlformats.org/officeDocument/2006/relationships/oleObject" Target="../embeddings/oleObject6.bin"/><Relationship Id="rId12" Type="http://schemas.openxmlformats.org/officeDocument/2006/relationships/image" Target="../media/image28.wmf"/><Relationship Id="rId17" Type="http://schemas.openxmlformats.org/officeDocument/2006/relationships/oleObject" Target="../embeddings/oleObject11.bin"/><Relationship Id="rId2" Type="http://schemas.openxmlformats.org/officeDocument/2006/relationships/notesSlide" Target="../notesSlides/notesSlide22.xml"/><Relationship Id="rId16" Type="http://schemas.openxmlformats.org/officeDocument/2006/relationships/image" Target="../media/image30.wmf"/><Relationship Id="rId20" Type="http://schemas.openxmlformats.org/officeDocument/2006/relationships/image" Target="../media/image32.wmf"/><Relationship Id="rId1" Type="http://schemas.openxmlformats.org/officeDocument/2006/relationships/slideLayout" Target="../slideLayouts/slideLayout6.xml"/><Relationship Id="rId6" Type="http://schemas.openxmlformats.org/officeDocument/2006/relationships/image" Target="../media/image25.wmf"/><Relationship Id="rId11" Type="http://schemas.openxmlformats.org/officeDocument/2006/relationships/oleObject" Target="../embeddings/oleObject8.bin"/><Relationship Id="rId24" Type="http://schemas.openxmlformats.org/officeDocument/2006/relationships/image" Target="../media/image34.wmf"/><Relationship Id="rId5" Type="http://schemas.openxmlformats.org/officeDocument/2006/relationships/oleObject" Target="../embeddings/oleObject5.bin"/><Relationship Id="rId15" Type="http://schemas.openxmlformats.org/officeDocument/2006/relationships/oleObject" Target="../embeddings/oleObject10.bin"/><Relationship Id="rId23" Type="http://schemas.openxmlformats.org/officeDocument/2006/relationships/oleObject" Target="../embeddings/oleObject14.bin"/><Relationship Id="rId10" Type="http://schemas.openxmlformats.org/officeDocument/2006/relationships/image" Target="../media/image27.emf"/><Relationship Id="rId19" Type="http://schemas.openxmlformats.org/officeDocument/2006/relationships/oleObject" Target="../embeddings/oleObject12.bin"/><Relationship Id="rId4" Type="http://schemas.openxmlformats.org/officeDocument/2006/relationships/image" Target="../media/image24.wmf"/><Relationship Id="rId9" Type="http://schemas.openxmlformats.org/officeDocument/2006/relationships/oleObject" Target="../embeddings/oleObject7.bin"/><Relationship Id="rId14" Type="http://schemas.openxmlformats.org/officeDocument/2006/relationships/image" Target="../media/image29.wmf"/><Relationship Id="rId22" Type="http://schemas.openxmlformats.org/officeDocument/2006/relationships/image" Target="../media/image33.wmf"/></Relationships>
</file>

<file path=ppt/slides/_rels/slide25.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9.bin"/><Relationship Id="rId18" Type="http://schemas.openxmlformats.org/officeDocument/2006/relationships/image" Target="../media/image31.wmf"/><Relationship Id="rId3" Type="http://schemas.openxmlformats.org/officeDocument/2006/relationships/oleObject" Target="../embeddings/oleObject4.bin"/><Relationship Id="rId21" Type="http://schemas.openxmlformats.org/officeDocument/2006/relationships/oleObject" Target="../embeddings/oleObject13.bin"/><Relationship Id="rId7" Type="http://schemas.openxmlformats.org/officeDocument/2006/relationships/oleObject" Target="../embeddings/oleObject6.bin"/><Relationship Id="rId12" Type="http://schemas.openxmlformats.org/officeDocument/2006/relationships/image" Target="../media/image28.wmf"/><Relationship Id="rId17" Type="http://schemas.openxmlformats.org/officeDocument/2006/relationships/oleObject" Target="../embeddings/oleObject11.bin"/><Relationship Id="rId2" Type="http://schemas.openxmlformats.org/officeDocument/2006/relationships/notesSlide" Target="../notesSlides/notesSlide23.xml"/><Relationship Id="rId16" Type="http://schemas.openxmlformats.org/officeDocument/2006/relationships/image" Target="../media/image30.wmf"/><Relationship Id="rId20" Type="http://schemas.openxmlformats.org/officeDocument/2006/relationships/image" Target="../media/image32.wmf"/><Relationship Id="rId1" Type="http://schemas.openxmlformats.org/officeDocument/2006/relationships/slideLayout" Target="../slideLayouts/slideLayout6.xml"/><Relationship Id="rId6" Type="http://schemas.openxmlformats.org/officeDocument/2006/relationships/image" Target="../media/image25.wmf"/><Relationship Id="rId11" Type="http://schemas.openxmlformats.org/officeDocument/2006/relationships/oleObject" Target="../embeddings/oleObject8.bin"/><Relationship Id="rId24" Type="http://schemas.openxmlformats.org/officeDocument/2006/relationships/image" Target="../media/image34.wmf"/><Relationship Id="rId5" Type="http://schemas.openxmlformats.org/officeDocument/2006/relationships/oleObject" Target="../embeddings/oleObject5.bin"/><Relationship Id="rId15" Type="http://schemas.openxmlformats.org/officeDocument/2006/relationships/oleObject" Target="../embeddings/oleObject10.bin"/><Relationship Id="rId23" Type="http://schemas.openxmlformats.org/officeDocument/2006/relationships/oleObject" Target="../embeddings/oleObject14.bin"/><Relationship Id="rId10" Type="http://schemas.openxmlformats.org/officeDocument/2006/relationships/image" Target="../media/image27.emf"/><Relationship Id="rId19" Type="http://schemas.openxmlformats.org/officeDocument/2006/relationships/oleObject" Target="../embeddings/oleObject12.bin"/><Relationship Id="rId4" Type="http://schemas.openxmlformats.org/officeDocument/2006/relationships/image" Target="../media/image24.wmf"/><Relationship Id="rId9" Type="http://schemas.openxmlformats.org/officeDocument/2006/relationships/oleObject" Target="../embeddings/oleObject7.bin"/><Relationship Id="rId14" Type="http://schemas.openxmlformats.org/officeDocument/2006/relationships/image" Target="../media/image29.wmf"/><Relationship Id="rId22" Type="http://schemas.openxmlformats.org/officeDocument/2006/relationships/image" Target="../media/image33.wmf"/></Relationships>
</file>

<file path=ppt/slides/_rels/slide2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image" Target="../media/image38.wmf"/><Relationship Id="rId13" Type="http://schemas.openxmlformats.org/officeDocument/2006/relationships/image" Target="../media/image41.png"/><Relationship Id="rId18" Type="http://schemas.openxmlformats.org/officeDocument/2006/relationships/oleObject" Target="../embeddings/oleObject20.bin"/><Relationship Id="rId3" Type="http://schemas.openxmlformats.org/officeDocument/2006/relationships/image" Target="../media/image36.png"/><Relationship Id="rId21" Type="http://schemas.openxmlformats.org/officeDocument/2006/relationships/image" Target="../media/image45.wmf"/><Relationship Id="rId7" Type="http://schemas.openxmlformats.org/officeDocument/2006/relationships/oleObject" Target="../embeddings/oleObject15.bin"/><Relationship Id="rId12" Type="http://schemas.openxmlformats.org/officeDocument/2006/relationships/image" Target="../media/image40.wmf"/><Relationship Id="rId17" Type="http://schemas.openxmlformats.org/officeDocument/2006/relationships/image" Target="../media/image43.emf"/><Relationship Id="rId2" Type="http://schemas.openxmlformats.org/officeDocument/2006/relationships/notesSlide" Target="../notesSlides/notesSlide26.xml"/><Relationship Id="rId16" Type="http://schemas.openxmlformats.org/officeDocument/2006/relationships/oleObject" Target="../embeddings/oleObject19.bin"/><Relationship Id="rId20" Type="http://schemas.openxmlformats.org/officeDocument/2006/relationships/oleObject" Target="../embeddings/oleObject21.bin"/><Relationship Id="rId1" Type="http://schemas.openxmlformats.org/officeDocument/2006/relationships/slideLayout" Target="../slideLayouts/slideLayout6.xml"/><Relationship Id="rId6" Type="http://schemas.microsoft.com/office/2007/relationships/hdphoto" Target="../media/hdphoto1.wdp"/><Relationship Id="rId11" Type="http://schemas.openxmlformats.org/officeDocument/2006/relationships/oleObject" Target="../embeddings/oleObject17.bin"/><Relationship Id="rId5" Type="http://schemas.openxmlformats.org/officeDocument/2006/relationships/image" Target="../media/image37.png"/><Relationship Id="rId15" Type="http://schemas.openxmlformats.org/officeDocument/2006/relationships/image" Target="../media/image42.wmf"/><Relationship Id="rId10" Type="http://schemas.openxmlformats.org/officeDocument/2006/relationships/image" Target="../media/image39.emf"/><Relationship Id="rId19" Type="http://schemas.openxmlformats.org/officeDocument/2006/relationships/image" Target="../media/image44.wmf"/><Relationship Id="rId4" Type="http://schemas.openxmlformats.org/officeDocument/2006/relationships/image" Target="../media/image15.png"/><Relationship Id="rId9" Type="http://schemas.openxmlformats.org/officeDocument/2006/relationships/oleObject" Target="../embeddings/oleObject16.bin"/><Relationship Id="rId14" Type="http://schemas.openxmlformats.org/officeDocument/2006/relationships/oleObject" Target="../embeddings/oleObject18.bin"/></Relationships>
</file>

<file path=ppt/slides/_rels/slide2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47.sv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learn.k20center.ou.edu/lesson/1539"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hyperlink" Target="https://learn.k20center.ou.edu/lesson/407"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hyperlink" Target="https://learn.k20center.ou.edu/lesson/271"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hyperlink" Target="https://learn.k20center.ou.edu/lesson/1253" TargetMode="External"/><Relationship Id="rId5" Type="http://schemas.openxmlformats.org/officeDocument/2006/relationships/hyperlink" Target="https://learn.k20center.ou.edu/lesson/373" TargetMode="Externa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image" Target="../media/image57.wmf"/><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oleObject" Target="../embeddings/oleObject23.bin"/><Relationship Id="rId5" Type="http://schemas.openxmlformats.org/officeDocument/2006/relationships/image" Target="../media/image55.png"/><Relationship Id="rId4" Type="http://schemas.openxmlformats.org/officeDocument/2006/relationships/image" Target="../media/image56.w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57.wmf"/></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hyperlink" Target="https://learn.k20center.ou.edu/lesson/560" TargetMode="External"/><Relationship Id="rId5" Type="http://schemas.openxmlformats.org/officeDocument/2006/relationships/hyperlink" Target="https://learn.k20center.ou.edu/lesson/537" TargetMode="External"/><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DC19A-5DC6-3043-321F-6CAE93C7C073}"/>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749E41A8-09AD-EA66-3418-681108CC9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940" y="328613"/>
            <a:ext cx="5532120"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601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8C69-4C8E-09FD-369E-4CD6D4593E8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15844A4B-D62F-9ABF-2E19-AD066775C1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2829" y="326898"/>
            <a:ext cx="6658342" cy="4489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158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a:extLst>
              <a:ext uri="{FF2B5EF4-FFF2-40B4-BE49-F238E27FC236}">
                <a16:creationId xmlns:a16="http://schemas.microsoft.com/office/drawing/2014/main" id="{D39454A6-31F6-9DC3-BE75-39D080090E23}"/>
              </a:ext>
            </a:extLst>
          </p:cNvPr>
          <p:cNvSpPr>
            <a:spLocks noGrp="1" noChangeArrowheads="1"/>
          </p:cNvSpPr>
          <p:nvPr>
            <p:ph type="title"/>
          </p:nvPr>
        </p:nvSpPr>
        <p:spPr>
          <a:xfrm>
            <a:off x="623888" y="1103212"/>
            <a:ext cx="7886700" cy="2139950"/>
          </a:xfrm>
        </p:spPr>
        <p:txBody>
          <a:bodyPr/>
          <a:lstStyle/>
          <a:p>
            <a:r>
              <a:rPr lang="en-US" altLang="en-US" dirty="0"/>
              <a:t>Formative Assessment in the Mathematics Classroom</a:t>
            </a:r>
          </a:p>
        </p:txBody>
      </p:sp>
      <p:sp>
        <p:nvSpPr>
          <p:cNvPr id="22530" name="Text Placeholder 4">
            <a:extLst>
              <a:ext uri="{FF2B5EF4-FFF2-40B4-BE49-F238E27FC236}">
                <a16:creationId xmlns:a16="http://schemas.microsoft.com/office/drawing/2014/main" id="{019E2450-727C-5F8C-E55D-223CCB11F23B}"/>
              </a:ext>
            </a:extLst>
          </p:cNvPr>
          <p:cNvSpPr>
            <a:spLocks noGrp="1" noChangeArrowheads="1"/>
          </p:cNvSpPr>
          <p:nvPr>
            <p:ph type="body" sz="quarter" idx="10"/>
          </p:nvPr>
        </p:nvSpPr>
        <p:spPr>
          <a:xfrm>
            <a:off x="623888" y="3351112"/>
            <a:ext cx="7885112" cy="1397000"/>
          </a:xfrm>
        </p:spPr>
        <p:txBody>
          <a:bodyPr/>
          <a:lstStyle/>
          <a:p>
            <a:r>
              <a:rPr lang="en-US" altLang="en-US" dirty="0"/>
              <a:t>K20 Center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49875"/>
            <a:ext cx="7886700" cy="2139950"/>
          </a:xfrm>
        </p:spPr>
        <p:txBody>
          <a:bodyPr/>
          <a:lstStyle/>
          <a:p>
            <a:r>
              <a:rPr lang="en-US" altLang="en-US" dirty="0"/>
              <a:t>Essential Question</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8" y="2297775"/>
            <a:ext cx="7885112" cy="1397000"/>
          </a:xfrm>
        </p:spPr>
        <p:txBody>
          <a:bodyPr rtlCol="0">
            <a:noAutofit/>
          </a:bodyPr>
          <a:lstStyle/>
          <a:p>
            <a:pPr marL="64008" indent="0" fontAlgn="auto">
              <a:spcAft>
                <a:spcPts val="0"/>
              </a:spcAft>
              <a:buNone/>
              <a:defRPr/>
            </a:pPr>
            <a:r>
              <a:rPr lang="en-US" dirty="0"/>
              <a:t>What is formative assessment and what does it look like in a mathematics classroom?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FA944-A20D-94B0-7305-EDF11EFB194D}"/>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F1430C62-7B63-A1C9-7F27-6485F6FA223F}"/>
              </a:ext>
            </a:extLst>
          </p:cNvPr>
          <p:cNvSpPr>
            <a:spLocks noGrp="1" noChangeArrowheads="1"/>
          </p:cNvSpPr>
          <p:nvPr>
            <p:ph type="title"/>
          </p:nvPr>
        </p:nvSpPr>
        <p:spPr>
          <a:xfrm>
            <a:off x="623888" y="49875"/>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CDF19B3A-FD1A-B923-EEA3-1C117641142D}"/>
              </a:ext>
            </a:extLst>
          </p:cNvPr>
          <p:cNvSpPr>
            <a:spLocks noGrp="1"/>
          </p:cNvSpPr>
          <p:nvPr>
            <p:ph type="body" sz="quarter" idx="10"/>
          </p:nvPr>
        </p:nvSpPr>
        <p:spPr>
          <a:xfrm>
            <a:off x="623888" y="2297775"/>
            <a:ext cx="7885112" cy="1397000"/>
          </a:xfrm>
        </p:spPr>
        <p:txBody>
          <a:bodyPr rtlCol="0">
            <a:noAutofit/>
          </a:bodyPr>
          <a:lstStyle/>
          <a:p>
            <a:pPr fontAlgn="auto">
              <a:spcAft>
                <a:spcPts val="0"/>
              </a:spcAft>
              <a:defRPr/>
            </a:pPr>
            <a:r>
              <a:rPr lang="en-US" dirty="0"/>
              <a:t>Use and design tasks that will help make students’ thinking explicit. </a:t>
            </a:r>
          </a:p>
          <a:p>
            <a:pPr fontAlgn="auto">
              <a:spcAft>
                <a:spcPts val="0"/>
              </a:spcAft>
              <a:defRPr/>
            </a:pPr>
            <a:r>
              <a:rPr lang="en-US" dirty="0"/>
              <a:t>Identify specific strategies that will elicit mathematical thinking in students and inform ongoing instruction. </a:t>
            </a:r>
          </a:p>
        </p:txBody>
      </p:sp>
    </p:spTree>
    <p:extLst>
      <p:ext uri="{BB962C8B-B14F-4D97-AF65-F5344CB8AC3E}">
        <p14:creationId xmlns:p14="http://schemas.microsoft.com/office/powerpoint/2010/main" val="724210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rmAutofit fontScale="90000"/>
          </a:bodyPr>
          <a:lstStyle/>
          <a:p>
            <a:pPr fontAlgn="auto">
              <a:spcAft>
                <a:spcPts val="0"/>
              </a:spcAft>
              <a:defRPr/>
            </a:pPr>
            <a:r>
              <a:rPr lang="en-US" dirty="0"/>
              <a:t>Are There Options in Order of Operations?</a:t>
            </a:r>
          </a:p>
        </p:txBody>
      </p:sp>
      <p:graphicFrame>
        <p:nvGraphicFramePr>
          <p:cNvPr id="3" name="Table 8">
            <a:extLst>
              <a:ext uri="{FF2B5EF4-FFF2-40B4-BE49-F238E27FC236}">
                <a16:creationId xmlns:a16="http://schemas.microsoft.com/office/drawing/2014/main" id="{9441CC28-D4D4-54AE-B79D-3310C697B016}"/>
              </a:ext>
            </a:extLst>
          </p:cNvPr>
          <p:cNvGraphicFramePr>
            <a:graphicFrameLocks noGrp="1"/>
          </p:cNvGraphicFramePr>
          <p:nvPr>
            <p:extLst>
              <p:ext uri="{D42A27DB-BD31-4B8C-83A1-F6EECF244321}">
                <p14:modId xmlns:p14="http://schemas.microsoft.com/office/powerpoint/2010/main" val="1943352175"/>
              </p:ext>
            </p:extLst>
          </p:nvPr>
        </p:nvGraphicFramePr>
        <p:xfrm>
          <a:off x="794444" y="1296428"/>
          <a:ext cx="7549455" cy="2894304"/>
        </p:xfrm>
        <a:graphic>
          <a:graphicData uri="http://schemas.openxmlformats.org/drawingml/2006/table">
            <a:tbl>
              <a:tblPr firstRow="1" bandRow="1">
                <a:tableStyleId>{5940675A-B579-460E-94D1-54222C63F5DA}</a:tableStyleId>
              </a:tblPr>
              <a:tblGrid>
                <a:gridCol w="2516485">
                  <a:extLst>
                    <a:ext uri="{9D8B030D-6E8A-4147-A177-3AD203B41FA5}">
                      <a16:colId xmlns:a16="http://schemas.microsoft.com/office/drawing/2014/main" val="3840669930"/>
                    </a:ext>
                  </a:extLst>
                </a:gridCol>
                <a:gridCol w="2516485">
                  <a:extLst>
                    <a:ext uri="{9D8B030D-6E8A-4147-A177-3AD203B41FA5}">
                      <a16:colId xmlns:a16="http://schemas.microsoft.com/office/drawing/2014/main" val="3665509482"/>
                    </a:ext>
                  </a:extLst>
                </a:gridCol>
                <a:gridCol w="2516485">
                  <a:extLst>
                    <a:ext uri="{9D8B030D-6E8A-4147-A177-3AD203B41FA5}">
                      <a16:colId xmlns:a16="http://schemas.microsoft.com/office/drawing/2014/main" val="2131869493"/>
                    </a:ext>
                  </a:extLst>
                </a:gridCol>
              </a:tblGrid>
              <a:tr h="2894304">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extLst>
                  <a:ext uri="{0D108BD9-81ED-4DB2-BD59-A6C34878D82A}">
                    <a16:rowId xmlns:a16="http://schemas.microsoft.com/office/drawing/2014/main" val="816026597"/>
                  </a:ext>
                </a:extLst>
              </a:tr>
            </a:tbl>
          </a:graphicData>
        </a:graphic>
      </p:graphicFrame>
      <p:graphicFrame>
        <p:nvGraphicFramePr>
          <p:cNvPr id="4" name="Object 3">
            <a:extLst>
              <a:ext uri="{FF2B5EF4-FFF2-40B4-BE49-F238E27FC236}">
                <a16:creationId xmlns:a16="http://schemas.microsoft.com/office/drawing/2014/main" id="{8618850F-0B34-77A1-F60E-453EF31BD7E4}"/>
              </a:ext>
            </a:extLst>
          </p:cNvPr>
          <p:cNvGraphicFramePr>
            <a:graphicFrameLocks noChangeAspect="1"/>
          </p:cNvGraphicFramePr>
          <p:nvPr>
            <p:extLst>
              <p:ext uri="{D42A27DB-BD31-4B8C-83A1-F6EECF244321}">
                <p14:modId xmlns:p14="http://schemas.microsoft.com/office/powerpoint/2010/main" val="2675094097"/>
              </p:ext>
            </p:extLst>
          </p:nvPr>
        </p:nvGraphicFramePr>
        <p:xfrm>
          <a:off x="1016102" y="1441639"/>
          <a:ext cx="2117024" cy="2741720"/>
        </p:xfrm>
        <a:graphic>
          <a:graphicData uri="http://schemas.openxmlformats.org/presentationml/2006/ole">
            <mc:AlternateContent xmlns:mc="http://schemas.openxmlformats.org/markup-compatibility/2006">
              <mc:Choice xmlns:v="urn:schemas-microsoft-com:vml" Requires="v">
                <p:oleObj name="Equation" r:id="rId3" imgW="2323800" imgH="3009600" progId="Equation.DSMT4">
                  <p:embed/>
                </p:oleObj>
              </mc:Choice>
              <mc:Fallback>
                <p:oleObj name="Equation" r:id="rId3" imgW="2323800" imgH="3009600" progId="Equation.DSMT4">
                  <p:embed/>
                  <p:pic>
                    <p:nvPicPr>
                      <p:cNvPr id="2" name="Object 1">
                        <a:extLst>
                          <a:ext uri="{FF2B5EF4-FFF2-40B4-BE49-F238E27FC236}">
                            <a16:creationId xmlns:a16="http://schemas.microsoft.com/office/drawing/2014/main" id="{156F7CAE-DF76-40B2-8865-6D16D819B058}"/>
                          </a:ext>
                        </a:extLst>
                      </p:cNvPr>
                      <p:cNvPicPr/>
                      <p:nvPr/>
                    </p:nvPicPr>
                    <p:blipFill>
                      <a:blip r:embed="rId4"/>
                      <a:stretch>
                        <a:fillRect/>
                      </a:stretch>
                    </p:blipFill>
                    <p:spPr>
                      <a:xfrm>
                        <a:off x="1016102" y="1441639"/>
                        <a:ext cx="2117024" cy="2741720"/>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36FFB27C-FC45-2C2E-D8CE-4FF44E0CD7A2}"/>
              </a:ext>
            </a:extLst>
          </p:cNvPr>
          <p:cNvGraphicFramePr>
            <a:graphicFrameLocks noChangeAspect="1"/>
          </p:cNvGraphicFramePr>
          <p:nvPr>
            <p:extLst>
              <p:ext uri="{D42A27DB-BD31-4B8C-83A1-F6EECF244321}">
                <p14:modId xmlns:p14="http://schemas.microsoft.com/office/powerpoint/2010/main" val="3156955943"/>
              </p:ext>
            </p:extLst>
          </p:nvPr>
        </p:nvGraphicFramePr>
        <p:xfrm>
          <a:off x="3496894" y="1441639"/>
          <a:ext cx="2117024" cy="1793108"/>
        </p:xfrm>
        <a:graphic>
          <a:graphicData uri="http://schemas.openxmlformats.org/presentationml/2006/ole">
            <mc:AlternateContent xmlns:mc="http://schemas.openxmlformats.org/markup-compatibility/2006">
              <mc:Choice xmlns:v="urn:schemas-microsoft-com:vml" Requires="v">
                <p:oleObj name="Equation" r:id="rId5" imgW="2323800" imgH="1968480" progId="Equation.DSMT4">
                  <p:embed/>
                </p:oleObj>
              </mc:Choice>
              <mc:Fallback>
                <p:oleObj name="Equation" r:id="rId5" imgW="2323800" imgH="1968480" progId="Equation.DSMT4">
                  <p:embed/>
                  <p:pic>
                    <p:nvPicPr>
                      <p:cNvPr id="3" name="Object 2">
                        <a:extLst>
                          <a:ext uri="{FF2B5EF4-FFF2-40B4-BE49-F238E27FC236}">
                            <a16:creationId xmlns:a16="http://schemas.microsoft.com/office/drawing/2014/main" id="{A5645419-1619-46BB-AE31-87678D5D216F}"/>
                          </a:ext>
                        </a:extLst>
                      </p:cNvPr>
                      <p:cNvPicPr/>
                      <p:nvPr/>
                    </p:nvPicPr>
                    <p:blipFill>
                      <a:blip r:embed="rId6"/>
                      <a:stretch>
                        <a:fillRect/>
                      </a:stretch>
                    </p:blipFill>
                    <p:spPr>
                      <a:xfrm>
                        <a:off x="3496894" y="1441639"/>
                        <a:ext cx="2117024" cy="1793108"/>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8F734270-8CA0-8F70-7002-8106B7B8B04C}"/>
              </a:ext>
            </a:extLst>
          </p:cNvPr>
          <p:cNvGraphicFramePr>
            <a:graphicFrameLocks noChangeAspect="1"/>
          </p:cNvGraphicFramePr>
          <p:nvPr>
            <p:extLst>
              <p:ext uri="{D42A27DB-BD31-4B8C-83A1-F6EECF244321}">
                <p14:modId xmlns:p14="http://schemas.microsoft.com/office/powerpoint/2010/main" val="2901733160"/>
              </p:ext>
            </p:extLst>
          </p:nvPr>
        </p:nvGraphicFramePr>
        <p:xfrm>
          <a:off x="6090671" y="1449611"/>
          <a:ext cx="2117024" cy="2244277"/>
        </p:xfrm>
        <a:graphic>
          <a:graphicData uri="http://schemas.openxmlformats.org/presentationml/2006/ole">
            <mc:AlternateContent xmlns:mc="http://schemas.openxmlformats.org/markup-compatibility/2006">
              <mc:Choice xmlns:v="urn:schemas-microsoft-com:vml" Requires="v">
                <p:oleObj name="Equation" r:id="rId7" imgW="2323800" imgH="2463480" progId="Equation.DSMT4">
                  <p:embed/>
                </p:oleObj>
              </mc:Choice>
              <mc:Fallback>
                <p:oleObj name="Equation" r:id="rId7" imgW="2323800" imgH="2463480" progId="Equation.DSMT4">
                  <p:embed/>
                  <p:pic>
                    <p:nvPicPr>
                      <p:cNvPr id="7" name="Object 6">
                        <a:extLst>
                          <a:ext uri="{FF2B5EF4-FFF2-40B4-BE49-F238E27FC236}">
                            <a16:creationId xmlns:a16="http://schemas.microsoft.com/office/drawing/2014/main" id="{D1A91C29-EBB5-45C9-B1BE-C7A7BECF83C8}"/>
                          </a:ext>
                        </a:extLst>
                      </p:cNvPr>
                      <p:cNvPicPr/>
                      <p:nvPr/>
                    </p:nvPicPr>
                    <p:blipFill>
                      <a:blip r:embed="rId8"/>
                      <a:stretch>
                        <a:fillRect/>
                      </a:stretch>
                    </p:blipFill>
                    <p:spPr>
                      <a:xfrm>
                        <a:off x="6090671" y="1449611"/>
                        <a:ext cx="2117024" cy="2244277"/>
                      </a:xfrm>
                      <a:prstGeom prst="rect">
                        <a:avLst/>
                      </a:prstGeom>
                    </p:spPr>
                  </p:pic>
                </p:oleObj>
              </mc:Fallback>
            </mc:AlternateContent>
          </a:graphicData>
        </a:graphic>
      </p:graphicFrame>
      <p:sp>
        <p:nvSpPr>
          <p:cNvPr id="7" name="Rectangle: Rounded Corners 6">
            <a:extLst>
              <a:ext uri="{FF2B5EF4-FFF2-40B4-BE49-F238E27FC236}">
                <a16:creationId xmlns:a16="http://schemas.microsoft.com/office/drawing/2014/main" id="{5738B198-31D5-5C63-CE60-975667E1A24D}"/>
              </a:ext>
            </a:extLst>
          </p:cNvPr>
          <p:cNvSpPr/>
          <p:nvPr/>
        </p:nvSpPr>
        <p:spPr>
          <a:xfrm>
            <a:off x="1561898" y="3807807"/>
            <a:ext cx="707150" cy="337724"/>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
        <p:nvSpPr>
          <p:cNvPr id="8" name="Rectangle: Rounded Corners 7">
            <a:extLst>
              <a:ext uri="{FF2B5EF4-FFF2-40B4-BE49-F238E27FC236}">
                <a16:creationId xmlns:a16="http://schemas.microsoft.com/office/drawing/2014/main" id="{06D3A4D1-3FB5-1E25-95C3-3F638678712D}"/>
              </a:ext>
            </a:extLst>
          </p:cNvPr>
          <p:cNvSpPr/>
          <p:nvPr/>
        </p:nvSpPr>
        <p:spPr>
          <a:xfrm>
            <a:off x="4116598" y="2862913"/>
            <a:ext cx="707150" cy="337724"/>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
        <p:nvSpPr>
          <p:cNvPr id="9" name="Rectangle: Rounded Corners 8">
            <a:extLst>
              <a:ext uri="{FF2B5EF4-FFF2-40B4-BE49-F238E27FC236}">
                <a16:creationId xmlns:a16="http://schemas.microsoft.com/office/drawing/2014/main" id="{2AE1BACB-2EA2-DCF4-4069-ACBA479642FB}"/>
              </a:ext>
            </a:extLst>
          </p:cNvPr>
          <p:cNvSpPr/>
          <p:nvPr/>
        </p:nvSpPr>
        <p:spPr>
          <a:xfrm>
            <a:off x="6630787" y="3320237"/>
            <a:ext cx="707150" cy="337724"/>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C6BBC-A485-8E3C-DFE1-57DCAD02A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536A3-D737-A347-B2CF-D641177CD9EA}"/>
              </a:ext>
            </a:extLst>
          </p:cNvPr>
          <p:cNvSpPr>
            <a:spLocks noGrp="1"/>
          </p:cNvSpPr>
          <p:nvPr>
            <p:ph type="title"/>
          </p:nvPr>
        </p:nvSpPr>
        <p:spPr/>
        <p:txBody>
          <a:bodyPr rtlCol="0">
            <a:normAutofit/>
          </a:bodyPr>
          <a:lstStyle/>
          <a:p>
            <a:pPr fontAlgn="auto">
              <a:spcAft>
                <a:spcPts val="0"/>
              </a:spcAft>
              <a:defRPr/>
            </a:pPr>
            <a:r>
              <a:rPr lang="en-US" dirty="0"/>
              <a:t>Yes, Because…</a:t>
            </a:r>
          </a:p>
        </p:txBody>
      </p:sp>
      <p:sp>
        <p:nvSpPr>
          <p:cNvPr id="25602" name="Content Placeholder 2">
            <a:extLst>
              <a:ext uri="{FF2B5EF4-FFF2-40B4-BE49-F238E27FC236}">
                <a16:creationId xmlns:a16="http://schemas.microsoft.com/office/drawing/2014/main" id="{1B5F40BB-E5E7-A04B-5519-DBC2122EC01E}"/>
              </a:ext>
            </a:extLst>
          </p:cNvPr>
          <p:cNvSpPr>
            <a:spLocks noGrp="1" noChangeArrowheads="1"/>
          </p:cNvSpPr>
          <p:nvPr>
            <p:ph idx="4294967295"/>
          </p:nvPr>
        </p:nvSpPr>
        <p:spPr>
          <a:xfrm>
            <a:off x="628650" y="1370013"/>
            <a:ext cx="6828790" cy="3262312"/>
          </a:xfrm>
        </p:spPr>
        <p:txBody>
          <a:bodyPr/>
          <a:lstStyle/>
          <a:p>
            <a:r>
              <a:rPr lang="en-US" altLang="en-US" dirty="0"/>
              <a:t>Let’s take some time to explore the Instructional Strategies page on the K20 LEARN website. </a:t>
            </a:r>
            <a:br>
              <a:rPr lang="en-US" altLang="en-US" dirty="0"/>
            </a:br>
            <a:r>
              <a:rPr lang="en-US" altLang="en-US" dirty="0"/>
              <a:t>Go to: </a:t>
            </a:r>
            <a:r>
              <a:rPr lang="en-US" altLang="en-US" dirty="0">
                <a:hlinkClick r:id="rId3"/>
              </a:rPr>
              <a:t>learn.k20center.ou.edu/strategies</a:t>
            </a:r>
            <a:endParaRPr lang="en-US" altLang="en-US" dirty="0"/>
          </a:p>
          <a:p>
            <a:r>
              <a:rPr lang="en-US" altLang="en-US" dirty="0"/>
              <a:t>Find one strategy you can use as an assessment strategy. </a:t>
            </a:r>
          </a:p>
          <a:p>
            <a:pPr lvl="1"/>
            <a:r>
              <a:rPr lang="en-US" altLang="en-US" dirty="0"/>
              <a:t>Be ready to share your reasoning with the group. </a:t>
            </a:r>
          </a:p>
        </p:txBody>
      </p:sp>
      <p:pic>
        <p:nvPicPr>
          <p:cNvPr id="3" name="Picture 2" descr="Icon&#10;&#10;Description automatically generated with low confidence">
            <a:extLst>
              <a:ext uri="{FF2B5EF4-FFF2-40B4-BE49-F238E27FC236}">
                <a16:creationId xmlns:a16="http://schemas.microsoft.com/office/drawing/2014/main" id="{6D4378E1-B12C-153E-8967-DCE965BA29C5}"/>
              </a:ext>
            </a:extLst>
          </p:cNvPr>
          <p:cNvPicPr>
            <a:picLocks noChangeAspect="1"/>
          </p:cNvPicPr>
          <p:nvPr/>
        </p:nvPicPr>
        <p:blipFill>
          <a:blip r:embed="rId4"/>
          <a:stretch>
            <a:fillRect/>
          </a:stretch>
        </p:blipFill>
        <p:spPr>
          <a:xfrm>
            <a:off x="6957755" y="1370013"/>
            <a:ext cx="1749698" cy="2199534"/>
          </a:xfrm>
          <a:prstGeom prst="rect">
            <a:avLst/>
          </a:prstGeom>
        </p:spPr>
      </p:pic>
    </p:spTree>
    <p:extLst>
      <p:ext uri="{BB962C8B-B14F-4D97-AF65-F5344CB8AC3E}">
        <p14:creationId xmlns:p14="http://schemas.microsoft.com/office/powerpoint/2010/main" val="1843570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D6B46-80FC-BA70-2212-8D7983A3C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2BDA7-4C08-ADF3-8CEA-2A8C444F1F96}"/>
              </a:ext>
            </a:extLst>
          </p:cNvPr>
          <p:cNvSpPr>
            <a:spLocks noGrp="1"/>
          </p:cNvSpPr>
          <p:nvPr>
            <p:ph type="title"/>
          </p:nvPr>
        </p:nvSpPr>
        <p:spPr/>
        <p:txBody>
          <a:bodyPr rtlCol="0">
            <a:normAutofit/>
          </a:bodyPr>
          <a:lstStyle/>
          <a:p>
            <a:pPr fontAlgn="auto">
              <a:spcAft>
                <a:spcPts val="0"/>
              </a:spcAft>
              <a:defRPr/>
            </a:pPr>
            <a:r>
              <a:rPr lang="en-US" dirty="0"/>
              <a:t>Purpose</a:t>
            </a:r>
          </a:p>
        </p:txBody>
      </p:sp>
      <p:sp>
        <p:nvSpPr>
          <p:cNvPr id="25602" name="Content Placeholder 2">
            <a:extLst>
              <a:ext uri="{FF2B5EF4-FFF2-40B4-BE49-F238E27FC236}">
                <a16:creationId xmlns:a16="http://schemas.microsoft.com/office/drawing/2014/main" id="{6C1C089E-A80B-1DD1-8214-0E9943C0CAAC}"/>
              </a:ext>
            </a:extLst>
          </p:cNvPr>
          <p:cNvSpPr>
            <a:spLocks noGrp="1" noChangeArrowheads="1"/>
          </p:cNvSpPr>
          <p:nvPr>
            <p:ph idx="4294967295"/>
          </p:nvPr>
        </p:nvSpPr>
        <p:spPr/>
        <p:txBody>
          <a:bodyPr/>
          <a:lstStyle/>
          <a:p>
            <a:r>
              <a:rPr lang="en-US" altLang="en-US" dirty="0"/>
              <a:t>Formative assessment is not only about gathering data on students’ progress—it’s also about using that data </a:t>
            </a:r>
            <a:r>
              <a:rPr lang="en-US" dirty="0"/>
              <a:t>to guide your teaching and students’ learning. </a:t>
            </a:r>
          </a:p>
          <a:p>
            <a:r>
              <a:rPr lang="en-US" altLang="en-US" dirty="0"/>
              <a:t>Talk with an elbow partner about a time when you found success in using a formative assessment. </a:t>
            </a:r>
            <a:r>
              <a:rPr lang="en-US" dirty="0"/>
              <a:t>How would you define “success”? </a:t>
            </a:r>
            <a:endParaRPr lang="en-US" altLang="en-US" dirty="0"/>
          </a:p>
        </p:txBody>
      </p:sp>
    </p:spTree>
    <p:extLst>
      <p:ext uri="{BB962C8B-B14F-4D97-AF65-F5344CB8AC3E}">
        <p14:creationId xmlns:p14="http://schemas.microsoft.com/office/powerpoint/2010/main" val="3781351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F6D0D-D2F3-028D-E800-C0268F96E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066EC2-7565-DC77-D3D6-DA1009759367}"/>
              </a:ext>
            </a:extLst>
          </p:cNvPr>
          <p:cNvSpPr>
            <a:spLocks noGrp="1"/>
          </p:cNvSpPr>
          <p:nvPr>
            <p:ph type="title"/>
          </p:nvPr>
        </p:nvSpPr>
        <p:spPr/>
        <p:txBody>
          <a:bodyPr rtlCol="0">
            <a:normAutofit/>
          </a:bodyPr>
          <a:lstStyle/>
          <a:p>
            <a:pPr fontAlgn="auto">
              <a:spcAft>
                <a:spcPts val="0"/>
              </a:spcAft>
              <a:defRPr/>
            </a:pPr>
            <a:r>
              <a:rPr lang="en-US" dirty="0"/>
              <a:t>Selecting Assessment Strategies</a:t>
            </a:r>
          </a:p>
        </p:txBody>
      </p:sp>
      <p:sp>
        <p:nvSpPr>
          <p:cNvPr id="25602" name="Content Placeholder 2">
            <a:extLst>
              <a:ext uri="{FF2B5EF4-FFF2-40B4-BE49-F238E27FC236}">
                <a16:creationId xmlns:a16="http://schemas.microsoft.com/office/drawing/2014/main" id="{56B3DBC1-15F4-5948-0CD6-CA72381B4F92}"/>
              </a:ext>
            </a:extLst>
          </p:cNvPr>
          <p:cNvSpPr>
            <a:spLocks noGrp="1" noChangeArrowheads="1"/>
          </p:cNvSpPr>
          <p:nvPr>
            <p:ph idx="4294967295"/>
          </p:nvPr>
        </p:nvSpPr>
        <p:spPr/>
        <p:txBody>
          <a:bodyPr/>
          <a:lstStyle/>
          <a:p>
            <a:r>
              <a:rPr lang="en-US" altLang="en-US" dirty="0"/>
              <a:t>When choosing an assessment strategy, pick one that: </a:t>
            </a:r>
          </a:p>
          <a:p>
            <a:pPr lvl="1"/>
            <a:r>
              <a:rPr lang="en-US" dirty="0"/>
              <a:t>Meets your needs and fits your teaching style, </a:t>
            </a:r>
          </a:p>
          <a:p>
            <a:pPr lvl="1"/>
            <a:r>
              <a:rPr lang="en-US" dirty="0"/>
              <a:t>Assesses student mastery, and </a:t>
            </a:r>
          </a:p>
          <a:p>
            <a:pPr lvl="1"/>
            <a:r>
              <a:rPr lang="en-US" dirty="0"/>
              <a:t>Clearly connects to your lesson objective(s). </a:t>
            </a:r>
            <a:endParaRPr lang="en-US" altLang="en-US" dirty="0"/>
          </a:p>
          <a:p>
            <a:r>
              <a:rPr lang="en-US" dirty="0"/>
              <a:t>In addition to the course-specific standards, we need </a:t>
            </a:r>
            <a:br>
              <a:rPr lang="en-US" dirty="0"/>
            </a:br>
            <a:r>
              <a:rPr lang="en-US" dirty="0"/>
              <a:t>to help our students develop </a:t>
            </a:r>
            <a:r>
              <a:rPr lang="en-US" i="1" dirty="0"/>
              <a:t>Mathematical Actions </a:t>
            </a:r>
            <a:br>
              <a:rPr lang="en-US" i="1" dirty="0"/>
            </a:br>
            <a:r>
              <a:rPr lang="en-US" i="1" dirty="0"/>
              <a:t>and Processes</a:t>
            </a:r>
            <a:r>
              <a:rPr lang="en-US" dirty="0"/>
              <a:t>. </a:t>
            </a:r>
          </a:p>
        </p:txBody>
      </p:sp>
    </p:spTree>
    <p:extLst>
      <p:ext uri="{BB962C8B-B14F-4D97-AF65-F5344CB8AC3E}">
        <p14:creationId xmlns:p14="http://schemas.microsoft.com/office/powerpoint/2010/main" val="3459681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A956E-066F-ADD5-19FD-1683F7205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34ABA-D566-FBC5-6506-E7580278D020}"/>
              </a:ext>
            </a:extLst>
          </p:cNvPr>
          <p:cNvSpPr>
            <a:spLocks noGrp="1"/>
          </p:cNvSpPr>
          <p:nvPr>
            <p:ph type="title"/>
          </p:nvPr>
        </p:nvSpPr>
        <p:spPr/>
        <p:txBody>
          <a:bodyPr rtlCol="0">
            <a:normAutofit/>
          </a:bodyPr>
          <a:lstStyle/>
          <a:p>
            <a:pPr fontAlgn="auto">
              <a:spcAft>
                <a:spcPts val="0"/>
              </a:spcAft>
              <a:defRPr/>
            </a:pPr>
            <a:r>
              <a:rPr lang="en-US" dirty="0"/>
              <a:t>Mathematical Actions and Processes</a:t>
            </a:r>
          </a:p>
        </p:txBody>
      </p:sp>
      <p:sp>
        <p:nvSpPr>
          <p:cNvPr id="25602" name="Content Placeholder 2">
            <a:extLst>
              <a:ext uri="{FF2B5EF4-FFF2-40B4-BE49-F238E27FC236}">
                <a16:creationId xmlns:a16="http://schemas.microsoft.com/office/drawing/2014/main" id="{3B261A7E-167F-91FE-4659-97AC832D8108}"/>
              </a:ext>
            </a:extLst>
          </p:cNvPr>
          <p:cNvSpPr>
            <a:spLocks noGrp="1" noChangeArrowheads="1"/>
          </p:cNvSpPr>
          <p:nvPr>
            <p:ph idx="4294967295"/>
          </p:nvPr>
        </p:nvSpPr>
        <p:spPr/>
        <p:txBody>
          <a:bodyPr/>
          <a:lstStyle/>
          <a:p>
            <a:r>
              <a:rPr lang="en-US" altLang="en-US" dirty="0"/>
              <a:t>Deep and Flexible Conceptual Understanding</a:t>
            </a:r>
          </a:p>
          <a:p>
            <a:r>
              <a:rPr lang="en-US" dirty="0"/>
              <a:t>Accurate and Appropriate Procedural Fluency</a:t>
            </a:r>
          </a:p>
          <a:p>
            <a:r>
              <a:rPr lang="en-US" dirty="0"/>
              <a:t>Strategies for Problem Solving</a:t>
            </a:r>
          </a:p>
          <a:p>
            <a:r>
              <a:rPr lang="en-US" dirty="0"/>
              <a:t>Mathematical Reasoning</a:t>
            </a:r>
          </a:p>
          <a:p>
            <a:r>
              <a:rPr lang="en-US" dirty="0"/>
              <a:t>Productive Mathematical Disposition</a:t>
            </a:r>
          </a:p>
          <a:p>
            <a:r>
              <a:rPr lang="en-US" dirty="0"/>
              <a:t>Ability to Make Conjectures, Model, and Generalize</a:t>
            </a:r>
          </a:p>
          <a:p>
            <a:r>
              <a:rPr lang="en-US" dirty="0"/>
              <a:t>Ability to Communicate Mathematically</a:t>
            </a:r>
          </a:p>
        </p:txBody>
      </p:sp>
    </p:spTree>
    <p:extLst>
      <p:ext uri="{BB962C8B-B14F-4D97-AF65-F5344CB8AC3E}">
        <p14:creationId xmlns:p14="http://schemas.microsoft.com/office/powerpoint/2010/main" val="4235103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C5231-9024-BDC4-31AA-7D23F7CC58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762E1-372D-E082-EA29-09A5004DADD5}"/>
              </a:ext>
            </a:extLst>
          </p:cNvPr>
          <p:cNvSpPr>
            <a:spLocks noGrp="1"/>
          </p:cNvSpPr>
          <p:nvPr>
            <p:ph type="title"/>
          </p:nvPr>
        </p:nvSpPr>
        <p:spPr/>
        <p:txBody>
          <a:bodyPr rtlCol="0">
            <a:normAutofit/>
          </a:bodyPr>
          <a:lstStyle/>
          <a:p>
            <a:pPr fontAlgn="auto">
              <a:spcAft>
                <a:spcPts val="0"/>
              </a:spcAft>
              <a:defRPr/>
            </a:pPr>
            <a:r>
              <a:rPr lang="en-US" dirty="0"/>
              <a:t>Explain: Math Actions and Processes</a:t>
            </a:r>
          </a:p>
        </p:txBody>
      </p:sp>
      <p:sp>
        <p:nvSpPr>
          <p:cNvPr id="25602" name="Content Placeholder 2">
            <a:extLst>
              <a:ext uri="{FF2B5EF4-FFF2-40B4-BE49-F238E27FC236}">
                <a16:creationId xmlns:a16="http://schemas.microsoft.com/office/drawing/2014/main" id="{8625E3BD-4B17-9870-A55C-1C97D247036B}"/>
              </a:ext>
            </a:extLst>
          </p:cNvPr>
          <p:cNvSpPr>
            <a:spLocks noGrp="1" noChangeArrowheads="1"/>
          </p:cNvSpPr>
          <p:nvPr>
            <p:ph idx="4294967295"/>
          </p:nvPr>
        </p:nvSpPr>
        <p:spPr/>
        <p:txBody>
          <a:bodyPr/>
          <a:lstStyle/>
          <a:p>
            <a:r>
              <a:rPr lang="en-US" altLang="en-US" dirty="0"/>
              <a:t>What are some ways we can assess mathematical actions and processes? </a:t>
            </a:r>
          </a:p>
          <a:p>
            <a:r>
              <a:rPr lang="en-US" dirty="0"/>
              <a:t>What are some ways we can help students develop those actions and processes? </a:t>
            </a:r>
          </a:p>
          <a:p>
            <a:r>
              <a:rPr lang="en-US" dirty="0"/>
              <a:t>Discuss with an elbow partner. </a:t>
            </a:r>
          </a:p>
          <a:p>
            <a:endParaRPr lang="en-US" altLang="en-US" dirty="0"/>
          </a:p>
        </p:txBody>
      </p:sp>
    </p:spTree>
    <p:extLst>
      <p:ext uri="{BB962C8B-B14F-4D97-AF65-F5344CB8AC3E}">
        <p14:creationId xmlns:p14="http://schemas.microsoft.com/office/powerpoint/2010/main" val="3635180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77551-CCE4-B72D-2ED6-24E098749307}"/>
            </a:ext>
          </a:extLst>
        </p:cNvPr>
        <p:cNvGrpSpPr/>
        <p:nvPr/>
      </p:nvGrpSpPr>
      <p:grpSpPr>
        <a:xfrm>
          <a:off x="0" y="0"/>
          <a:ext cx="0" cy="0"/>
          <a:chOff x="0" y="0"/>
          <a:chExt cx="0" cy="0"/>
        </a:xfrm>
      </p:grpSpPr>
      <p:sp>
        <p:nvSpPr>
          <p:cNvPr id="32769" name="Title 1">
            <a:extLst>
              <a:ext uri="{FF2B5EF4-FFF2-40B4-BE49-F238E27FC236}">
                <a16:creationId xmlns:a16="http://schemas.microsoft.com/office/drawing/2014/main" id="{788D62C0-C019-2A95-0993-BBC1C80E5D61}"/>
              </a:ext>
            </a:extLst>
          </p:cNvPr>
          <p:cNvSpPr>
            <a:spLocks noGrp="1" noChangeArrowheads="1"/>
          </p:cNvSpPr>
          <p:nvPr>
            <p:ph type="title"/>
          </p:nvPr>
        </p:nvSpPr>
        <p:spPr>
          <a:xfrm>
            <a:off x="623888" y="1858963"/>
            <a:ext cx="7886700" cy="2139950"/>
          </a:xfrm>
        </p:spPr>
        <p:txBody>
          <a:bodyPr>
            <a:noAutofit/>
          </a:bodyPr>
          <a:lstStyle/>
          <a:p>
            <a:r>
              <a:rPr lang="en-US" altLang="en-US" sz="2600" dirty="0"/>
              <a:t>“Selecting a FACT [formative assessment classroom technique] without a teaching or learning goal in mind because it seems like a fun activity to use in the classroom is analogous to ‘</a:t>
            </a:r>
            <a:r>
              <a:rPr lang="en-US" altLang="en-US" sz="2600" dirty="0" err="1"/>
              <a:t>activitymania</a:t>
            </a:r>
            <a:r>
              <a:rPr lang="en-US" altLang="en-US" sz="2600" dirty="0"/>
              <a:t>’—selecting mathematics activities that are fun and engaging to students but do not necessarily promote learning or inform teaching.”</a:t>
            </a:r>
          </a:p>
        </p:txBody>
      </p:sp>
      <p:sp>
        <p:nvSpPr>
          <p:cNvPr id="32770" name="Text Placeholder 2">
            <a:extLst>
              <a:ext uri="{FF2B5EF4-FFF2-40B4-BE49-F238E27FC236}">
                <a16:creationId xmlns:a16="http://schemas.microsoft.com/office/drawing/2014/main" id="{BEA5458B-B57A-4F8A-DC22-3362E17C390B}"/>
              </a:ext>
            </a:extLst>
          </p:cNvPr>
          <p:cNvSpPr>
            <a:spLocks noGrp="1" noChangeArrowheads="1"/>
          </p:cNvSpPr>
          <p:nvPr>
            <p:ph type="body" idx="1"/>
          </p:nvPr>
        </p:nvSpPr>
        <p:spPr>
          <a:xfrm>
            <a:off x="3173222" y="4017963"/>
            <a:ext cx="4865743" cy="476491"/>
          </a:xfrm>
        </p:spPr>
        <p:txBody>
          <a:bodyPr>
            <a:normAutofit lnSpcReduction="10000"/>
          </a:bodyPr>
          <a:lstStyle/>
          <a:p>
            <a:r>
              <a:rPr lang="en-US" altLang="en-US" dirty="0"/>
              <a:t>–Page Keeley &amp; Cheryl Rose Tobey</a:t>
            </a:r>
          </a:p>
        </p:txBody>
      </p:sp>
      <p:sp>
        <p:nvSpPr>
          <p:cNvPr id="2" name="Title 1">
            <a:extLst>
              <a:ext uri="{FF2B5EF4-FFF2-40B4-BE49-F238E27FC236}">
                <a16:creationId xmlns:a16="http://schemas.microsoft.com/office/drawing/2014/main" id="{35768437-D543-1577-9C23-818EB5A5AF50}"/>
              </a:ext>
            </a:extLst>
          </p:cNvPr>
          <p:cNvSpPr txBox="1">
            <a:spLocks/>
          </p:cNvSpPr>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fontScale="97500"/>
          </a:bodyPr>
          <a:lst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fontAlgn="auto">
              <a:spcAft>
                <a:spcPts val="0"/>
              </a:spcAft>
              <a:defRPr/>
            </a:pPr>
            <a:r>
              <a:rPr lang="en-US" sz="3200" dirty="0">
                <a:solidFill>
                  <a:schemeClr val="accent3"/>
                </a:solidFill>
              </a:rPr>
              <a:t>Formative Assessment Needs a Learning Goal</a:t>
            </a:r>
          </a:p>
        </p:txBody>
      </p:sp>
    </p:spTree>
    <p:extLst>
      <p:ext uri="{BB962C8B-B14F-4D97-AF65-F5344CB8AC3E}">
        <p14:creationId xmlns:p14="http://schemas.microsoft.com/office/powerpoint/2010/main" val="2016795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16092-4BAC-EFDB-1855-74300579FA73}"/>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797D709F-D330-0F43-A25D-30A4D85CB9D2}"/>
              </a:ext>
            </a:extLst>
          </p:cNvPr>
          <p:cNvSpPr>
            <a:spLocks noGrp="1" noChangeArrowheads="1"/>
          </p:cNvSpPr>
          <p:nvPr>
            <p:ph type="title"/>
          </p:nvPr>
        </p:nvSpPr>
        <p:spPr>
          <a:xfrm>
            <a:off x="623888" y="49875"/>
            <a:ext cx="7886700" cy="2139950"/>
          </a:xfrm>
        </p:spPr>
        <p:txBody>
          <a:bodyPr/>
          <a:lstStyle/>
          <a:p>
            <a:r>
              <a:rPr lang="en-US" dirty="0"/>
              <a:t>Activity 1: Not Like the Others</a:t>
            </a:r>
            <a:endParaRPr lang="en-US" altLang="en-US" dirty="0"/>
          </a:p>
        </p:txBody>
      </p:sp>
      <p:sp>
        <p:nvSpPr>
          <p:cNvPr id="5" name="Text Placeholder 4">
            <a:extLst>
              <a:ext uri="{FF2B5EF4-FFF2-40B4-BE49-F238E27FC236}">
                <a16:creationId xmlns:a16="http://schemas.microsoft.com/office/drawing/2014/main" id="{C42A4843-AE30-D08D-5BB1-3188620CAD14}"/>
              </a:ext>
            </a:extLst>
          </p:cNvPr>
          <p:cNvSpPr>
            <a:spLocks noGrp="1"/>
          </p:cNvSpPr>
          <p:nvPr>
            <p:ph type="body" sz="quarter" idx="10"/>
          </p:nvPr>
        </p:nvSpPr>
        <p:spPr>
          <a:xfrm>
            <a:off x="623888" y="2297775"/>
            <a:ext cx="7885112" cy="1397000"/>
          </a:xfrm>
        </p:spPr>
        <p:txBody>
          <a:bodyPr rtlCol="0">
            <a:noAutofit/>
          </a:bodyPr>
          <a:lstStyle/>
          <a:p>
            <a:pPr marL="64008" indent="0" fontAlgn="auto">
              <a:spcAft>
                <a:spcPts val="0"/>
              </a:spcAft>
              <a:buNone/>
              <a:defRPr/>
            </a:pPr>
            <a:r>
              <a:rPr lang="en-US" dirty="0"/>
              <a:t>Students are provided with similar items, then are asked to choose which one is not like the others and to justify their reasoning. (K20 LEARN)</a:t>
            </a:r>
          </a:p>
          <a:p>
            <a:pPr marL="64008" indent="0" fontAlgn="auto">
              <a:spcAft>
                <a:spcPts val="0"/>
              </a:spcAft>
              <a:buNone/>
              <a:defRPr/>
            </a:pPr>
            <a:endParaRPr lang="en-US" dirty="0"/>
          </a:p>
        </p:txBody>
      </p:sp>
    </p:spTree>
    <p:extLst>
      <p:ext uri="{BB962C8B-B14F-4D97-AF65-F5344CB8AC3E}">
        <p14:creationId xmlns:p14="http://schemas.microsoft.com/office/powerpoint/2010/main" val="2672781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01758-C22D-BD3D-25BC-9A456052F7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A5708-CE2D-C836-B8FA-775651B74DA2}"/>
              </a:ext>
            </a:extLst>
          </p:cNvPr>
          <p:cNvSpPr>
            <a:spLocks noGrp="1"/>
          </p:cNvSpPr>
          <p:nvPr>
            <p:ph type="title"/>
          </p:nvPr>
        </p:nvSpPr>
        <p:spPr/>
        <p:txBody>
          <a:bodyPr rtlCol="0">
            <a:normAutofit/>
          </a:bodyPr>
          <a:lstStyle/>
          <a:p>
            <a:pPr fontAlgn="auto">
              <a:spcAft>
                <a:spcPts val="0"/>
              </a:spcAft>
              <a:defRPr/>
            </a:pPr>
            <a:r>
              <a:rPr lang="en-US" dirty="0"/>
              <a:t>Not Like the Others</a:t>
            </a:r>
          </a:p>
        </p:txBody>
      </p:sp>
      <p:sp>
        <p:nvSpPr>
          <p:cNvPr id="25602" name="Content Placeholder 2">
            <a:extLst>
              <a:ext uri="{FF2B5EF4-FFF2-40B4-BE49-F238E27FC236}">
                <a16:creationId xmlns:a16="http://schemas.microsoft.com/office/drawing/2014/main" id="{B87DBFF0-F120-9036-13DA-292219FEED7D}"/>
              </a:ext>
            </a:extLst>
          </p:cNvPr>
          <p:cNvSpPr>
            <a:spLocks noGrp="1" noChangeArrowheads="1"/>
          </p:cNvSpPr>
          <p:nvPr>
            <p:ph idx="4294967295"/>
          </p:nvPr>
        </p:nvSpPr>
        <p:spPr/>
        <p:txBody>
          <a:bodyPr/>
          <a:lstStyle/>
          <a:p>
            <a:pPr marL="64008" indent="0">
              <a:buNone/>
            </a:pPr>
            <a:r>
              <a:rPr lang="en-US" altLang="en-US" sz="2400" dirty="0"/>
              <a:t>Potential Purposes: </a:t>
            </a:r>
          </a:p>
          <a:p>
            <a:r>
              <a:rPr lang="en-US" altLang="en-US" sz="2200" dirty="0"/>
              <a:t>Make students’ ideas explicit to themselves and to you, the teacher. </a:t>
            </a:r>
          </a:p>
          <a:p>
            <a:r>
              <a:rPr lang="en-US" altLang="en-US" sz="2200" dirty="0"/>
              <a:t>Challenge students’ existing ideas and encourage intellectual curiosity. </a:t>
            </a:r>
          </a:p>
          <a:p>
            <a:r>
              <a:rPr lang="en-US" sz="2200" dirty="0"/>
              <a:t>Provide a stimulus for discussion and mathematical argumentation. </a:t>
            </a:r>
          </a:p>
          <a:p>
            <a:r>
              <a:rPr lang="en-US" sz="2200" dirty="0"/>
              <a:t>Promote the use of academic language in mathematics learning. </a:t>
            </a:r>
          </a:p>
          <a:p>
            <a:endParaRPr lang="en-US" altLang="en-US" dirty="0"/>
          </a:p>
        </p:txBody>
      </p:sp>
      <p:pic>
        <p:nvPicPr>
          <p:cNvPr id="3" name="Picture 2" descr="A picture containing shape&#10;&#10;Description automatically generated">
            <a:extLst>
              <a:ext uri="{FF2B5EF4-FFF2-40B4-BE49-F238E27FC236}">
                <a16:creationId xmlns:a16="http://schemas.microsoft.com/office/drawing/2014/main" id="{ED0654B4-56BB-A3C8-F899-AAE5BD2C246B}"/>
              </a:ext>
            </a:extLst>
          </p:cNvPr>
          <p:cNvPicPr>
            <a:picLocks noChangeAspect="1"/>
          </p:cNvPicPr>
          <p:nvPr/>
        </p:nvPicPr>
        <p:blipFill rotWithShape="1">
          <a:blip r:embed="rId3"/>
          <a:srcRect t="13602" b="14746"/>
          <a:stretch/>
        </p:blipFill>
        <p:spPr>
          <a:xfrm>
            <a:off x="6292751" y="274638"/>
            <a:ext cx="2222599" cy="1458224"/>
          </a:xfrm>
          <a:prstGeom prst="rect">
            <a:avLst/>
          </a:prstGeom>
        </p:spPr>
      </p:pic>
    </p:spTree>
    <p:extLst>
      <p:ext uri="{BB962C8B-B14F-4D97-AF65-F5344CB8AC3E}">
        <p14:creationId xmlns:p14="http://schemas.microsoft.com/office/powerpoint/2010/main" val="868544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FADF2-7A6F-B4A8-6EFC-A33748DFE2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74444-ED85-FBBA-ABBF-58FF3D918171}"/>
              </a:ext>
            </a:extLst>
          </p:cNvPr>
          <p:cNvSpPr>
            <a:spLocks noGrp="1"/>
          </p:cNvSpPr>
          <p:nvPr>
            <p:ph type="title"/>
          </p:nvPr>
        </p:nvSpPr>
        <p:spPr/>
        <p:txBody>
          <a:bodyPr rtlCol="0">
            <a:normAutofit/>
          </a:bodyPr>
          <a:lstStyle/>
          <a:p>
            <a:pPr fontAlgn="auto">
              <a:spcAft>
                <a:spcPts val="0"/>
              </a:spcAft>
              <a:defRPr/>
            </a:pPr>
            <a:r>
              <a:rPr lang="en-US" dirty="0"/>
              <a:t>Not Like the Others</a:t>
            </a:r>
          </a:p>
        </p:txBody>
      </p:sp>
      <p:sp>
        <p:nvSpPr>
          <p:cNvPr id="25602" name="Content Placeholder 2">
            <a:extLst>
              <a:ext uri="{FF2B5EF4-FFF2-40B4-BE49-F238E27FC236}">
                <a16:creationId xmlns:a16="http://schemas.microsoft.com/office/drawing/2014/main" id="{CA337F9E-1D5D-E250-F630-F5FAA285A2C0}"/>
              </a:ext>
            </a:extLst>
          </p:cNvPr>
          <p:cNvSpPr>
            <a:spLocks noGrp="1" noChangeArrowheads="1"/>
          </p:cNvSpPr>
          <p:nvPr>
            <p:ph idx="4294967295"/>
          </p:nvPr>
        </p:nvSpPr>
        <p:spPr>
          <a:xfrm>
            <a:off x="628650" y="1370013"/>
            <a:ext cx="4072594" cy="3262312"/>
          </a:xfrm>
        </p:spPr>
        <p:txBody>
          <a:bodyPr/>
          <a:lstStyle/>
          <a:p>
            <a:r>
              <a:rPr lang="en-US" altLang="en-US" dirty="0"/>
              <a:t>Decide which graph is not like the others. </a:t>
            </a:r>
          </a:p>
          <a:p>
            <a:r>
              <a:rPr lang="en-US" dirty="0"/>
              <a:t>Explain your reasoning. </a:t>
            </a:r>
          </a:p>
        </p:txBody>
      </p:sp>
      <p:pic>
        <p:nvPicPr>
          <p:cNvPr id="3" name="Picture 2" descr="A picture containing shape&#10;&#10;Description automatically generated">
            <a:extLst>
              <a:ext uri="{FF2B5EF4-FFF2-40B4-BE49-F238E27FC236}">
                <a16:creationId xmlns:a16="http://schemas.microsoft.com/office/drawing/2014/main" id="{E9ED208B-B9F2-E8E1-EB75-6FD145D2A984}"/>
              </a:ext>
            </a:extLst>
          </p:cNvPr>
          <p:cNvPicPr>
            <a:picLocks noChangeAspect="1"/>
          </p:cNvPicPr>
          <p:nvPr/>
        </p:nvPicPr>
        <p:blipFill rotWithShape="1">
          <a:blip r:embed="rId3"/>
          <a:srcRect t="13602" b="14746"/>
          <a:stretch/>
        </p:blipFill>
        <p:spPr>
          <a:xfrm>
            <a:off x="1220980" y="2743259"/>
            <a:ext cx="2879280" cy="1889066"/>
          </a:xfrm>
          <a:prstGeom prst="rect">
            <a:avLst/>
          </a:prstGeom>
        </p:spPr>
      </p:pic>
      <p:graphicFrame>
        <p:nvGraphicFramePr>
          <p:cNvPr id="4" name="Table 11">
            <a:extLst>
              <a:ext uri="{FF2B5EF4-FFF2-40B4-BE49-F238E27FC236}">
                <a16:creationId xmlns:a16="http://schemas.microsoft.com/office/drawing/2014/main" id="{6D9998CE-5D7F-D2BC-43CA-1EF42EB12C9C}"/>
              </a:ext>
            </a:extLst>
          </p:cNvPr>
          <p:cNvGraphicFramePr>
            <a:graphicFrameLocks noGrp="1"/>
          </p:cNvGraphicFramePr>
          <p:nvPr>
            <p:extLst>
              <p:ext uri="{D42A27DB-BD31-4B8C-83A1-F6EECF244321}">
                <p14:modId xmlns:p14="http://schemas.microsoft.com/office/powerpoint/2010/main" val="3539917659"/>
              </p:ext>
            </p:extLst>
          </p:nvPr>
        </p:nvGraphicFramePr>
        <p:xfrm>
          <a:off x="4692590" y="938841"/>
          <a:ext cx="3768022" cy="3473810"/>
        </p:xfrm>
        <a:graphic>
          <a:graphicData uri="http://schemas.openxmlformats.org/drawingml/2006/table">
            <a:tbl>
              <a:tblPr firstRow="1" bandRow="1">
                <a:tableStyleId>{5940675A-B579-460E-94D1-54222C63F5DA}</a:tableStyleId>
              </a:tblPr>
              <a:tblGrid>
                <a:gridCol w="1884011">
                  <a:extLst>
                    <a:ext uri="{9D8B030D-6E8A-4147-A177-3AD203B41FA5}">
                      <a16:colId xmlns:a16="http://schemas.microsoft.com/office/drawing/2014/main" val="92672098"/>
                    </a:ext>
                  </a:extLst>
                </a:gridCol>
                <a:gridCol w="1884011">
                  <a:extLst>
                    <a:ext uri="{9D8B030D-6E8A-4147-A177-3AD203B41FA5}">
                      <a16:colId xmlns:a16="http://schemas.microsoft.com/office/drawing/2014/main" val="3697358697"/>
                    </a:ext>
                  </a:extLst>
                </a:gridCol>
              </a:tblGrid>
              <a:tr h="1736905">
                <a:tc>
                  <a:txBody>
                    <a:bodyPr/>
                    <a:lstStyle/>
                    <a:p>
                      <a:r>
                        <a:rPr lang="en-US" sz="1700" dirty="0"/>
                        <a:t>A</a:t>
                      </a:r>
                    </a:p>
                  </a:txBody>
                  <a:tcPr marL="85128" marR="85128" marT="42564" marB="42564"/>
                </a:tc>
                <a:tc>
                  <a:txBody>
                    <a:bodyPr/>
                    <a:lstStyle/>
                    <a:p>
                      <a:r>
                        <a:rPr lang="en-US" sz="1700" dirty="0"/>
                        <a:t>B</a:t>
                      </a:r>
                    </a:p>
                  </a:txBody>
                  <a:tcPr marL="85128" marR="85128" marT="42564" marB="42564"/>
                </a:tc>
                <a:extLst>
                  <a:ext uri="{0D108BD9-81ED-4DB2-BD59-A6C34878D82A}">
                    <a16:rowId xmlns:a16="http://schemas.microsoft.com/office/drawing/2014/main" val="1473161670"/>
                  </a:ext>
                </a:extLst>
              </a:tr>
              <a:tr h="1736905">
                <a:tc>
                  <a:txBody>
                    <a:bodyPr/>
                    <a:lstStyle/>
                    <a:p>
                      <a:r>
                        <a:rPr lang="en-US" sz="1700" dirty="0"/>
                        <a:t>C</a:t>
                      </a:r>
                    </a:p>
                  </a:txBody>
                  <a:tcPr marL="85128" marR="85128" marT="42564" marB="42564"/>
                </a:tc>
                <a:tc>
                  <a:txBody>
                    <a:bodyPr/>
                    <a:lstStyle/>
                    <a:p>
                      <a:r>
                        <a:rPr lang="en-US" sz="1700" dirty="0"/>
                        <a:t>D</a:t>
                      </a:r>
                    </a:p>
                  </a:txBody>
                  <a:tcPr marL="85128" marR="85128" marT="42564" marB="42564"/>
                </a:tc>
                <a:extLst>
                  <a:ext uri="{0D108BD9-81ED-4DB2-BD59-A6C34878D82A}">
                    <a16:rowId xmlns:a16="http://schemas.microsoft.com/office/drawing/2014/main" val="1647633421"/>
                  </a:ext>
                </a:extLst>
              </a:tr>
            </a:tbl>
          </a:graphicData>
        </a:graphic>
      </p:graphicFrame>
      <p:pic>
        <p:nvPicPr>
          <p:cNvPr id="5" name="Picture 4">
            <a:extLst>
              <a:ext uri="{FF2B5EF4-FFF2-40B4-BE49-F238E27FC236}">
                <a16:creationId xmlns:a16="http://schemas.microsoft.com/office/drawing/2014/main" id="{7C1D2C22-AE0A-34EA-6C16-367B3143CB03}"/>
              </a:ext>
            </a:extLst>
          </p:cNvPr>
          <p:cNvPicPr>
            <a:picLocks noChangeAspect="1"/>
          </p:cNvPicPr>
          <p:nvPr/>
        </p:nvPicPr>
        <p:blipFill>
          <a:blip r:embed="rId4"/>
          <a:stretch>
            <a:fillRect/>
          </a:stretch>
        </p:blipFill>
        <p:spPr>
          <a:xfrm>
            <a:off x="4848970" y="975847"/>
            <a:ext cx="1680096" cy="1699899"/>
          </a:xfrm>
          <a:prstGeom prst="rect">
            <a:avLst/>
          </a:prstGeom>
        </p:spPr>
      </p:pic>
      <p:pic>
        <p:nvPicPr>
          <p:cNvPr id="6" name="Picture 5">
            <a:extLst>
              <a:ext uri="{FF2B5EF4-FFF2-40B4-BE49-F238E27FC236}">
                <a16:creationId xmlns:a16="http://schemas.microsoft.com/office/drawing/2014/main" id="{9FB2B461-FBBE-1906-17DD-8020AD248EF1}"/>
              </a:ext>
            </a:extLst>
          </p:cNvPr>
          <p:cNvPicPr>
            <a:picLocks noChangeAspect="1"/>
          </p:cNvPicPr>
          <p:nvPr/>
        </p:nvPicPr>
        <p:blipFill>
          <a:blip r:embed="rId5"/>
          <a:stretch>
            <a:fillRect/>
          </a:stretch>
        </p:blipFill>
        <p:spPr>
          <a:xfrm>
            <a:off x="4857722" y="2699576"/>
            <a:ext cx="1680097" cy="1691504"/>
          </a:xfrm>
          <a:prstGeom prst="rect">
            <a:avLst/>
          </a:prstGeom>
        </p:spPr>
      </p:pic>
      <p:pic>
        <p:nvPicPr>
          <p:cNvPr id="7" name="Picture 6">
            <a:extLst>
              <a:ext uri="{FF2B5EF4-FFF2-40B4-BE49-F238E27FC236}">
                <a16:creationId xmlns:a16="http://schemas.microsoft.com/office/drawing/2014/main" id="{D7111236-6135-2D5E-C610-1CBE9D130E63}"/>
              </a:ext>
            </a:extLst>
          </p:cNvPr>
          <p:cNvPicPr>
            <a:picLocks noChangeAspect="1"/>
          </p:cNvPicPr>
          <p:nvPr/>
        </p:nvPicPr>
        <p:blipFill>
          <a:blip r:embed="rId6"/>
          <a:stretch>
            <a:fillRect/>
          </a:stretch>
        </p:blipFill>
        <p:spPr>
          <a:xfrm>
            <a:off x="6751795" y="975847"/>
            <a:ext cx="1680097" cy="1691504"/>
          </a:xfrm>
          <a:prstGeom prst="rect">
            <a:avLst/>
          </a:prstGeom>
        </p:spPr>
      </p:pic>
      <p:pic>
        <p:nvPicPr>
          <p:cNvPr id="8" name="Picture 7">
            <a:extLst>
              <a:ext uri="{FF2B5EF4-FFF2-40B4-BE49-F238E27FC236}">
                <a16:creationId xmlns:a16="http://schemas.microsoft.com/office/drawing/2014/main" id="{4E2C286E-AC42-F7EA-8CC8-EF05F6AED317}"/>
              </a:ext>
            </a:extLst>
          </p:cNvPr>
          <p:cNvPicPr>
            <a:picLocks noChangeAspect="1"/>
          </p:cNvPicPr>
          <p:nvPr/>
        </p:nvPicPr>
        <p:blipFill>
          <a:blip r:embed="rId7"/>
          <a:stretch>
            <a:fillRect/>
          </a:stretch>
        </p:blipFill>
        <p:spPr>
          <a:xfrm>
            <a:off x="6751796" y="2715631"/>
            <a:ext cx="1680096" cy="1689419"/>
          </a:xfrm>
          <a:prstGeom prst="rect">
            <a:avLst/>
          </a:prstGeom>
        </p:spPr>
      </p:pic>
    </p:spTree>
    <p:extLst>
      <p:ext uri="{BB962C8B-B14F-4D97-AF65-F5344CB8AC3E}">
        <p14:creationId xmlns:p14="http://schemas.microsoft.com/office/powerpoint/2010/main" val="1653535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7902E-6F4A-722D-9A14-3180550A9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65027A-00F9-034B-1786-6740BB57A65E}"/>
              </a:ext>
            </a:extLst>
          </p:cNvPr>
          <p:cNvSpPr>
            <a:spLocks noGrp="1"/>
          </p:cNvSpPr>
          <p:nvPr>
            <p:ph type="title"/>
          </p:nvPr>
        </p:nvSpPr>
        <p:spPr/>
        <p:txBody>
          <a:bodyPr rtlCol="0">
            <a:normAutofit/>
          </a:bodyPr>
          <a:lstStyle/>
          <a:p>
            <a:pPr fontAlgn="auto">
              <a:spcAft>
                <a:spcPts val="0"/>
              </a:spcAft>
              <a:defRPr/>
            </a:pPr>
            <a:r>
              <a:rPr lang="en-US" dirty="0"/>
              <a:t>Not Like the Others</a:t>
            </a:r>
          </a:p>
        </p:txBody>
      </p:sp>
      <p:sp>
        <p:nvSpPr>
          <p:cNvPr id="25602" name="Content Placeholder 2">
            <a:extLst>
              <a:ext uri="{FF2B5EF4-FFF2-40B4-BE49-F238E27FC236}">
                <a16:creationId xmlns:a16="http://schemas.microsoft.com/office/drawing/2014/main" id="{885EDB54-6250-06A8-1143-7D51E32F5D04}"/>
              </a:ext>
            </a:extLst>
          </p:cNvPr>
          <p:cNvSpPr>
            <a:spLocks noGrp="1" noChangeArrowheads="1"/>
          </p:cNvSpPr>
          <p:nvPr>
            <p:ph idx="4294967295"/>
          </p:nvPr>
        </p:nvSpPr>
        <p:spPr>
          <a:xfrm>
            <a:off x="628650" y="1370013"/>
            <a:ext cx="7506123" cy="3262312"/>
          </a:xfrm>
        </p:spPr>
        <p:txBody>
          <a:bodyPr/>
          <a:lstStyle/>
          <a:p>
            <a:r>
              <a:rPr lang="en-US" altLang="en-US" dirty="0"/>
              <a:t>Develop a Not Like the Others formative assessment that you could use in the next couple of weeks. </a:t>
            </a:r>
          </a:p>
          <a:p>
            <a:r>
              <a:rPr lang="en-US" altLang="en-US" dirty="0"/>
              <a:t>Post your assessments in the Math Assessment Strategies slide deck. </a:t>
            </a:r>
          </a:p>
          <a:p>
            <a:pPr lvl="1"/>
            <a:r>
              <a:rPr lang="en-US" altLang="en-US" dirty="0"/>
              <a:t>Be sure to consider the strategy’s placement in the lesson and the </a:t>
            </a:r>
            <a:r>
              <a:rPr lang="en-US" dirty="0"/>
              <a:t>purpose of your assessment. </a:t>
            </a:r>
            <a:endParaRPr lang="en-US" altLang="en-US" dirty="0"/>
          </a:p>
        </p:txBody>
      </p:sp>
      <p:pic>
        <p:nvPicPr>
          <p:cNvPr id="3" name="Picture 2" descr="A picture containing shape&#10;&#10;Description automatically generated">
            <a:extLst>
              <a:ext uri="{FF2B5EF4-FFF2-40B4-BE49-F238E27FC236}">
                <a16:creationId xmlns:a16="http://schemas.microsoft.com/office/drawing/2014/main" id="{6408032C-AD55-CDBC-F134-D39A491D0138}"/>
              </a:ext>
            </a:extLst>
          </p:cNvPr>
          <p:cNvPicPr>
            <a:picLocks noChangeAspect="1"/>
          </p:cNvPicPr>
          <p:nvPr/>
        </p:nvPicPr>
        <p:blipFill rotWithShape="1">
          <a:blip r:embed="rId3"/>
          <a:srcRect t="13602" b="14746"/>
          <a:stretch/>
        </p:blipFill>
        <p:spPr>
          <a:xfrm>
            <a:off x="6292751" y="274638"/>
            <a:ext cx="2222599" cy="1458224"/>
          </a:xfrm>
          <a:prstGeom prst="rect">
            <a:avLst/>
          </a:prstGeom>
        </p:spPr>
      </p:pic>
    </p:spTree>
    <p:extLst>
      <p:ext uri="{BB962C8B-B14F-4D97-AF65-F5344CB8AC3E}">
        <p14:creationId xmlns:p14="http://schemas.microsoft.com/office/powerpoint/2010/main" val="3625651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FE18E-F9E4-0F63-CD79-E0E4B24C3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56340-E0EE-7E80-6504-9E6E4252503E}"/>
              </a:ext>
            </a:extLst>
          </p:cNvPr>
          <p:cNvSpPr>
            <a:spLocks noGrp="1"/>
          </p:cNvSpPr>
          <p:nvPr>
            <p:ph type="title"/>
          </p:nvPr>
        </p:nvSpPr>
        <p:spPr/>
        <p:txBody>
          <a:bodyPr rtlCol="0">
            <a:normAutofit/>
          </a:bodyPr>
          <a:lstStyle/>
          <a:p>
            <a:pPr fontAlgn="auto">
              <a:spcAft>
                <a:spcPts val="0"/>
              </a:spcAft>
              <a:defRPr/>
            </a:pPr>
            <a:r>
              <a:rPr lang="en-US" dirty="0"/>
              <a:t>Lesson Showcase: Not Like the Others</a:t>
            </a:r>
          </a:p>
        </p:txBody>
      </p:sp>
      <p:sp>
        <p:nvSpPr>
          <p:cNvPr id="25602" name="Content Placeholder 2">
            <a:extLst>
              <a:ext uri="{FF2B5EF4-FFF2-40B4-BE49-F238E27FC236}">
                <a16:creationId xmlns:a16="http://schemas.microsoft.com/office/drawing/2014/main" id="{5FEB7155-3CF0-D1D4-DD89-FA7411D50500}"/>
              </a:ext>
            </a:extLst>
          </p:cNvPr>
          <p:cNvSpPr>
            <a:spLocks noGrp="1" noChangeArrowheads="1"/>
          </p:cNvSpPr>
          <p:nvPr>
            <p:ph idx="4294967295"/>
          </p:nvPr>
        </p:nvSpPr>
        <p:spPr>
          <a:xfrm>
            <a:off x="1877178" y="1370012"/>
            <a:ext cx="6725412" cy="3366773"/>
          </a:xfrm>
        </p:spPr>
        <p:txBody>
          <a:bodyPr/>
          <a:lstStyle/>
          <a:p>
            <a:r>
              <a:rPr lang="en-US" altLang="en-US" dirty="0"/>
              <a:t>Geometry Lesson (G.2D.1.7)</a:t>
            </a:r>
          </a:p>
          <a:p>
            <a:pPr lvl="1"/>
            <a:r>
              <a:rPr lang="en-US" altLang="en-US" sz="2000" i="1" u="sng" dirty="0">
                <a:hlinkClick r:id="rId3"/>
              </a:rPr>
              <a:t>A Perfect Match</a:t>
            </a:r>
            <a:endParaRPr lang="en-US" altLang="en-US" sz="2000" i="1" u="sng" dirty="0"/>
          </a:p>
          <a:p>
            <a:pPr lvl="1"/>
            <a:r>
              <a:rPr lang="en-US" altLang="en-US" sz="2000" dirty="0"/>
              <a:t>Students use the Not Like the Others strategy to compare </a:t>
            </a:r>
            <a:r>
              <a:rPr lang="en-US" sz="2000" dirty="0"/>
              <a:t>similar and congruent triangles with the same area. </a:t>
            </a:r>
          </a:p>
          <a:p>
            <a:r>
              <a:rPr lang="en-US" dirty="0"/>
              <a:t>Algebra 2 Lesson (A2.N.1.1, A2.N.1.2)</a:t>
            </a:r>
          </a:p>
          <a:p>
            <a:pPr lvl="1"/>
            <a:r>
              <a:rPr lang="en-US" sz="2000" i="1" dirty="0">
                <a:solidFill>
                  <a:schemeClr val="accent2"/>
                </a:solidFill>
                <a:hlinkClick r:id="rId4">
                  <a:extLst>
                    <a:ext uri="{A12FA001-AC4F-418D-AE19-62706E023703}">
                      <ahyp:hlinkClr xmlns:ahyp="http://schemas.microsoft.com/office/drawing/2018/hyperlinkcolor" val="tx"/>
                    </a:ext>
                  </a:extLst>
                </a:hlinkClick>
              </a:rPr>
              <a:t>My Imaginary Friend, Part 1</a:t>
            </a:r>
            <a:endParaRPr lang="en-US" sz="2000" i="1" dirty="0">
              <a:solidFill>
                <a:schemeClr val="accent2"/>
              </a:solidFill>
            </a:endParaRPr>
          </a:p>
          <a:p>
            <a:pPr lvl="1"/>
            <a:r>
              <a:rPr lang="en-US" sz="2000" dirty="0"/>
              <a:t>Students use the Not Like the Others strategy </a:t>
            </a:r>
            <a:br>
              <a:rPr lang="en-US" sz="2000" dirty="0"/>
            </a:br>
            <a:r>
              <a:rPr lang="en-US" sz="2000" dirty="0"/>
              <a:t>to get them in the mindset of finding patterns. </a:t>
            </a:r>
          </a:p>
        </p:txBody>
      </p:sp>
      <p:pic>
        <p:nvPicPr>
          <p:cNvPr id="3" name="Picture 2" descr="Chart&#10;&#10;Description automatically generated">
            <a:extLst>
              <a:ext uri="{FF2B5EF4-FFF2-40B4-BE49-F238E27FC236}">
                <a16:creationId xmlns:a16="http://schemas.microsoft.com/office/drawing/2014/main" id="{84DF4D1C-BBCA-DE4B-EF36-E0DA496AF202}"/>
              </a:ext>
            </a:extLst>
          </p:cNvPr>
          <p:cNvPicPr>
            <a:picLocks noChangeAspect="1"/>
          </p:cNvPicPr>
          <p:nvPr/>
        </p:nvPicPr>
        <p:blipFill rotWithShape="1">
          <a:blip r:embed="rId5"/>
          <a:srcRect l="9613" r="3688"/>
          <a:stretch/>
        </p:blipFill>
        <p:spPr>
          <a:xfrm>
            <a:off x="715890" y="1456368"/>
            <a:ext cx="1161288" cy="1162050"/>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descr="Shape&#10;&#10;Description automatically generated with low confidence">
            <a:extLst>
              <a:ext uri="{FF2B5EF4-FFF2-40B4-BE49-F238E27FC236}">
                <a16:creationId xmlns:a16="http://schemas.microsoft.com/office/drawing/2014/main" id="{0548B948-13B8-567D-7B44-CD877C8D1FEA}"/>
              </a:ext>
            </a:extLst>
          </p:cNvPr>
          <p:cNvPicPr>
            <a:picLocks noChangeAspect="1"/>
          </p:cNvPicPr>
          <p:nvPr/>
        </p:nvPicPr>
        <p:blipFill>
          <a:blip r:embed="rId6"/>
          <a:stretch>
            <a:fillRect/>
          </a:stretch>
        </p:blipFill>
        <p:spPr>
          <a:xfrm>
            <a:off x="716447" y="3310738"/>
            <a:ext cx="1160731"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30664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CD2C3-378E-8058-A49A-86A81EC97865}"/>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99792EFC-57B8-6E52-477E-8329E115C184}"/>
              </a:ext>
            </a:extLst>
          </p:cNvPr>
          <p:cNvSpPr>
            <a:spLocks noGrp="1" noChangeArrowheads="1"/>
          </p:cNvSpPr>
          <p:nvPr>
            <p:ph type="title"/>
          </p:nvPr>
        </p:nvSpPr>
        <p:spPr>
          <a:xfrm>
            <a:off x="623888" y="49875"/>
            <a:ext cx="7886700" cy="2139950"/>
          </a:xfrm>
        </p:spPr>
        <p:txBody>
          <a:bodyPr/>
          <a:lstStyle/>
          <a:p>
            <a:r>
              <a:rPr lang="en-US" dirty="0"/>
              <a:t>Activity 2: Strategy Probe</a:t>
            </a:r>
            <a:endParaRPr lang="en-US" altLang="en-US" dirty="0"/>
          </a:p>
        </p:txBody>
      </p:sp>
      <p:sp>
        <p:nvSpPr>
          <p:cNvPr id="5" name="Text Placeholder 4">
            <a:extLst>
              <a:ext uri="{FF2B5EF4-FFF2-40B4-BE49-F238E27FC236}">
                <a16:creationId xmlns:a16="http://schemas.microsoft.com/office/drawing/2014/main" id="{255AB77C-58AD-7FB3-49A0-D81078E1A609}"/>
              </a:ext>
            </a:extLst>
          </p:cNvPr>
          <p:cNvSpPr>
            <a:spLocks noGrp="1"/>
          </p:cNvSpPr>
          <p:nvPr>
            <p:ph type="body" sz="quarter" idx="10"/>
          </p:nvPr>
        </p:nvSpPr>
        <p:spPr>
          <a:xfrm>
            <a:off x="623888" y="2297775"/>
            <a:ext cx="7885112" cy="1397000"/>
          </a:xfrm>
        </p:spPr>
        <p:txBody>
          <a:bodyPr rtlCol="0">
            <a:noAutofit/>
          </a:bodyPr>
          <a:lstStyle/>
          <a:p>
            <a:pPr marL="0" indent="0">
              <a:spcBef>
                <a:spcPts val="0"/>
              </a:spcBef>
              <a:buNone/>
            </a:pPr>
            <a:r>
              <a:rPr lang="en-US" dirty="0"/>
              <a:t>Students are given a problem-solving task to complete, then are given sample responses to compare with their work. Students circle the method that most closely matches their process and then work to make sense of the other methods. (Keeley FACTs)</a:t>
            </a:r>
          </a:p>
        </p:txBody>
      </p:sp>
      <p:grpSp>
        <p:nvGrpSpPr>
          <p:cNvPr id="2" name="Group 1">
            <a:extLst>
              <a:ext uri="{FF2B5EF4-FFF2-40B4-BE49-F238E27FC236}">
                <a16:creationId xmlns:a16="http://schemas.microsoft.com/office/drawing/2014/main" id="{88D20DA7-6036-6432-9228-5C10F1900EA6}"/>
              </a:ext>
            </a:extLst>
          </p:cNvPr>
          <p:cNvGrpSpPr>
            <a:grpSpLocks noChangeAspect="1"/>
          </p:cNvGrpSpPr>
          <p:nvPr/>
        </p:nvGrpSpPr>
        <p:grpSpPr>
          <a:xfrm>
            <a:off x="6126488" y="418727"/>
            <a:ext cx="2484380" cy="954487"/>
            <a:chOff x="3307754" y="3389656"/>
            <a:chExt cx="2528492" cy="971435"/>
          </a:xfrm>
        </p:grpSpPr>
        <p:pic>
          <p:nvPicPr>
            <p:cNvPr id="3" name="Graphic 2" descr="Bullseye with solid fill">
              <a:extLst>
                <a:ext uri="{FF2B5EF4-FFF2-40B4-BE49-F238E27FC236}">
                  <a16:creationId xmlns:a16="http://schemas.microsoft.com/office/drawing/2014/main" id="{AB2E8C7B-470A-29E3-6BE4-8696E58418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21846" y="3400629"/>
              <a:ext cx="914400" cy="914400"/>
            </a:xfrm>
            <a:prstGeom prst="rect">
              <a:avLst/>
            </a:prstGeom>
          </p:spPr>
        </p:pic>
        <p:pic>
          <p:nvPicPr>
            <p:cNvPr id="4" name="Graphic 3" descr="Badge Question Mark with solid fill">
              <a:extLst>
                <a:ext uri="{FF2B5EF4-FFF2-40B4-BE49-F238E27FC236}">
                  <a16:creationId xmlns:a16="http://schemas.microsoft.com/office/drawing/2014/main" id="{FFDF78B8-2915-DAD9-379F-44A11E999E3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07754" y="3400629"/>
              <a:ext cx="914400" cy="914400"/>
            </a:xfrm>
            <a:prstGeom prst="rect">
              <a:avLst/>
            </a:prstGeom>
          </p:spPr>
        </p:pic>
        <p:cxnSp>
          <p:nvCxnSpPr>
            <p:cNvPr id="6" name="Connector: Curved 5">
              <a:extLst>
                <a:ext uri="{FF2B5EF4-FFF2-40B4-BE49-F238E27FC236}">
                  <a16:creationId xmlns:a16="http://schemas.microsoft.com/office/drawing/2014/main" id="{23559B03-3C47-C541-5AA9-88168DF9935C}"/>
                </a:ext>
              </a:extLst>
            </p:cNvPr>
            <p:cNvCxnSpPr>
              <a:cxnSpLocks/>
            </p:cNvCxnSpPr>
            <p:nvPr/>
          </p:nvCxnSpPr>
          <p:spPr>
            <a:xfrm>
              <a:off x="4165595" y="3805469"/>
              <a:ext cx="815513" cy="12700"/>
            </a:xfrm>
            <a:prstGeom prst="curvedConnector3">
              <a:avLst/>
            </a:prstGeom>
            <a:ln>
              <a:solidFill>
                <a:srgbClr val="626262"/>
              </a:solidFill>
              <a:tailEnd type="triangle"/>
            </a:ln>
          </p:spPr>
          <p:style>
            <a:lnRef idx="2">
              <a:schemeClr val="accent2"/>
            </a:lnRef>
            <a:fillRef idx="0">
              <a:schemeClr val="accent2"/>
            </a:fillRef>
            <a:effectRef idx="1">
              <a:schemeClr val="accent2"/>
            </a:effectRef>
            <a:fontRef idx="minor">
              <a:schemeClr val="tx1"/>
            </a:fontRef>
          </p:style>
        </p:cxnSp>
        <p:sp>
          <p:nvSpPr>
            <p:cNvPr id="7" name="Freeform: Shape 6">
              <a:extLst>
                <a:ext uri="{FF2B5EF4-FFF2-40B4-BE49-F238E27FC236}">
                  <a16:creationId xmlns:a16="http://schemas.microsoft.com/office/drawing/2014/main" id="{F21D9725-34B8-DCF6-F228-FBEEC99B01E7}"/>
                </a:ext>
              </a:extLst>
            </p:cNvPr>
            <p:cNvSpPr/>
            <p:nvPr/>
          </p:nvSpPr>
          <p:spPr>
            <a:xfrm>
              <a:off x="3822699" y="3868584"/>
              <a:ext cx="1197305" cy="492507"/>
            </a:xfrm>
            <a:custGeom>
              <a:avLst/>
              <a:gdLst>
                <a:gd name="connsiteX0" fmla="*/ 0 w 1216352"/>
                <a:gd name="connsiteY0" fmla="*/ 186377 h 312692"/>
                <a:gd name="connsiteX1" fmla="*/ 334433 w 1216352"/>
                <a:gd name="connsiteY1" fmla="*/ 309144 h 312692"/>
                <a:gd name="connsiteX2" fmla="*/ 482600 w 1216352"/>
                <a:gd name="connsiteY2" fmla="*/ 63611 h 312692"/>
                <a:gd name="connsiteX3" fmla="*/ 893233 w 1216352"/>
                <a:gd name="connsiteY3" fmla="*/ 199077 h 312692"/>
                <a:gd name="connsiteX4" fmla="*/ 1185333 w 1216352"/>
                <a:gd name="connsiteY4" fmla="*/ 25511 h 312692"/>
                <a:gd name="connsiteX5" fmla="*/ 1193800 w 1216352"/>
                <a:gd name="connsiteY5" fmla="*/ 4344 h 312692"/>
                <a:gd name="connsiteX0" fmla="*/ 0 w 1199194"/>
                <a:gd name="connsiteY0" fmla="*/ 182336 h 308651"/>
                <a:gd name="connsiteX1" fmla="*/ 334433 w 1199194"/>
                <a:gd name="connsiteY1" fmla="*/ 305103 h 308651"/>
                <a:gd name="connsiteX2" fmla="*/ 482600 w 1199194"/>
                <a:gd name="connsiteY2" fmla="*/ 59570 h 308651"/>
                <a:gd name="connsiteX3" fmla="*/ 893233 w 1199194"/>
                <a:gd name="connsiteY3" fmla="*/ 195036 h 308651"/>
                <a:gd name="connsiteX4" fmla="*/ 1121833 w 1199194"/>
                <a:gd name="connsiteY4" fmla="*/ 101903 h 308651"/>
                <a:gd name="connsiteX5" fmla="*/ 1193800 w 1199194"/>
                <a:gd name="connsiteY5" fmla="*/ 303 h 308651"/>
                <a:gd name="connsiteX0" fmla="*/ 0 w 1199194"/>
                <a:gd name="connsiteY0" fmla="*/ 182336 h 309247"/>
                <a:gd name="connsiteX1" fmla="*/ 334433 w 1199194"/>
                <a:gd name="connsiteY1" fmla="*/ 305103 h 309247"/>
                <a:gd name="connsiteX2" fmla="*/ 584200 w 1199194"/>
                <a:gd name="connsiteY2" fmla="*/ 46870 h 309247"/>
                <a:gd name="connsiteX3" fmla="*/ 893233 w 1199194"/>
                <a:gd name="connsiteY3" fmla="*/ 195036 h 309247"/>
                <a:gd name="connsiteX4" fmla="*/ 1121833 w 1199194"/>
                <a:gd name="connsiteY4" fmla="*/ 101903 h 309247"/>
                <a:gd name="connsiteX5" fmla="*/ 1193800 w 1199194"/>
                <a:gd name="connsiteY5" fmla="*/ 303 h 309247"/>
                <a:gd name="connsiteX0" fmla="*/ 0 w 1199194"/>
                <a:gd name="connsiteY0" fmla="*/ 182336 h 252295"/>
                <a:gd name="connsiteX1" fmla="*/ 304800 w 1199194"/>
                <a:gd name="connsiteY1" fmla="*/ 241603 h 252295"/>
                <a:gd name="connsiteX2" fmla="*/ 584200 w 1199194"/>
                <a:gd name="connsiteY2" fmla="*/ 46870 h 252295"/>
                <a:gd name="connsiteX3" fmla="*/ 893233 w 1199194"/>
                <a:gd name="connsiteY3" fmla="*/ 195036 h 252295"/>
                <a:gd name="connsiteX4" fmla="*/ 1121833 w 1199194"/>
                <a:gd name="connsiteY4" fmla="*/ 101903 h 252295"/>
                <a:gd name="connsiteX5" fmla="*/ 1193800 w 1199194"/>
                <a:gd name="connsiteY5" fmla="*/ 303 h 252295"/>
                <a:gd name="connsiteX0" fmla="*/ 0 w 1199194"/>
                <a:gd name="connsiteY0" fmla="*/ 402286 h 491944"/>
                <a:gd name="connsiteX1" fmla="*/ 304800 w 1199194"/>
                <a:gd name="connsiteY1" fmla="*/ 461553 h 491944"/>
                <a:gd name="connsiteX2" fmla="*/ 660400 w 1199194"/>
                <a:gd name="connsiteY2" fmla="*/ 120 h 491944"/>
                <a:gd name="connsiteX3" fmla="*/ 893233 w 1199194"/>
                <a:gd name="connsiteY3" fmla="*/ 414986 h 491944"/>
                <a:gd name="connsiteX4" fmla="*/ 1121833 w 1199194"/>
                <a:gd name="connsiteY4" fmla="*/ 321853 h 491944"/>
                <a:gd name="connsiteX5" fmla="*/ 1193800 w 1199194"/>
                <a:gd name="connsiteY5" fmla="*/ 220253 h 491944"/>
                <a:gd name="connsiteX0" fmla="*/ 0 w 1199194"/>
                <a:gd name="connsiteY0" fmla="*/ 402869 h 492527"/>
                <a:gd name="connsiteX1" fmla="*/ 304800 w 1199194"/>
                <a:gd name="connsiteY1" fmla="*/ 462136 h 492527"/>
                <a:gd name="connsiteX2" fmla="*/ 660400 w 1199194"/>
                <a:gd name="connsiteY2" fmla="*/ 703 h 492527"/>
                <a:gd name="connsiteX3" fmla="*/ 939800 w 1199194"/>
                <a:gd name="connsiteY3" fmla="*/ 356302 h 492527"/>
                <a:gd name="connsiteX4" fmla="*/ 1121833 w 1199194"/>
                <a:gd name="connsiteY4" fmla="*/ 322436 h 492527"/>
                <a:gd name="connsiteX5" fmla="*/ 1193800 w 1199194"/>
                <a:gd name="connsiteY5" fmla="*/ 220836 h 492527"/>
                <a:gd name="connsiteX0" fmla="*/ 0 w 1197305"/>
                <a:gd name="connsiteY0" fmla="*/ 402849 h 492507"/>
                <a:gd name="connsiteX1" fmla="*/ 304800 w 1197305"/>
                <a:gd name="connsiteY1" fmla="*/ 462116 h 492507"/>
                <a:gd name="connsiteX2" fmla="*/ 660400 w 1197305"/>
                <a:gd name="connsiteY2" fmla="*/ 683 h 492507"/>
                <a:gd name="connsiteX3" fmla="*/ 939800 w 1197305"/>
                <a:gd name="connsiteY3" fmla="*/ 356282 h 492507"/>
                <a:gd name="connsiteX4" fmla="*/ 1087967 w 1197305"/>
                <a:gd name="connsiteY4" fmla="*/ 263150 h 492507"/>
                <a:gd name="connsiteX5" fmla="*/ 1193800 w 1197305"/>
                <a:gd name="connsiteY5" fmla="*/ 220816 h 49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7305" h="492507">
                  <a:moveTo>
                    <a:pt x="0" y="402849"/>
                  </a:moveTo>
                  <a:cubicBezTo>
                    <a:pt x="127000" y="474463"/>
                    <a:pt x="194733" y="529144"/>
                    <a:pt x="304800" y="462116"/>
                  </a:cubicBezTo>
                  <a:cubicBezTo>
                    <a:pt x="414867" y="395088"/>
                    <a:pt x="554567" y="18322"/>
                    <a:pt x="660400" y="683"/>
                  </a:cubicBezTo>
                  <a:cubicBezTo>
                    <a:pt x="766233" y="-16956"/>
                    <a:pt x="868539" y="312538"/>
                    <a:pt x="939800" y="356282"/>
                  </a:cubicBezTo>
                  <a:cubicBezTo>
                    <a:pt x="1011061" y="400026"/>
                    <a:pt x="1037873" y="295605"/>
                    <a:pt x="1087967" y="263150"/>
                  </a:cubicBezTo>
                  <a:cubicBezTo>
                    <a:pt x="1138061" y="230695"/>
                    <a:pt x="1214613" y="215172"/>
                    <a:pt x="1193800" y="220816"/>
                  </a:cubicBezTo>
                </a:path>
              </a:pathLst>
            </a:custGeom>
            <a:ln>
              <a:solidFill>
                <a:schemeClr val="tx1"/>
              </a:solidFill>
              <a:tailEnd type="triangle"/>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8" name="Freeform: Shape 7">
              <a:extLst>
                <a:ext uri="{FF2B5EF4-FFF2-40B4-BE49-F238E27FC236}">
                  <a16:creationId xmlns:a16="http://schemas.microsoft.com/office/drawing/2014/main" id="{D621C1AF-1687-DD2C-6A31-194C6052DC18}"/>
                </a:ext>
              </a:extLst>
            </p:cNvPr>
            <p:cNvSpPr/>
            <p:nvPr/>
          </p:nvSpPr>
          <p:spPr>
            <a:xfrm flipV="1">
              <a:off x="3838880" y="3389656"/>
              <a:ext cx="1176866" cy="262489"/>
            </a:xfrm>
            <a:custGeom>
              <a:avLst/>
              <a:gdLst>
                <a:gd name="connsiteX0" fmla="*/ 0 w 1216352"/>
                <a:gd name="connsiteY0" fmla="*/ 186377 h 312692"/>
                <a:gd name="connsiteX1" fmla="*/ 334433 w 1216352"/>
                <a:gd name="connsiteY1" fmla="*/ 309144 h 312692"/>
                <a:gd name="connsiteX2" fmla="*/ 482600 w 1216352"/>
                <a:gd name="connsiteY2" fmla="*/ 63611 h 312692"/>
                <a:gd name="connsiteX3" fmla="*/ 893233 w 1216352"/>
                <a:gd name="connsiteY3" fmla="*/ 199077 h 312692"/>
                <a:gd name="connsiteX4" fmla="*/ 1185333 w 1216352"/>
                <a:gd name="connsiteY4" fmla="*/ 25511 h 312692"/>
                <a:gd name="connsiteX5" fmla="*/ 1193800 w 1216352"/>
                <a:gd name="connsiteY5" fmla="*/ 4344 h 312692"/>
                <a:gd name="connsiteX0" fmla="*/ 0 w 1199194"/>
                <a:gd name="connsiteY0" fmla="*/ 182336 h 308651"/>
                <a:gd name="connsiteX1" fmla="*/ 334433 w 1199194"/>
                <a:gd name="connsiteY1" fmla="*/ 305103 h 308651"/>
                <a:gd name="connsiteX2" fmla="*/ 482600 w 1199194"/>
                <a:gd name="connsiteY2" fmla="*/ 59570 h 308651"/>
                <a:gd name="connsiteX3" fmla="*/ 893233 w 1199194"/>
                <a:gd name="connsiteY3" fmla="*/ 195036 h 308651"/>
                <a:gd name="connsiteX4" fmla="*/ 1121833 w 1199194"/>
                <a:gd name="connsiteY4" fmla="*/ 101903 h 308651"/>
                <a:gd name="connsiteX5" fmla="*/ 1193800 w 1199194"/>
                <a:gd name="connsiteY5" fmla="*/ 303 h 308651"/>
                <a:gd name="connsiteX0" fmla="*/ 0 w 1199194"/>
                <a:gd name="connsiteY0" fmla="*/ 182336 h 309247"/>
                <a:gd name="connsiteX1" fmla="*/ 334433 w 1199194"/>
                <a:gd name="connsiteY1" fmla="*/ 305103 h 309247"/>
                <a:gd name="connsiteX2" fmla="*/ 584200 w 1199194"/>
                <a:gd name="connsiteY2" fmla="*/ 46870 h 309247"/>
                <a:gd name="connsiteX3" fmla="*/ 893233 w 1199194"/>
                <a:gd name="connsiteY3" fmla="*/ 195036 h 309247"/>
                <a:gd name="connsiteX4" fmla="*/ 1121833 w 1199194"/>
                <a:gd name="connsiteY4" fmla="*/ 101903 h 309247"/>
                <a:gd name="connsiteX5" fmla="*/ 1193800 w 1199194"/>
                <a:gd name="connsiteY5" fmla="*/ 303 h 309247"/>
                <a:gd name="connsiteX0" fmla="*/ 0 w 1199194"/>
                <a:gd name="connsiteY0" fmla="*/ 182336 h 252295"/>
                <a:gd name="connsiteX1" fmla="*/ 304800 w 1199194"/>
                <a:gd name="connsiteY1" fmla="*/ 241603 h 252295"/>
                <a:gd name="connsiteX2" fmla="*/ 584200 w 1199194"/>
                <a:gd name="connsiteY2" fmla="*/ 46870 h 252295"/>
                <a:gd name="connsiteX3" fmla="*/ 893233 w 1199194"/>
                <a:gd name="connsiteY3" fmla="*/ 195036 h 252295"/>
                <a:gd name="connsiteX4" fmla="*/ 1121833 w 1199194"/>
                <a:gd name="connsiteY4" fmla="*/ 101903 h 252295"/>
                <a:gd name="connsiteX5" fmla="*/ 1193800 w 1199194"/>
                <a:gd name="connsiteY5" fmla="*/ 303 h 252295"/>
                <a:gd name="connsiteX0" fmla="*/ 0 w 1199194"/>
                <a:gd name="connsiteY0" fmla="*/ 402286 h 491944"/>
                <a:gd name="connsiteX1" fmla="*/ 304800 w 1199194"/>
                <a:gd name="connsiteY1" fmla="*/ 461553 h 491944"/>
                <a:gd name="connsiteX2" fmla="*/ 660400 w 1199194"/>
                <a:gd name="connsiteY2" fmla="*/ 120 h 491944"/>
                <a:gd name="connsiteX3" fmla="*/ 893233 w 1199194"/>
                <a:gd name="connsiteY3" fmla="*/ 414986 h 491944"/>
                <a:gd name="connsiteX4" fmla="*/ 1121833 w 1199194"/>
                <a:gd name="connsiteY4" fmla="*/ 321853 h 491944"/>
                <a:gd name="connsiteX5" fmla="*/ 1193800 w 1199194"/>
                <a:gd name="connsiteY5" fmla="*/ 220253 h 491944"/>
                <a:gd name="connsiteX0" fmla="*/ 0 w 1199194"/>
                <a:gd name="connsiteY0" fmla="*/ 402869 h 492527"/>
                <a:gd name="connsiteX1" fmla="*/ 304800 w 1199194"/>
                <a:gd name="connsiteY1" fmla="*/ 462136 h 492527"/>
                <a:gd name="connsiteX2" fmla="*/ 660400 w 1199194"/>
                <a:gd name="connsiteY2" fmla="*/ 703 h 492527"/>
                <a:gd name="connsiteX3" fmla="*/ 939800 w 1199194"/>
                <a:gd name="connsiteY3" fmla="*/ 356302 h 492527"/>
                <a:gd name="connsiteX4" fmla="*/ 1121833 w 1199194"/>
                <a:gd name="connsiteY4" fmla="*/ 322436 h 492527"/>
                <a:gd name="connsiteX5" fmla="*/ 1193800 w 1199194"/>
                <a:gd name="connsiteY5" fmla="*/ 220836 h 492527"/>
                <a:gd name="connsiteX0" fmla="*/ 0 w 1197305"/>
                <a:gd name="connsiteY0" fmla="*/ 402849 h 492507"/>
                <a:gd name="connsiteX1" fmla="*/ 304800 w 1197305"/>
                <a:gd name="connsiteY1" fmla="*/ 462116 h 492507"/>
                <a:gd name="connsiteX2" fmla="*/ 660400 w 1197305"/>
                <a:gd name="connsiteY2" fmla="*/ 683 h 492507"/>
                <a:gd name="connsiteX3" fmla="*/ 939800 w 1197305"/>
                <a:gd name="connsiteY3" fmla="*/ 356282 h 492507"/>
                <a:gd name="connsiteX4" fmla="*/ 1087967 w 1197305"/>
                <a:gd name="connsiteY4" fmla="*/ 263150 h 492507"/>
                <a:gd name="connsiteX5" fmla="*/ 1193800 w 1197305"/>
                <a:gd name="connsiteY5" fmla="*/ 220816 h 492507"/>
                <a:gd name="connsiteX0" fmla="*/ 0 w 1197305"/>
                <a:gd name="connsiteY0" fmla="*/ 183172 h 255002"/>
                <a:gd name="connsiteX1" fmla="*/ 304800 w 1197305"/>
                <a:gd name="connsiteY1" fmla="*/ 242439 h 255002"/>
                <a:gd name="connsiteX2" fmla="*/ 503767 w 1197305"/>
                <a:gd name="connsiteY2" fmla="*/ 22306 h 255002"/>
                <a:gd name="connsiteX3" fmla="*/ 939800 w 1197305"/>
                <a:gd name="connsiteY3" fmla="*/ 136605 h 255002"/>
                <a:gd name="connsiteX4" fmla="*/ 1087967 w 1197305"/>
                <a:gd name="connsiteY4" fmla="*/ 43473 h 255002"/>
                <a:gd name="connsiteX5" fmla="*/ 1193800 w 1197305"/>
                <a:gd name="connsiteY5" fmla="*/ 1139 h 255002"/>
                <a:gd name="connsiteX0" fmla="*/ 0 w 1197305"/>
                <a:gd name="connsiteY0" fmla="*/ 229785 h 306612"/>
                <a:gd name="connsiteX1" fmla="*/ 304800 w 1197305"/>
                <a:gd name="connsiteY1" fmla="*/ 289052 h 306612"/>
                <a:gd name="connsiteX2" fmla="*/ 677334 w 1197305"/>
                <a:gd name="connsiteY2" fmla="*/ 1185 h 306612"/>
                <a:gd name="connsiteX3" fmla="*/ 939800 w 1197305"/>
                <a:gd name="connsiteY3" fmla="*/ 183218 h 306612"/>
                <a:gd name="connsiteX4" fmla="*/ 1087967 w 1197305"/>
                <a:gd name="connsiteY4" fmla="*/ 90086 h 306612"/>
                <a:gd name="connsiteX5" fmla="*/ 1193800 w 1197305"/>
                <a:gd name="connsiteY5" fmla="*/ 47752 h 306612"/>
                <a:gd name="connsiteX0" fmla="*/ 0 w 1197305"/>
                <a:gd name="connsiteY0" fmla="*/ 234720 h 307093"/>
                <a:gd name="connsiteX1" fmla="*/ 304800 w 1197305"/>
                <a:gd name="connsiteY1" fmla="*/ 293987 h 307093"/>
                <a:gd name="connsiteX2" fmla="*/ 452969 w 1197305"/>
                <a:gd name="connsiteY2" fmla="*/ 66485 h 307093"/>
                <a:gd name="connsiteX3" fmla="*/ 677334 w 1197305"/>
                <a:gd name="connsiteY3" fmla="*/ 6120 h 307093"/>
                <a:gd name="connsiteX4" fmla="*/ 939800 w 1197305"/>
                <a:gd name="connsiteY4" fmla="*/ 188153 h 307093"/>
                <a:gd name="connsiteX5" fmla="*/ 1087967 w 1197305"/>
                <a:gd name="connsiteY5" fmla="*/ 95021 h 307093"/>
                <a:gd name="connsiteX6" fmla="*/ 1193800 w 1197305"/>
                <a:gd name="connsiteY6" fmla="*/ 52687 h 307093"/>
                <a:gd name="connsiteX0" fmla="*/ 0 w 1197305"/>
                <a:gd name="connsiteY0" fmla="*/ 229232 h 296619"/>
                <a:gd name="connsiteX1" fmla="*/ 304800 w 1197305"/>
                <a:gd name="connsiteY1" fmla="*/ 288499 h 296619"/>
                <a:gd name="connsiteX2" fmla="*/ 469902 w 1197305"/>
                <a:gd name="connsiteY2" fmla="*/ 128730 h 296619"/>
                <a:gd name="connsiteX3" fmla="*/ 677334 w 1197305"/>
                <a:gd name="connsiteY3" fmla="*/ 632 h 296619"/>
                <a:gd name="connsiteX4" fmla="*/ 939800 w 1197305"/>
                <a:gd name="connsiteY4" fmla="*/ 182665 h 296619"/>
                <a:gd name="connsiteX5" fmla="*/ 1087967 w 1197305"/>
                <a:gd name="connsiteY5" fmla="*/ 89533 h 296619"/>
                <a:gd name="connsiteX6" fmla="*/ 1193800 w 1197305"/>
                <a:gd name="connsiteY6" fmla="*/ 47199 h 296619"/>
                <a:gd name="connsiteX0" fmla="*/ 0 w 1197305"/>
                <a:gd name="connsiteY0" fmla="*/ 234018 h 306079"/>
                <a:gd name="connsiteX1" fmla="*/ 304800 w 1197305"/>
                <a:gd name="connsiteY1" fmla="*/ 293285 h 306079"/>
                <a:gd name="connsiteX2" fmla="*/ 414868 w 1197305"/>
                <a:gd name="connsiteY2" fmla="*/ 70016 h 306079"/>
                <a:gd name="connsiteX3" fmla="*/ 677334 w 1197305"/>
                <a:gd name="connsiteY3" fmla="*/ 5418 h 306079"/>
                <a:gd name="connsiteX4" fmla="*/ 939800 w 1197305"/>
                <a:gd name="connsiteY4" fmla="*/ 187451 h 306079"/>
                <a:gd name="connsiteX5" fmla="*/ 1087967 w 1197305"/>
                <a:gd name="connsiteY5" fmla="*/ 94319 h 306079"/>
                <a:gd name="connsiteX6" fmla="*/ 1193800 w 1197305"/>
                <a:gd name="connsiteY6" fmla="*/ 51985 h 306079"/>
                <a:gd name="connsiteX0" fmla="*/ 0 w 1197305"/>
                <a:gd name="connsiteY0" fmla="*/ 234018 h 319929"/>
                <a:gd name="connsiteX1" fmla="*/ 249766 w 1197305"/>
                <a:gd name="connsiteY1" fmla="*/ 310218 h 319929"/>
                <a:gd name="connsiteX2" fmla="*/ 414868 w 1197305"/>
                <a:gd name="connsiteY2" fmla="*/ 70016 h 319929"/>
                <a:gd name="connsiteX3" fmla="*/ 677334 w 1197305"/>
                <a:gd name="connsiteY3" fmla="*/ 5418 h 319929"/>
                <a:gd name="connsiteX4" fmla="*/ 939800 w 1197305"/>
                <a:gd name="connsiteY4" fmla="*/ 187451 h 319929"/>
                <a:gd name="connsiteX5" fmla="*/ 1087967 w 1197305"/>
                <a:gd name="connsiteY5" fmla="*/ 94319 h 319929"/>
                <a:gd name="connsiteX6" fmla="*/ 1193800 w 1197305"/>
                <a:gd name="connsiteY6" fmla="*/ 51985 h 319929"/>
                <a:gd name="connsiteX0" fmla="*/ 0 w 1181124"/>
                <a:gd name="connsiteY0" fmla="*/ 234018 h 319929"/>
                <a:gd name="connsiteX1" fmla="*/ 249766 w 1181124"/>
                <a:gd name="connsiteY1" fmla="*/ 310218 h 319929"/>
                <a:gd name="connsiteX2" fmla="*/ 414868 w 1181124"/>
                <a:gd name="connsiteY2" fmla="*/ 70016 h 319929"/>
                <a:gd name="connsiteX3" fmla="*/ 677334 w 1181124"/>
                <a:gd name="connsiteY3" fmla="*/ 5418 h 319929"/>
                <a:gd name="connsiteX4" fmla="*/ 939800 w 1181124"/>
                <a:gd name="connsiteY4" fmla="*/ 187451 h 319929"/>
                <a:gd name="connsiteX5" fmla="*/ 1087967 w 1181124"/>
                <a:gd name="connsiteY5" fmla="*/ 94319 h 319929"/>
                <a:gd name="connsiteX6" fmla="*/ 1176866 w 1181124"/>
                <a:gd name="connsiteY6" fmla="*/ 22351 h 319929"/>
                <a:gd name="connsiteX0" fmla="*/ 0 w 1176866"/>
                <a:gd name="connsiteY0" fmla="*/ 234018 h 319929"/>
                <a:gd name="connsiteX1" fmla="*/ 249766 w 1176866"/>
                <a:gd name="connsiteY1" fmla="*/ 310218 h 319929"/>
                <a:gd name="connsiteX2" fmla="*/ 414868 w 1176866"/>
                <a:gd name="connsiteY2" fmla="*/ 70016 h 319929"/>
                <a:gd name="connsiteX3" fmla="*/ 677334 w 1176866"/>
                <a:gd name="connsiteY3" fmla="*/ 5418 h 319929"/>
                <a:gd name="connsiteX4" fmla="*/ 939800 w 1176866"/>
                <a:gd name="connsiteY4" fmla="*/ 187451 h 319929"/>
                <a:gd name="connsiteX5" fmla="*/ 1176866 w 1176866"/>
                <a:gd name="connsiteY5" fmla="*/ 22351 h 319929"/>
                <a:gd name="connsiteX0" fmla="*/ 0 w 1176866"/>
                <a:gd name="connsiteY0" fmla="*/ 228600 h 319047"/>
                <a:gd name="connsiteX1" fmla="*/ 249766 w 1176866"/>
                <a:gd name="connsiteY1" fmla="*/ 304800 h 319047"/>
                <a:gd name="connsiteX2" fmla="*/ 677334 w 1176866"/>
                <a:gd name="connsiteY2" fmla="*/ 0 h 319047"/>
                <a:gd name="connsiteX3" fmla="*/ 939800 w 1176866"/>
                <a:gd name="connsiteY3" fmla="*/ 182033 h 319047"/>
                <a:gd name="connsiteX4" fmla="*/ 1176866 w 1176866"/>
                <a:gd name="connsiteY4" fmla="*/ 16933 h 319047"/>
                <a:gd name="connsiteX0" fmla="*/ 0 w 1176866"/>
                <a:gd name="connsiteY0" fmla="*/ 228924 h 274530"/>
                <a:gd name="connsiteX1" fmla="*/ 478366 w 1176866"/>
                <a:gd name="connsiteY1" fmla="*/ 237390 h 274530"/>
                <a:gd name="connsiteX2" fmla="*/ 677334 w 1176866"/>
                <a:gd name="connsiteY2" fmla="*/ 324 h 274530"/>
                <a:gd name="connsiteX3" fmla="*/ 939800 w 1176866"/>
                <a:gd name="connsiteY3" fmla="*/ 182357 h 274530"/>
                <a:gd name="connsiteX4" fmla="*/ 1176866 w 1176866"/>
                <a:gd name="connsiteY4" fmla="*/ 17257 h 274530"/>
                <a:gd name="connsiteX0" fmla="*/ 0 w 1176866"/>
                <a:gd name="connsiteY0" fmla="*/ 220470 h 265590"/>
                <a:gd name="connsiteX1" fmla="*/ 478366 w 1176866"/>
                <a:gd name="connsiteY1" fmla="*/ 228936 h 265590"/>
                <a:gd name="connsiteX2" fmla="*/ 753534 w 1176866"/>
                <a:gd name="connsiteY2" fmla="*/ 337 h 265590"/>
                <a:gd name="connsiteX3" fmla="*/ 939800 w 1176866"/>
                <a:gd name="connsiteY3" fmla="*/ 173903 h 265590"/>
                <a:gd name="connsiteX4" fmla="*/ 1176866 w 1176866"/>
                <a:gd name="connsiteY4" fmla="*/ 8803 h 265590"/>
                <a:gd name="connsiteX0" fmla="*/ 0 w 1176866"/>
                <a:gd name="connsiteY0" fmla="*/ 220317 h 271122"/>
                <a:gd name="connsiteX1" fmla="*/ 478366 w 1176866"/>
                <a:gd name="connsiteY1" fmla="*/ 228783 h 271122"/>
                <a:gd name="connsiteX2" fmla="*/ 753534 w 1176866"/>
                <a:gd name="connsiteY2" fmla="*/ 184 h 271122"/>
                <a:gd name="connsiteX3" fmla="*/ 1028700 w 1176866"/>
                <a:gd name="connsiteY3" fmla="*/ 271116 h 271122"/>
                <a:gd name="connsiteX4" fmla="*/ 1176866 w 1176866"/>
                <a:gd name="connsiteY4" fmla="*/ 8650 h 271122"/>
                <a:gd name="connsiteX0" fmla="*/ 0 w 1176866"/>
                <a:gd name="connsiteY0" fmla="*/ 221332 h 272137"/>
                <a:gd name="connsiteX1" fmla="*/ 491066 w 1176866"/>
                <a:gd name="connsiteY1" fmla="*/ 174764 h 272137"/>
                <a:gd name="connsiteX2" fmla="*/ 753534 w 1176866"/>
                <a:gd name="connsiteY2" fmla="*/ 1199 h 272137"/>
                <a:gd name="connsiteX3" fmla="*/ 1028700 w 1176866"/>
                <a:gd name="connsiteY3" fmla="*/ 272131 h 272137"/>
                <a:gd name="connsiteX4" fmla="*/ 1176866 w 1176866"/>
                <a:gd name="connsiteY4" fmla="*/ 9665 h 272137"/>
                <a:gd name="connsiteX0" fmla="*/ 0 w 1176866"/>
                <a:gd name="connsiteY0" fmla="*/ 314081 h 365717"/>
                <a:gd name="connsiteX1" fmla="*/ 491066 w 1176866"/>
                <a:gd name="connsiteY1" fmla="*/ 267513 h 365717"/>
                <a:gd name="connsiteX2" fmla="*/ 884767 w 1176866"/>
                <a:gd name="connsiteY2" fmla="*/ 815 h 365717"/>
                <a:gd name="connsiteX3" fmla="*/ 1028700 w 1176866"/>
                <a:gd name="connsiteY3" fmla="*/ 364880 h 365717"/>
                <a:gd name="connsiteX4" fmla="*/ 1176866 w 1176866"/>
                <a:gd name="connsiteY4" fmla="*/ 102414 h 365717"/>
                <a:gd name="connsiteX0" fmla="*/ 0 w 1176866"/>
                <a:gd name="connsiteY0" fmla="*/ 314151 h 345601"/>
                <a:gd name="connsiteX1" fmla="*/ 491066 w 1176866"/>
                <a:gd name="connsiteY1" fmla="*/ 267583 h 345601"/>
                <a:gd name="connsiteX2" fmla="*/ 884767 w 1176866"/>
                <a:gd name="connsiteY2" fmla="*/ 885 h 345601"/>
                <a:gd name="connsiteX3" fmla="*/ 1007533 w 1176866"/>
                <a:gd name="connsiteY3" fmla="*/ 178684 h 345601"/>
                <a:gd name="connsiteX4" fmla="*/ 1176866 w 1176866"/>
                <a:gd name="connsiteY4" fmla="*/ 102484 h 345601"/>
                <a:gd name="connsiteX0" fmla="*/ 0 w 1176866"/>
                <a:gd name="connsiteY0" fmla="*/ 313295 h 330823"/>
                <a:gd name="connsiteX1" fmla="*/ 397933 w 1176866"/>
                <a:gd name="connsiteY1" fmla="*/ 165127 h 330823"/>
                <a:gd name="connsiteX2" fmla="*/ 884767 w 1176866"/>
                <a:gd name="connsiteY2" fmla="*/ 29 h 330823"/>
                <a:gd name="connsiteX3" fmla="*/ 1007533 w 1176866"/>
                <a:gd name="connsiteY3" fmla="*/ 177828 h 330823"/>
                <a:gd name="connsiteX4" fmla="*/ 1176866 w 1176866"/>
                <a:gd name="connsiteY4" fmla="*/ 101628 h 330823"/>
                <a:gd name="connsiteX0" fmla="*/ 0 w 1176866"/>
                <a:gd name="connsiteY0" fmla="*/ 211667 h 262489"/>
                <a:gd name="connsiteX1" fmla="*/ 397933 w 1176866"/>
                <a:gd name="connsiteY1" fmla="*/ 63499 h 262489"/>
                <a:gd name="connsiteX2" fmla="*/ 850900 w 1176866"/>
                <a:gd name="connsiteY2" fmla="*/ 262467 h 262489"/>
                <a:gd name="connsiteX3" fmla="*/ 1007533 w 1176866"/>
                <a:gd name="connsiteY3" fmla="*/ 76200 h 262489"/>
                <a:gd name="connsiteX4" fmla="*/ 1176866 w 1176866"/>
                <a:gd name="connsiteY4" fmla="*/ 0 h 26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6866" h="262489">
                  <a:moveTo>
                    <a:pt x="0" y="211667"/>
                  </a:moveTo>
                  <a:cubicBezTo>
                    <a:pt x="127000" y="283281"/>
                    <a:pt x="256116" y="55032"/>
                    <a:pt x="397933" y="63499"/>
                  </a:cubicBezTo>
                  <a:cubicBezTo>
                    <a:pt x="539750" y="71966"/>
                    <a:pt x="749300" y="260350"/>
                    <a:pt x="850900" y="262467"/>
                  </a:cubicBezTo>
                  <a:cubicBezTo>
                    <a:pt x="952500" y="264584"/>
                    <a:pt x="953205" y="119944"/>
                    <a:pt x="1007533" y="76200"/>
                  </a:cubicBezTo>
                  <a:cubicBezTo>
                    <a:pt x="1061861" y="32456"/>
                    <a:pt x="1127477" y="34396"/>
                    <a:pt x="1176866" y="0"/>
                  </a:cubicBezTo>
                </a:path>
              </a:pathLst>
            </a:custGeom>
            <a:ln>
              <a:solidFill>
                <a:schemeClr val="tx1">
                  <a:lumMod val="75000"/>
                </a:schemeClr>
              </a:solidFill>
              <a:tailEnd type="triangle"/>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303255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5608-E702-E6EF-D195-B46C2F4FE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0C2D14-C97D-C2DC-229C-2B3FC7A8A892}"/>
              </a:ext>
            </a:extLst>
          </p:cNvPr>
          <p:cNvSpPr>
            <a:spLocks noGrp="1"/>
          </p:cNvSpPr>
          <p:nvPr>
            <p:ph type="title"/>
          </p:nvPr>
        </p:nvSpPr>
        <p:spPr/>
        <p:txBody>
          <a:bodyPr rtlCol="0">
            <a:normAutofit/>
          </a:bodyPr>
          <a:lstStyle/>
          <a:p>
            <a:pPr fontAlgn="auto">
              <a:spcAft>
                <a:spcPts val="0"/>
              </a:spcAft>
              <a:defRPr/>
            </a:pPr>
            <a:r>
              <a:rPr lang="en-US" dirty="0"/>
              <a:t>Strategy Probe</a:t>
            </a:r>
          </a:p>
        </p:txBody>
      </p:sp>
      <p:sp>
        <p:nvSpPr>
          <p:cNvPr id="25602" name="Content Placeholder 2">
            <a:extLst>
              <a:ext uri="{FF2B5EF4-FFF2-40B4-BE49-F238E27FC236}">
                <a16:creationId xmlns:a16="http://schemas.microsoft.com/office/drawing/2014/main" id="{CBB51627-920E-F6EF-30D7-9A4C0B73CE9E}"/>
              </a:ext>
            </a:extLst>
          </p:cNvPr>
          <p:cNvSpPr>
            <a:spLocks noGrp="1" noChangeArrowheads="1"/>
          </p:cNvSpPr>
          <p:nvPr>
            <p:ph idx="4294967295"/>
          </p:nvPr>
        </p:nvSpPr>
        <p:spPr/>
        <p:txBody>
          <a:bodyPr/>
          <a:lstStyle/>
          <a:p>
            <a:pPr marL="64008" indent="0">
              <a:buNone/>
            </a:pPr>
            <a:r>
              <a:rPr lang="en-US" altLang="en-US" dirty="0"/>
              <a:t>Potential Purposes</a:t>
            </a:r>
          </a:p>
          <a:p>
            <a:r>
              <a:rPr lang="en-US" altLang="en-US" dirty="0"/>
              <a:t>Help students consider alternative viewpoints. </a:t>
            </a:r>
          </a:p>
          <a:p>
            <a:r>
              <a:rPr lang="en-US" dirty="0"/>
              <a:t>Challenge students’ existing ideas and encourage intellectual curiosity. </a:t>
            </a:r>
          </a:p>
          <a:p>
            <a:r>
              <a:rPr lang="en-US" dirty="0"/>
              <a:t>Provide starting points for mathematical inquiry. </a:t>
            </a:r>
          </a:p>
          <a:p>
            <a:endParaRPr lang="en-US" altLang="en-US" dirty="0"/>
          </a:p>
        </p:txBody>
      </p:sp>
      <p:grpSp>
        <p:nvGrpSpPr>
          <p:cNvPr id="3" name="Group 2">
            <a:extLst>
              <a:ext uri="{FF2B5EF4-FFF2-40B4-BE49-F238E27FC236}">
                <a16:creationId xmlns:a16="http://schemas.microsoft.com/office/drawing/2014/main" id="{68C5999E-48F8-212D-2AA0-8B82A94CE2B5}"/>
              </a:ext>
            </a:extLst>
          </p:cNvPr>
          <p:cNvGrpSpPr>
            <a:grpSpLocks noChangeAspect="1"/>
          </p:cNvGrpSpPr>
          <p:nvPr/>
        </p:nvGrpSpPr>
        <p:grpSpPr>
          <a:xfrm>
            <a:off x="4740435" y="519497"/>
            <a:ext cx="3399500" cy="1306072"/>
            <a:chOff x="3307754" y="3389656"/>
            <a:chExt cx="2528492" cy="971435"/>
          </a:xfrm>
        </p:grpSpPr>
        <p:pic>
          <p:nvPicPr>
            <p:cNvPr id="4" name="Graphic 3" descr="Bullseye with solid fill">
              <a:extLst>
                <a:ext uri="{FF2B5EF4-FFF2-40B4-BE49-F238E27FC236}">
                  <a16:creationId xmlns:a16="http://schemas.microsoft.com/office/drawing/2014/main" id="{95B0F589-DEF8-67D8-E84D-7CAB52C5A2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21846" y="3400629"/>
              <a:ext cx="914400" cy="914400"/>
            </a:xfrm>
            <a:prstGeom prst="rect">
              <a:avLst/>
            </a:prstGeom>
          </p:spPr>
        </p:pic>
        <p:pic>
          <p:nvPicPr>
            <p:cNvPr id="5" name="Graphic 4" descr="Badge Question Mark with solid fill">
              <a:extLst>
                <a:ext uri="{FF2B5EF4-FFF2-40B4-BE49-F238E27FC236}">
                  <a16:creationId xmlns:a16="http://schemas.microsoft.com/office/drawing/2014/main" id="{A31E75E8-DC3B-CA4A-6848-E85FEDA23D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07754" y="3400629"/>
              <a:ext cx="914400" cy="914400"/>
            </a:xfrm>
            <a:prstGeom prst="rect">
              <a:avLst/>
            </a:prstGeom>
          </p:spPr>
        </p:pic>
        <p:cxnSp>
          <p:nvCxnSpPr>
            <p:cNvPr id="6" name="Connector: Curved 5">
              <a:extLst>
                <a:ext uri="{FF2B5EF4-FFF2-40B4-BE49-F238E27FC236}">
                  <a16:creationId xmlns:a16="http://schemas.microsoft.com/office/drawing/2014/main" id="{F821778F-FF67-B3BD-98B0-2BB513BA1CAB}"/>
                </a:ext>
              </a:extLst>
            </p:cNvPr>
            <p:cNvCxnSpPr>
              <a:cxnSpLocks/>
            </p:cNvCxnSpPr>
            <p:nvPr/>
          </p:nvCxnSpPr>
          <p:spPr>
            <a:xfrm>
              <a:off x="4165595" y="3800430"/>
              <a:ext cx="815513" cy="12700"/>
            </a:xfrm>
            <a:prstGeom prst="curvedConnector3">
              <a:avLst/>
            </a:prstGeom>
            <a:ln>
              <a:tailEnd type="triangle"/>
            </a:ln>
          </p:spPr>
          <p:style>
            <a:lnRef idx="1">
              <a:schemeClr val="accent3"/>
            </a:lnRef>
            <a:fillRef idx="0">
              <a:schemeClr val="accent3"/>
            </a:fillRef>
            <a:effectRef idx="0">
              <a:schemeClr val="accent3"/>
            </a:effectRef>
            <a:fontRef idx="minor">
              <a:schemeClr val="tx1"/>
            </a:fontRef>
          </p:style>
        </p:cxnSp>
        <p:sp>
          <p:nvSpPr>
            <p:cNvPr id="7" name="Freeform: Shape 6">
              <a:extLst>
                <a:ext uri="{FF2B5EF4-FFF2-40B4-BE49-F238E27FC236}">
                  <a16:creationId xmlns:a16="http://schemas.microsoft.com/office/drawing/2014/main" id="{C940CE8A-7B57-2610-619A-70553DD48D99}"/>
                </a:ext>
              </a:extLst>
            </p:cNvPr>
            <p:cNvSpPr/>
            <p:nvPr/>
          </p:nvSpPr>
          <p:spPr>
            <a:xfrm>
              <a:off x="3822699" y="3868584"/>
              <a:ext cx="1197305" cy="492507"/>
            </a:xfrm>
            <a:custGeom>
              <a:avLst/>
              <a:gdLst>
                <a:gd name="connsiteX0" fmla="*/ 0 w 1216352"/>
                <a:gd name="connsiteY0" fmla="*/ 186377 h 312692"/>
                <a:gd name="connsiteX1" fmla="*/ 334433 w 1216352"/>
                <a:gd name="connsiteY1" fmla="*/ 309144 h 312692"/>
                <a:gd name="connsiteX2" fmla="*/ 482600 w 1216352"/>
                <a:gd name="connsiteY2" fmla="*/ 63611 h 312692"/>
                <a:gd name="connsiteX3" fmla="*/ 893233 w 1216352"/>
                <a:gd name="connsiteY3" fmla="*/ 199077 h 312692"/>
                <a:gd name="connsiteX4" fmla="*/ 1185333 w 1216352"/>
                <a:gd name="connsiteY4" fmla="*/ 25511 h 312692"/>
                <a:gd name="connsiteX5" fmla="*/ 1193800 w 1216352"/>
                <a:gd name="connsiteY5" fmla="*/ 4344 h 312692"/>
                <a:gd name="connsiteX0" fmla="*/ 0 w 1199194"/>
                <a:gd name="connsiteY0" fmla="*/ 182336 h 308651"/>
                <a:gd name="connsiteX1" fmla="*/ 334433 w 1199194"/>
                <a:gd name="connsiteY1" fmla="*/ 305103 h 308651"/>
                <a:gd name="connsiteX2" fmla="*/ 482600 w 1199194"/>
                <a:gd name="connsiteY2" fmla="*/ 59570 h 308651"/>
                <a:gd name="connsiteX3" fmla="*/ 893233 w 1199194"/>
                <a:gd name="connsiteY3" fmla="*/ 195036 h 308651"/>
                <a:gd name="connsiteX4" fmla="*/ 1121833 w 1199194"/>
                <a:gd name="connsiteY4" fmla="*/ 101903 h 308651"/>
                <a:gd name="connsiteX5" fmla="*/ 1193800 w 1199194"/>
                <a:gd name="connsiteY5" fmla="*/ 303 h 308651"/>
                <a:gd name="connsiteX0" fmla="*/ 0 w 1199194"/>
                <a:gd name="connsiteY0" fmla="*/ 182336 h 309247"/>
                <a:gd name="connsiteX1" fmla="*/ 334433 w 1199194"/>
                <a:gd name="connsiteY1" fmla="*/ 305103 h 309247"/>
                <a:gd name="connsiteX2" fmla="*/ 584200 w 1199194"/>
                <a:gd name="connsiteY2" fmla="*/ 46870 h 309247"/>
                <a:gd name="connsiteX3" fmla="*/ 893233 w 1199194"/>
                <a:gd name="connsiteY3" fmla="*/ 195036 h 309247"/>
                <a:gd name="connsiteX4" fmla="*/ 1121833 w 1199194"/>
                <a:gd name="connsiteY4" fmla="*/ 101903 h 309247"/>
                <a:gd name="connsiteX5" fmla="*/ 1193800 w 1199194"/>
                <a:gd name="connsiteY5" fmla="*/ 303 h 309247"/>
                <a:gd name="connsiteX0" fmla="*/ 0 w 1199194"/>
                <a:gd name="connsiteY0" fmla="*/ 182336 h 252295"/>
                <a:gd name="connsiteX1" fmla="*/ 304800 w 1199194"/>
                <a:gd name="connsiteY1" fmla="*/ 241603 h 252295"/>
                <a:gd name="connsiteX2" fmla="*/ 584200 w 1199194"/>
                <a:gd name="connsiteY2" fmla="*/ 46870 h 252295"/>
                <a:gd name="connsiteX3" fmla="*/ 893233 w 1199194"/>
                <a:gd name="connsiteY3" fmla="*/ 195036 h 252295"/>
                <a:gd name="connsiteX4" fmla="*/ 1121833 w 1199194"/>
                <a:gd name="connsiteY4" fmla="*/ 101903 h 252295"/>
                <a:gd name="connsiteX5" fmla="*/ 1193800 w 1199194"/>
                <a:gd name="connsiteY5" fmla="*/ 303 h 252295"/>
                <a:gd name="connsiteX0" fmla="*/ 0 w 1199194"/>
                <a:gd name="connsiteY0" fmla="*/ 402286 h 491944"/>
                <a:gd name="connsiteX1" fmla="*/ 304800 w 1199194"/>
                <a:gd name="connsiteY1" fmla="*/ 461553 h 491944"/>
                <a:gd name="connsiteX2" fmla="*/ 660400 w 1199194"/>
                <a:gd name="connsiteY2" fmla="*/ 120 h 491944"/>
                <a:gd name="connsiteX3" fmla="*/ 893233 w 1199194"/>
                <a:gd name="connsiteY3" fmla="*/ 414986 h 491944"/>
                <a:gd name="connsiteX4" fmla="*/ 1121833 w 1199194"/>
                <a:gd name="connsiteY4" fmla="*/ 321853 h 491944"/>
                <a:gd name="connsiteX5" fmla="*/ 1193800 w 1199194"/>
                <a:gd name="connsiteY5" fmla="*/ 220253 h 491944"/>
                <a:gd name="connsiteX0" fmla="*/ 0 w 1199194"/>
                <a:gd name="connsiteY0" fmla="*/ 402869 h 492527"/>
                <a:gd name="connsiteX1" fmla="*/ 304800 w 1199194"/>
                <a:gd name="connsiteY1" fmla="*/ 462136 h 492527"/>
                <a:gd name="connsiteX2" fmla="*/ 660400 w 1199194"/>
                <a:gd name="connsiteY2" fmla="*/ 703 h 492527"/>
                <a:gd name="connsiteX3" fmla="*/ 939800 w 1199194"/>
                <a:gd name="connsiteY3" fmla="*/ 356302 h 492527"/>
                <a:gd name="connsiteX4" fmla="*/ 1121833 w 1199194"/>
                <a:gd name="connsiteY4" fmla="*/ 322436 h 492527"/>
                <a:gd name="connsiteX5" fmla="*/ 1193800 w 1199194"/>
                <a:gd name="connsiteY5" fmla="*/ 220836 h 492527"/>
                <a:gd name="connsiteX0" fmla="*/ 0 w 1197305"/>
                <a:gd name="connsiteY0" fmla="*/ 402849 h 492507"/>
                <a:gd name="connsiteX1" fmla="*/ 304800 w 1197305"/>
                <a:gd name="connsiteY1" fmla="*/ 462116 h 492507"/>
                <a:gd name="connsiteX2" fmla="*/ 660400 w 1197305"/>
                <a:gd name="connsiteY2" fmla="*/ 683 h 492507"/>
                <a:gd name="connsiteX3" fmla="*/ 939800 w 1197305"/>
                <a:gd name="connsiteY3" fmla="*/ 356282 h 492507"/>
                <a:gd name="connsiteX4" fmla="*/ 1087967 w 1197305"/>
                <a:gd name="connsiteY4" fmla="*/ 263150 h 492507"/>
                <a:gd name="connsiteX5" fmla="*/ 1193800 w 1197305"/>
                <a:gd name="connsiteY5" fmla="*/ 220816 h 49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7305" h="492507">
                  <a:moveTo>
                    <a:pt x="0" y="402849"/>
                  </a:moveTo>
                  <a:cubicBezTo>
                    <a:pt x="127000" y="474463"/>
                    <a:pt x="194733" y="529144"/>
                    <a:pt x="304800" y="462116"/>
                  </a:cubicBezTo>
                  <a:cubicBezTo>
                    <a:pt x="414867" y="395088"/>
                    <a:pt x="554567" y="18322"/>
                    <a:pt x="660400" y="683"/>
                  </a:cubicBezTo>
                  <a:cubicBezTo>
                    <a:pt x="766233" y="-16956"/>
                    <a:pt x="868539" y="312538"/>
                    <a:pt x="939800" y="356282"/>
                  </a:cubicBezTo>
                  <a:cubicBezTo>
                    <a:pt x="1011061" y="400026"/>
                    <a:pt x="1037873" y="295605"/>
                    <a:pt x="1087967" y="263150"/>
                  </a:cubicBezTo>
                  <a:cubicBezTo>
                    <a:pt x="1138061" y="230695"/>
                    <a:pt x="1214613" y="215172"/>
                    <a:pt x="1193800" y="220816"/>
                  </a:cubicBezTo>
                </a:path>
              </a:pathLst>
            </a:custGeom>
            <a:ln>
              <a:solidFill>
                <a:srgbClr val="3E5C61"/>
              </a:solidFill>
              <a:tailEnd type="triangle"/>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8" name="Freeform: Shape 7">
              <a:extLst>
                <a:ext uri="{FF2B5EF4-FFF2-40B4-BE49-F238E27FC236}">
                  <a16:creationId xmlns:a16="http://schemas.microsoft.com/office/drawing/2014/main" id="{CC600CA3-8082-C31D-8E15-4DC72ABA2642}"/>
                </a:ext>
              </a:extLst>
            </p:cNvPr>
            <p:cNvSpPr/>
            <p:nvPr/>
          </p:nvSpPr>
          <p:spPr>
            <a:xfrm flipV="1">
              <a:off x="3838880" y="3389656"/>
              <a:ext cx="1176866" cy="262489"/>
            </a:xfrm>
            <a:custGeom>
              <a:avLst/>
              <a:gdLst>
                <a:gd name="connsiteX0" fmla="*/ 0 w 1216352"/>
                <a:gd name="connsiteY0" fmla="*/ 186377 h 312692"/>
                <a:gd name="connsiteX1" fmla="*/ 334433 w 1216352"/>
                <a:gd name="connsiteY1" fmla="*/ 309144 h 312692"/>
                <a:gd name="connsiteX2" fmla="*/ 482600 w 1216352"/>
                <a:gd name="connsiteY2" fmla="*/ 63611 h 312692"/>
                <a:gd name="connsiteX3" fmla="*/ 893233 w 1216352"/>
                <a:gd name="connsiteY3" fmla="*/ 199077 h 312692"/>
                <a:gd name="connsiteX4" fmla="*/ 1185333 w 1216352"/>
                <a:gd name="connsiteY4" fmla="*/ 25511 h 312692"/>
                <a:gd name="connsiteX5" fmla="*/ 1193800 w 1216352"/>
                <a:gd name="connsiteY5" fmla="*/ 4344 h 312692"/>
                <a:gd name="connsiteX0" fmla="*/ 0 w 1199194"/>
                <a:gd name="connsiteY0" fmla="*/ 182336 h 308651"/>
                <a:gd name="connsiteX1" fmla="*/ 334433 w 1199194"/>
                <a:gd name="connsiteY1" fmla="*/ 305103 h 308651"/>
                <a:gd name="connsiteX2" fmla="*/ 482600 w 1199194"/>
                <a:gd name="connsiteY2" fmla="*/ 59570 h 308651"/>
                <a:gd name="connsiteX3" fmla="*/ 893233 w 1199194"/>
                <a:gd name="connsiteY3" fmla="*/ 195036 h 308651"/>
                <a:gd name="connsiteX4" fmla="*/ 1121833 w 1199194"/>
                <a:gd name="connsiteY4" fmla="*/ 101903 h 308651"/>
                <a:gd name="connsiteX5" fmla="*/ 1193800 w 1199194"/>
                <a:gd name="connsiteY5" fmla="*/ 303 h 308651"/>
                <a:gd name="connsiteX0" fmla="*/ 0 w 1199194"/>
                <a:gd name="connsiteY0" fmla="*/ 182336 h 309247"/>
                <a:gd name="connsiteX1" fmla="*/ 334433 w 1199194"/>
                <a:gd name="connsiteY1" fmla="*/ 305103 h 309247"/>
                <a:gd name="connsiteX2" fmla="*/ 584200 w 1199194"/>
                <a:gd name="connsiteY2" fmla="*/ 46870 h 309247"/>
                <a:gd name="connsiteX3" fmla="*/ 893233 w 1199194"/>
                <a:gd name="connsiteY3" fmla="*/ 195036 h 309247"/>
                <a:gd name="connsiteX4" fmla="*/ 1121833 w 1199194"/>
                <a:gd name="connsiteY4" fmla="*/ 101903 h 309247"/>
                <a:gd name="connsiteX5" fmla="*/ 1193800 w 1199194"/>
                <a:gd name="connsiteY5" fmla="*/ 303 h 309247"/>
                <a:gd name="connsiteX0" fmla="*/ 0 w 1199194"/>
                <a:gd name="connsiteY0" fmla="*/ 182336 h 252295"/>
                <a:gd name="connsiteX1" fmla="*/ 304800 w 1199194"/>
                <a:gd name="connsiteY1" fmla="*/ 241603 h 252295"/>
                <a:gd name="connsiteX2" fmla="*/ 584200 w 1199194"/>
                <a:gd name="connsiteY2" fmla="*/ 46870 h 252295"/>
                <a:gd name="connsiteX3" fmla="*/ 893233 w 1199194"/>
                <a:gd name="connsiteY3" fmla="*/ 195036 h 252295"/>
                <a:gd name="connsiteX4" fmla="*/ 1121833 w 1199194"/>
                <a:gd name="connsiteY4" fmla="*/ 101903 h 252295"/>
                <a:gd name="connsiteX5" fmla="*/ 1193800 w 1199194"/>
                <a:gd name="connsiteY5" fmla="*/ 303 h 252295"/>
                <a:gd name="connsiteX0" fmla="*/ 0 w 1199194"/>
                <a:gd name="connsiteY0" fmla="*/ 402286 h 491944"/>
                <a:gd name="connsiteX1" fmla="*/ 304800 w 1199194"/>
                <a:gd name="connsiteY1" fmla="*/ 461553 h 491944"/>
                <a:gd name="connsiteX2" fmla="*/ 660400 w 1199194"/>
                <a:gd name="connsiteY2" fmla="*/ 120 h 491944"/>
                <a:gd name="connsiteX3" fmla="*/ 893233 w 1199194"/>
                <a:gd name="connsiteY3" fmla="*/ 414986 h 491944"/>
                <a:gd name="connsiteX4" fmla="*/ 1121833 w 1199194"/>
                <a:gd name="connsiteY4" fmla="*/ 321853 h 491944"/>
                <a:gd name="connsiteX5" fmla="*/ 1193800 w 1199194"/>
                <a:gd name="connsiteY5" fmla="*/ 220253 h 491944"/>
                <a:gd name="connsiteX0" fmla="*/ 0 w 1199194"/>
                <a:gd name="connsiteY0" fmla="*/ 402869 h 492527"/>
                <a:gd name="connsiteX1" fmla="*/ 304800 w 1199194"/>
                <a:gd name="connsiteY1" fmla="*/ 462136 h 492527"/>
                <a:gd name="connsiteX2" fmla="*/ 660400 w 1199194"/>
                <a:gd name="connsiteY2" fmla="*/ 703 h 492527"/>
                <a:gd name="connsiteX3" fmla="*/ 939800 w 1199194"/>
                <a:gd name="connsiteY3" fmla="*/ 356302 h 492527"/>
                <a:gd name="connsiteX4" fmla="*/ 1121833 w 1199194"/>
                <a:gd name="connsiteY4" fmla="*/ 322436 h 492527"/>
                <a:gd name="connsiteX5" fmla="*/ 1193800 w 1199194"/>
                <a:gd name="connsiteY5" fmla="*/ 220836 h 492527"/>
                <a:gd name="connsiteX0" fmla="*/ 0 w 1197305"/>
                <a:gd name="connsiteY0" fmla="*/ 402849 h 492507"/>
                <a:gd name="connsiteX1" fmla="*/ 304800 w 1197305"/>
                <a:gd name="connsiteY1" fmla="*/ 462116 h 492507"/>
                <a:gd name="connsiteX2" fmla="*/ 660400 w 1197305"/>
                <a:gd name="connsiteY2" fmla="*/ 683 h 492507"/>
                <a:gd name="connsiteX3" fmla="*/ 939800 w 1197305"/>
                <a:gd name="connsiteY3" fmla="*/ 356282 h 492507"/>
                <a:gd name="connsiteX4" fmla="*/ 1087967 w 1197305"/>
                <a:gd name="connsiteY4" fmla="*/ 263150 h 492507"/>
                <a:gd name="connsiteX5" fmla="*/ 1193800 w 1197305"/>
                <a:gd name="connsiteY5" fmla="*/ 220816 h 492507"/>
                <a:gd name="connsiteX0" fmla="*/ 0 w 1197305"/>
                <a:gd name="connsiteY0" fmla="*/ 183172 h 255002"/>
                <a:gd name="connsiteX1" fmla="*/ 304800 w 1197305"/>
                <a:gd name="connsiteY1" fmla="*/ 242439 h 255002"/>
                <a:gd name="connsiteX2" fmla="*/ 503767 w 1197305"/>
                <a:gd name="connsiteY2" fmla="*/ 22306 h 255002"/>
                <a:gd name="connsiteX3" fmla="*/ 939800 w 1197305"/>
                <a:gd name="connsiteY3" fmla="*/ 136605 h 255002"/>
                <a:gd name="connsiteX4" fmla="*/ 1087967 w 1197305"/>
                <a:gd name="connsiteY4" fmla="*/ 43473 h 255002"/>
                <a:gd name="connsiteX5" fmla="*/ 1193800 w 1197305"/>
                <a:gd name="connsiteY5" fmla="*/ 1139 h 255002"/>
                <a:gd name="connsiteX0" fmla="*/ 0 w 1197305"/>
                <a:gd name="connsiteY0" fmla="*/ 229785 h 306612"/>
                <a:gd name="connsiteX1" fmla="*/ 304800 w 1197305"/>
                <a:gd name="connsiteY1" fmla="*/ 289052 h 306612"/>
                <a:gd name="connsiteX2" fmla="*/ 677334 w 1197305"/>
                <a:gd name="connsiteY2" fmla="*/ 1185 h 306612"/>
                <a:gd name="connsiteX3" fmla="*/ 939800 w 1197305"/>
                <a:gd name="connsiteY3" fmla="*/ 183218 h 306612"/>
                <a:gd name="connsiteX4" fmla="*/ 1087967 w 1197305"/>
                <a:gd name="connsiteY4" fmla="*/ 90086 h 306612"/>
                <a:gd name="connsiteX5" fmla="*/ 1193800 w 1197305"/>
                <a:gd name="connsiteY5" fmla="*/ 47752 h 306612"/>
                <a:gd name="connsiteX0" fmla="*/ 0 w 1197305"/>
                <a:gd name="connsiteY0" fmla="*/ 234720 h 307093"/>
                <a:gd name="connsiteX1" fmla="*/ 304800 w 1197305"/>
                <a:gd name="connsiteY1" fmla="*/ 293987 h 307093"/>
                <a:gd name="connsiteX2" fmla="*/ 452969 w 1197305"/>
                <a:gd name="connsiteY2" fmla="*/ 66485 h 307093"/>
                <a:gd name="connsiteX3" fmla="*/ 677334 w 1197305"/>
                <a:gd name="connsiteY3" fmla="*/ 6120 h 307093"/>
                <a:gd name="connsiteX4" fmla="*/ 939800 w 1197305"/>
                <a:gd name="connsiteY4" fmla="*/ 188153 h 307093"/>
                <a:gd name="connsiteX5" fmla="*/ 1087967 w 1197305"/>
                <a:gd name="connsiteY5" fmla="*/ 95021 h 307093"/>
                <a:gd name="connsiteX6" fmla="*/ 1193800 w 1197305"/>
                <a:gd name="connsiteY6" fmla="*/ 52687 h 307093"/>
                <a:gd name="connsiteX0" fmla="*/ 0 w 1197305"/>
                <a:gd name="connsiteY0" fmla="*/ 229232 h 296619"/>
                <a:gd name="connsiteX1" fmla="*/ 304800 w 1197305"/>
                <a:gd name="connsiteY1" fmla="*/ 288499 h 296619"/>
                <a:gd name="connsiteX2" fmla="*/ 469902 w 1197305"/>
                <a:gd name="connsiteY2" fmla="*/ 128730 h 296619"/>
                <a:gd name="connsiteX3" fmla="*/ 677334 w 1197305"/>
                <a:gd name="connsiteY3" fmla="*/ 632 h 296619"/>
                <a:gd name="connsiteX4" fmla="*/ 939800 w 1197305"/>
                <a:gd name="connsiteY4" fmla="*/ 182665 h 296619"/>
                <a:gd name="connsiteX5" fmla="*/ 1087967 w 1197305"/>
                <a:gd name="connsiteY5" fmla="*/ 89533 h 296619"/>
                <a:gd name="connsiteX6" fmla="*/ 1193800 w 1197305"/>
                <a:gd name="connsiteY6" fmla="*/ 47199 h 296619"/>
                <a:gd name="connsiteX0" fmla="*/ 0 w 1197305"/>
                <a:gd name="connsiteY0" fmla="*/ 234018 h 306079"/>
                <a:gd name="connsiteX1" fmla="*/ 304800 w 1197305"/>
                <a:gd name="connsiteY1" fmla="*/ 293285 h 306079"/>
                <a:gd name="connsiteX2" fmla="*/ 414868 w 1197305"/>
                <a:gd name="connsiteY2" fmla="*/ 70016 h 306079"/>
                <a:gd name="connsiteX3" fmla="*/ 677334 w 1197305"/>
                <a:gd name="connsiteY3" fmla="*/ 5418 h 306079"/>
                <a:gd name="connsiteX4" fmla="*/ 939800 w 1197305"/>
                <a:gd name="connsiteY4" fmla="*/ 187451 h 306079"/>
                <a:gd name="connsiteX5" fmla="*/ 1087967 w 1197305"/>
                <a:gd name="connsiteY5" fmla="*/ 94319 h 306079"/>
                <a:gd name="connsiteX6" fmla="*/ 1193800 w 1197305"/>
                <a:gd name="connsiteY6" fmla="*/ 51985 h 306079"/>
                <a:gd name="connsiteX0" fmla="*/ 0 w 1197305"/>
                <a:gd name="connsiteY0" fmla="*/ 234018 h 319929"/>
                <a:gd name="connsiteX1" fmla="*/ 249766 w 1197305"/>
                <a:gd name="connsiteY1" fmla="*/ 310218 h 319929"/>
                <a:gd name="connsiteX2" fmla="*/ 414868 w 1197305"/>
                <a:gd name="connsiteY2" fmla="*/ 70016 h 319929"/>
                <a:gd name="connsiteX3" fmla="*/ 677334 w 1197305"/>
                <a:gd name="connsiteY3" fmla="*/ 5418 h 319929"/>
                <a:gd name="connsiteX4" fmla="*/ 939800 w 1197305"/>
                <a:gd name="connsiteY4" fmla="*/ 187451 h 319929"/>
                <a:gd name="connsiteX5" fmla="*/ 1087967 w 1197305"/>
                <a:gd name="connsiteY5" fmla="*/ 94319 h 319929"/>
                <a:gd name="connsiteX6" fmla="*/ 1193800 w 1197305"/>
                <a:gd name="connsiteY6" fmla="*/ 51985 h 319929"/>
                <a:gd name="connsiteX0" fmla="*/ 0 w 1181124"/>
                <a:gd name="connsiteY0" fmla="*/ 234018 h 319929"/>
                <a:gd name="connsiteX1" fmla="*/ 249766 w 1181124"/>
                <a:gd name="connsiteY1" fmla="*/ 310218 h 319929"/>
                <a:gd name="connsiteX2" fmla="*/ 414868 w 1181124"/>
                <a:gd name="connsiteY2" fmla="*/ 70016 h 319929"/>
                <a:gd name="connsiteX3" fmla="*/ 677334 w 1181124"/>
                <a:gd name="connsiteY3" fmla="*/ 5418 h 319929"/>
                <a:gd name="connsiteX4" fmla="*/ 939800 w 1181124"/>
                <a:gd name="connsiteY4" fmla="*/ 187451 h 319929"/>
                <a:gd name="connsiteX5" fmla="*/ 1087967 w 1181124"/>
                <a:gd name="connsiteY5" fmla="*/ 94319 h 319929"/>
                <a:gd name="connsiteX6" fmla="*/ 1176866 w 1181124"/>
                <a:gd name="connsiteY6" fmla="*/ 22351 h 319929"/>
                <a:gd name="connsiteX0" fmla="*/ 0 w 1176866"/>
                <a:gd name="connsiteY0" fmla="*/ 234018 h 319929"/>
                <a:gd name="connsiteX1" fmla="*/ 249766 w 1176866"/>
                <a:gd name="connsiteY1" fmla="*/ 310218 h 319929"/>
                <a:gd name="connsiteX2" fmla="*/ 414868 w 1176866"/>
                <a:gd name="connsiteY2" fmla="*/ 70016 h 319929"/>
                <a:gd name="connsiteX3" fmla="*/ 677334 w 1176866"/>
                <a:gd name="connsiteY3" fmla="*/ 5418 h 319929"/>
                <a:gd name="connsiteX4" fmla="*/ 939800 w 1176866"/>
                <a:gd name="connsiteY4" fmla="*/ 187451 h 319929"/>
                <a:gd name="connsiteX5" fmla="*/ 1176866 w 1176866"/>
                <a:gd name="connsiteY5" fmla="*/ 22351 h 319929"/>
                <a:gd name="connsiteX0" fmla="*/ 0 w 1176866"/>
                <a:gd name="connsiteY0" fmla="*/ 228600 h 319047"/>
                <a:gd name="connsiteX1" fmla="*/ 249766 w 1176866"/>
                <a:gd name="connsiteY1" fmla="*/ 304800 h 319047"/>
                <a:gd name="connsiteX2" fmla="*/ 677334 w 1176866"/>
                <a:gd name="connsiteY2" fmla="*/ 0 h 319047"/>
                <a:gd name="connsiteX3" fmla="*/ 939800 w 1176866"/>
                <a:gd name="connsiteY3" fmla="*/ 182033 h 319047"/>
                <a:gd name="connsiteX4" fmla="*/ 1176866 w 1176866"/>
                <a:gd name="connsiteY4" fmla="*/ 16933 h 319047"/>
                <a:gd name="connsiteX0" fmla="*/ 0 w 1176866"/>
                <a:gd name="connsiteY0" fmla="*/ 228924 h 274530"/>
                <a:gd name="connsiteX1" fmla="*/ 478366 w 1176866"/>
                <a:gd name="connsiteY1" fmla="*/ 237390 h 274530"/>
                <a:gd name="connsiteX2" fmla="*/ 677334 w 1176866"/>
                <a:gd name="connsiteY2" fmla="*/ 324 h 274530"/>
                <a:gd name="connsiteX3" fmla="*/ 939800 w 1176866"/>
                <a:gd name="connsiteY3" fmla="*/ 182357 h 274530"/>
                <a:gd name="connsiteX4" fmla="*/ 1176866 w 1176866"/>
                <a:gd name="connsiteY4" fmla="*/ 17257 h 274530"/>
                <a:gd name="connsiteX0" fmla="*/ 0 w 1176866"/>
                <a:gd name="connsiteY0" fmla="*/ 220470 h 265590"/>
                <a:gd name="connsiteX1" fmla="*/ 478366 w 1176866"/>
                <a:gd name="connsiteY1" fmla="*/ 228936 h 265590"/>
                <a:gd name="connsiteX2" fmla="*/ 753534 w 1176866"/>
                <a:gd name="connsiteY2" fmla="*/ 337 h 265590"/>
                <a:gd name="connsiteX3" fmla="*/ 939800 w 1176866"/>
                <a:gd name="connsiteY3" fmla="*/ 173903 h 265590"/>
                <a:gd name="connsiteX4" fmla="*/ 1176866 w 1176866"/>
                <a:gd name="connsiteY4" fmla="*/ 8803 h 265590"/>
                <a:gd name="connsiteX0" fmla="*/ 0 w 1176866"/>
                <a:gd name="connsiteY0" fmla="*/ 220317 h 271122"/>
                <a:gd name="connsiteX1" fmla="*/ 478366 w 1176866"/>
                <a:gd name="connsiteY1" fmla="*/ 228783 h 271122"/>
                <a:gd name="connsiteX2" fmla="*/ 753534 w 1176866"/>
                <a:gd name="connsiteY2" fmla="*/ 184 h 271122"/>
                <a:gd name="connsiteX3" fmla="*/ 1028700 w 1176866"/>
                <a:gd name="connsiteY3" fmla="*/ 271116 h 271122"/>
                <a:gd name="connsiteX4" fmla="*/ 1176866 w 1176866"/>
                <a:gd name="connsiteY4" fmla="*/ 8650 h 271122"/>
                <a:gd name="connsiteX0" fmla="*/ 0 w 1176866"/>
                <a:gd name="connsiteY0" fmla="*/ 221332 h 272137"/>
                <a:gd name="connsiteX1" fmla="*/ 491066 w 1176866"/>
                <a:gd name="connsiteY1" fmla="*/ 174764 h 272137"/>
                <a:gd name="connsiteX2" fmla="*/ 753534 w 1176866"/>
                <a:gd name="connsiteY2" fmla="*/ 1199 h 272137"/>
                <a:gd name="connsiteX3" fmla="*/ 1028700 w 1176866"/>
                <a:gd name="connsiteY3" fmla="*/ 272131 h 272137"/>
                <a:gd name="connsiteX4" fmla="*/ 1176866 w 1176866"/>
                <a:gd name="connsiteY4" fmla="*/ 9665 h 272137"/>
                <a:gd name="connsiteX0" fmla="*/ 0 w 1176866"/>
                <a:gd name="connsiteY0" fmla="*/ 314081 h 365717"/>
                <a:gd name="connsiteX1" fmla="*/ 491066 w 1176866"/>
                <a:gd name="connsiteY1" fmla="*/ 267513 h 365717"/>
                <a:gd name="connsiteX2" fmla="*/ 884767 w 1176866"/>
                <a:gd name="connsiteY2" fmla="*/ 815 h 365717"/>
                <a:gd name="connsiteX3" fmla="*/ 1028700 w 1176866"/>
                <a:gd name="connsiteY3" fmla="*/ 364880 h 365717"/>
                <a:gd name="connsiteX4" fmla="*/ 1176866 w 1176866"/>
                <a:gd name="connsiteY4" fmla="*/ 102414 h 365717"/>
                <a:gd name="connsiteX0" fmla="*/ 0 w 1176866"/>
                <a:gd name="connsiteY0" fmla="*/ 314151 h 345601"/>
                <a:gd name="connsiteX1" fmla="*/ 491066 w 1176866"/>
                <a:gd name="connsiteY1" fmla="*/ 267583 h 345601"/>
                <a:gd name="connsiteX2" fmla="*/ 884767 w 1176866"/>
                <a:gd name="connsiteY2" fmla="*/ 885 h 345601"/>
                <a:gd name="connsiteX3" fmla="*/ 1007533 w 1176866"/>
                <a:gd name="connsiteY3" fmla="*/ 178684 h 345601"/>
                <a:gd name="connsiteX4" fmla="*/ 1176866 w 1176866"/>
                <a:gd name="connsiteY4" fmla="*/ 102484 h 345601"/>
                <a:gd name="connsiteX0" fmla="*/ 0 w 1176866"/>
                <a:gd name="connsiteY0" fmla="*/ 313295 h 330823"/>
                <a:gd name="connsiteX1" fmla="*/ 397933 w 1176866"/>
                <a:gd name="connsiteY1" fmla="*/ 165127 h 330823"/>
                <a:gd name="connsiteX2" fmla="*/ 884767 w 1176866"/>
                <a:gd name="connsiteY2" fmla="*/ 29 h 330823"/>
                <a:gd name="connsiteX3" fmla="*/ 1007533 w 1176866"/>
                <a:gd name="connsiteY3" fmla="*/ 177828 h 330823"/>
                <a:gd name="connsiteX4" fmla="*/ 1176866 w 1176866"/>
                <a:gd name="connsiteY4" fmla="*/ 101628 h 330823"/>
                <a:gd name="connsiteX0" fmla="*/ 0 w 1176866"/>
                <a:gd name="connsiteY0" fmla="*/ 211667 h 262489"/>
                <a:gd name="connsiteX1" fmla="*/ 397933 w 1176866"/>
                <a:gd name="connsiteY1" fmla="*/ 63499 h 262489"/>
                <a:gd name="connsiteX2" fmla="*/ 850900 w 1176866"/>
                <a:gd name="connsiteY2" fmla="*/ 262467 h 262489"/>
                <a:gd name="connsiteX3" fmla="*/ 1007533 w 1176866"/>
                <a:gd name="connsiteY3" fmla="*/ 76200 h 262489"/>
                <a:gd name="connsiteX4" fmla="*/ 1176866 w 1176866"/>
                <a:gd name="connsiteY4" fmla="*/ 0 h 26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6866" h="262489">
                  <a:moveTo>
                    <a:pt x="0" y="211667"/>
                  </a:moveTo>
                  <a:cubicBezTo>
                    <a:pt x="127000" y="283281"/>
                    <a:pt x="256116" y="55032"/>
                    <a:pt x="397933" y="63499"/>
                  </a:cubicBezTo>
                  <a:cubicBezTo>
                    <a:pt x="539750" y="71966"/>
                    <a:pt x="749300" y="260350"/>
                    <a:pt x="850900" y="262467"/>
                  </a:cubicBezTo>
                  <a:cubicBezTo>
                    <a:pt x="952500" y="264584"/>
                    <a:pt x="953205" y="119944"/>
                    <a:pt x="1007533" y="76200"/>
                  </a:cubicBezTo>
                  <a:cubicBezTo>
                    <a:pt x="1061861" y="32456"/>
                    <a:pt x="1127477" y="34396"/>
                    <a:pt x="1176866" y="0"/>
                  </a:cubicBezTo>
                </a:path>
              </a:pathLst>
            </a:custGeom>
            <a:ln>
              <a:solidFill>
                <a:srgbClr val="3978B1"/>
              </a:solidFill>
              <a:tailEnd type="triangle"/>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476905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AD303-302D-6A06-9A10-7F76332ED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20060-E2D3-F34B-AF37-9B2E8E3AE25D}"/>
              </a:ext>
            </a:extLst>
          </p:cNvPr>
          <p:cNvSpPr>
            <a:spLocks noGrp="1"/>
          </p:cNvSpPr>
          <p:nvPr>
            <p:ph type="title"/>
          </p:nvPr>
        </p:nvSpPr>
        <p:spPr/>
        <p:txBody>
          <a:bodyPr rtlCol="0">
            <a:normAutofit/>
          </a:bodyPr>
          <a:lstStyle/>
          <a:p>
            <a:pPr fontAlgn="auto">
              <a:spcAft>
                <a:spcPts val="0"/>
              </a:spcAft>
              <a:defRPr/>
            </a:pPr>
            <a:r>
              <a:rPr lang="en-US" dirty="0"/>
              <a:t>Strategy Probe Example</a:t>
            </a:r>
          </a:p>
        </p:txBody>
      </p:sp>
      <p:sp>
        <p:nvSpPr>
          <p:cNvPr id="25602" name="Content Placeholder 2">
            <a:extLst>
              <a:ext uri="{FF2B5EF4-FFF2-40B4-BE49-F238E27FC236}">
                <a16:creationId xmlns:a16="http://schemas.microsoft.com/office/drawing/2014/main" id="{038B8A24-6E47-4F3D-E856-6FDE826CC7BC}"/>
              </a:ext>
            </a:extLst>
          </p:cNvPr>
          <p:cNvSpPr>
            <a:spLocks noGrp="1" noChangeArrowheads="1"/>
          </p:cNvSpPr>
          <p:nvPr>
            <p:ph idx="4294967295"/>
          </p:nvPr>
        </p:nvSpPr>
        <p:spPr/>
        <p:txBody>
          <a:bodyPr/>
          <a:lstStyle/>
          <a:p>
            <a:r>
              <a:rPr lang="en-US" altLang="en-US" dirty="0"/>
              <a:t>Expand:</a:t>
            </a:r>
          </a:p>
          <a:p>
            <a:pPr lvl="1"/>
            <a:r>
              <a:rPr lang="en-US" altLang="en-US" dirty="0"/>
              <a:t>Be sure to show your thinking.</a:t>
            </a:r>
          </a:p>
        </p:txBody>
      </p:sp>
      <p:pic>
        <p:nvPicPr>
          <p:cNvPr id="3" name="Picture 2" descr="Shape&#10;&#10;Description automatically generated with medium confidence">
            <a:extLst>
              <a:ext uri="{FF2B5EF4-FFF2-40B4-BE49-F238E27FC236}">
                <a16:creationId xmlns:a16="http://schemas.microsoft.com/office/drawing/2014/main" id="{738AD78B-72FE-7661-56BD-48966B615936}"/>
              </a:ext>
            </a:extLst>
          </p:cNvPr>
          <p:cNvPicPr>
            <a:picLocks noChangeAspect="1"/>
          </p:cNvPicPr>
          <p:nvPr/>
        </p:nvPicPr>
        <p:blipFill rotWithShape="1">
          <a:blip r:embed="rId3"/>
          <a:srcRect l="34503"/>
          <a:stretch/>
        </p:blipFill>
        <p:spPr>
          <a:xfrm>
            <a:off x="2319413" y="1410419"/>
            <a:ext cx="2147008" cy="468288"/>
          </a:xfrm>
          <a:prstGeom prst="rect">
            <a:avLst/>
          </a:prstGeom>
        </p:spPr>
      </p:pic>
      <p:grpSp>
        <p:nvGrpSpPr>
          <p:cNvPr id="4" name="Group 3">
            <a:extLst>
              <a:ext uri="{FF2B5EF4-FFF2-40B4-BE49-F238E27FC236}">
                <a16:creationId xmlns:a16="http://schemas.microsoft.com/office/drawing/2014/main" id="{8E5426D2-CF3B-BCD7-621D-D465D99571C3}"/>
              </a:ext>
            </a:extLst>
          </p:cNvPr>
          <p:cNvGrpSpPr>
            <a:grpSpLocks noChangeAspect="1"/>
          </p:cNvGrpSpPr>
          <p:nvPr/>
        </p:nvGrpSpPr>
        <p:grpSpPr>
          <a:xfrm>
            <a:off x="1093974" y="2522218"/>
            <a:ext cx="4166250" cy="1600654"/>
            <a:chOff x="3307754" y="3389656"/>
            <a:chExt cx="2528492" cy="971435"/>
          </a:xfrm>
        </p:grpSpPr>
        <p:pic>
          <p:nvPicPr>
            <p:cNvPr id="5" name="Graphic 4" descr="Bullseye with solid fill">
              <a:extLst>
                <a:ext uri="{FF2B5EF4-FFF2-40B4-BE49-F238E27FC236}">
                  <a16:creationId xmlns:a16="http://schemas.microsoft.com/office/drawing/2014/main" id="{DDF4EAF5-7CE9-1C52-50B9-2A24D63125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1846" y="3400629"/>
              <a:ext cx="914400" cy="914400"/>
            </a:xfrm>
            <a:prstGeom prst="rect">
              <a:avLst/>
            </a:prstGeom>
          </p:spPr>
        </p:pic>
        <p:pic>
          <p:nvPicPr>
            <p:cNvPr id="6" name="Graphic 5" descr="Badge Question Mark with solid fill">
              <a:extLst>
                <a:ext uri="{FF2B5EF4-FFF2-40B4-BE49-F238E27FC236}">
                  <a16:creationId xmlns:a16="http://schemas.microsoft.com/office/drawing/2014/main" id="{3CD738F2-5FE2-BF6B-8C26-0E3D689BAC8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07754" y="3400629"/>
              <a:ext cx="914400" cy="914400"/>
            </a:xfrm>
            <a:prstGeom prst="rect">
              <a:avLst/>
            </a:prstGeom>
          </p:spPr>
        </p:pic>
        <p:cxnSp>
          <p:nvCxnSpPr>
            <p:cNvPr id="7" name="Connector: Curved 6">
              <a:extLst>
                <a:ext uri="{FF2B5EF4-FFF2-40B4-BE49-F238E27FC236}">
                  <a16:creationId xmlns:a16="http://schemas.microsoft.com/office/drawing/2014/main" id="{8D899597-A33D-9FEF-5A50-F9DD977B0E88}"/>
                </a:ext>
              </a:extLst>
            </p:cNvPr>
            <p:cNvCxnSpPr>
              <a:cxnSpLocks/>
            </p:cNvCxnSpPr>
            <p:nvPr/>
          </p:nvCxnSpPr>
          <p:spPr>
            <a:xfrm>
              <a:off x="4165595" y="3800430"/>
              <a:ext cx="815513" cy="12700"/>
            </a:xfrm>
            <a:prstGeom prst="curvedConnector3">
              <a:avLst/>
            </a:prstGeom>
            <a:ln>
              <a:tailEnd type="triangle"/>
            </a:ln>
          </p:spPr>
          <p:style>
            <a:lnRef idx="1">
              <a:schemeClr val="accent3"/>
            </a:lnRef>
            <a:fillRef idx="0">
              <a:schemeClr val="accent3"/>
            </a:fillRef>
            <a:effectRef idx="0">
              <a:schemeClr val="accent3"/>
            </a:effectRef>
            <a:fontRef idx="minor">
              <a:schemeClr val="tx1"/>
            </a:fontRef>
          </p:style>
        </p:cxnSp>
        <p:sp>
          <p:nvSpPr>
            <p:cNvPr id="8" name="Freeform: Shape 7">
              <a:extLst>
                <a:ext uri="{FF2B5EF4-FFF2-40B4-BE49-F238E27FC236}">
                  <a16:creationId xmlns:a16="http://schemas.microsoft.com/office/drawing/2014/main" id="{B82E470C-8D17-72B8-B3E9-30700D636F61}"/>
                </a:ext>
              </a:extLst>
            </p:cNvPr>
            <p:cNvSpPr/>
            <p:nvPr/>
          </p:nvSpPr>
          <p:spPr>
            <a:xfrm>
              <a:off x="3822699" y="3868584"/>
              <a:ext cx="1197305" cy="492507"/>
            </a:xfrm>
            <a:custGeom>
              <a:avLst/>
              <a:gdLst>
                <a:gd name="connsiteX0" fmla="*/ 0 w 1216352"/>
                <a:gd name="connsiteY0" fmla="*/ 186377 h 312692"/>
                <a:gd name="connsiteX1" fmla="*/ 334433 w 1216352"/>
                <a:gd name="connsiteY1" fmla="*/ 309144 h 312692"/>
                <a:gd name="connsiteX2" fmla="*/ 482600 w 1216352"/>
                <a:gd name="connsiteY2" fmla="*/ 63611 h 312692"/>
                <a:gd name="connsiteX3" fmla="*/ 893233 w 1216352"/>
                <a:gd name="connsiteY3" fmla="*/ 199077 h 312692"/>
                <a:gd name="connsiteX4" fmla="*/ 1185333 w 1216352"/>
                <a:gd name="connsiteY4" fmla="*/ 25511 h 312692"/>
                <a:gd name="connsiteX5" fmla="*/ 1193800 w 1216352"/>
                <a:gd name="connsiteY5" fmla="*/ 4344 h 312692"/>
                <a:gd name="connsiteX0" fmla="*/ 0 w 1199194"/>
                <a:gd name="connsiteY0" fmla="*/ 182336 h 308651"/>
                <a:gd name="connsiteX1" fmla="*/ 334433 w 1199194"/>
                <a:gd name="connsiteY1" fmla="*/ 305103 h 308651"/>
                <a:gd name="connsiteX2" fmla="*/ 482600 w 1199194"/>
                <a:gd name="connsiteY2" fmla="*/ 59570 h 308651"/>
                <a:gd name="connsiteX3" fmla="*/ 893233 w 1199194"/>
                <a:gd name="connsiteY3" fmla="*/ 195036 h 308651"/>
                <a:gd name="connsiteX4" fmla="*/ 1121833 w 1199194"/>
                <a:gd name="connsiteY4" fmla="*/ 101903 h 308651"/>
                <a:gd name="connsiteX5" fmla="*/ 1193800 w 1199194"/>
                <a:gd name="connsiteY5" fmla="*/ 303 h 308651"/>
                <a:gd name="connsiteX0" fmla="*/ 0 w 1199194"/>
                <a:gd name="connsiteY0" fmla="*/ 182336 h 309247"/>
                <a:gd name="connsiteX1" fmla="*/ 334433 w 1199194"/>
                <a:gd name="connsiteY1" fmla="*/ 305103 h 309247"/>
                <a:gd name="connsiteX2" fmla="*/ 584200 w 1199194"/>
                <a:gd name="connsiteY2" fmla="*/ 46870 h 309247"/>
                <a:gd name="connsiteX3" fmla="*/ 893233 w 1199194"/>
                <a:gd name="connsiteY3" fmla="*/ 195036 h 309247"/>
                <a:gd name="connsiteX4" fmla="*/ 1121833 w 1199194"/>
                <a:gd name="connsiteY4" fmla="*/ 101903 h 309247"/>
                <a:gd name="connsiteX5" fmla="*/ 1193800 w 1199194"/>
                <a:gd name="connsiteY5" fmla="*/ 303 h 309247"/>
                <a:gd name="connsiteX0" fmla="*/ 0 w 1199194"/>
                <a:gd name="connsiteY0" fmla="*/ 182336 h 252295"/>
                <a:gd name="connsiteX1" fmla="*/ 304800 w 1199194"/>
                <a:gd name="connsiteY1" fmla="*/ 241603 h 252295"/>
                <a:gd name="connsiteX2" fmla="*/ 584200 w 1199194"/>
                <a:gd name="connsiteY2" fmla="*/ 46870 h 252295"/>
                <a:gd name="connsiteX3" fmla="*/ 893233 w 1199194"/>
                <a:gd name="connsiteY3" fmla="*/ 195036 h 252295"/>
                <a:gd name="connsiteX4" fmla="*/ 1121833 w 1199194"/>
                <a:gd name="connsiteY4" fmla="*/ 101903 h 252295"/>
                <a:gd name="connsiteX5" fmla="*/ 1193800 w 1199194"/>
                <a:gd name="connsiteY5" fmla="*/ 303 h 252295"/>
                <a:gd name="connsiteX0" fmla="*/ 0 w 1199194"/>
                <a:gd name="connsiteY0" fmla="*/ 402286 h 491944"/>
                <a:gd name="connsiteX1" fmla="*/ 304800 w 1199194"/>
                <a:gd name="connsiteY1" fmla="*/ 461553 h 491944"/>
                <a:gd name="connsiteX2" fmla="*/ 660400 w 1199194"/>
                <a:gd name="connsiteY2" fmla="*/ 120 h 491944"/>
                <a:gd name="connsiteX3" fmla="*/ 893233 w 1199194"/>
                <a:gd name="connsiteY3" fmla="*/ 414986 h 491944"/>
                <a:gd name="connsiteX4" fmla="*/ 1121833 w 1199194"/>
                <a:gd name="connsiteY4" fmla="*/ 321853 h 491944"/>
                <a:gd name="connsiteX5" fmla="*/ 1193800 w 1199194"/>
                <a:gd name="connsiteY5" fmla="*/ 220253 h 491944"/>
                <a:gd name="connsiteX0" fmla="*/ 0 w 1199194"/>
                <a:gd name="connsiteY0" fmla="*/ 402869 h 492527"/>
                <a:gd name="connsiteX1" fmla="*/ 304800 w 1199194"/>
                <a:gd name="connsiteY1" fmla="*/ 462136 h 492527"/>
                <a:gd name="connsiteX2" fmla="*/ 660400 w 1199194"/>
                <a:gd name="connsiteY2" fmla="*/ 703 h 492527"/>
                <a:gd name="connsiteX3" fmla="*/ 939800 w 1199194"/>
                <a:gd name="connsiteY3" fmla="*/ 356302 h 492527"/>
                <a:gd name="connsiteX4" fmla="*/ 1121833 w 1199194"/>
                <a:gd name="connsiteY4" fmla="*/ 322436 h 492527"/>
                <a:gd name="connsiteX5" fmla="*/ 1193800 w 1199194"/>
                <a:gd name="connsiteY5" fmla="*/ 220836 h 492527"/>
                <a:gd name="connsiteX0" fmla="*/ 0 w 1197305"/>
                <a:gd name="connsiteY0" fmla="*/ 402849 h 492507"/>
                <a:gd name="connsiteX1" fmla="*/ 304800 w 1197305"/>
                <a:gd name="connsiteY1" fmla="*/ 462116 h 492507"/>
                <a:gd name="connsiteX2" fmla="*/ 660400 w 1197305"/>
                <a:gd name="connsiteY2" fmla="*/ 683 h 492507"/>
                <a:gd name="connsiteX3" fmla="*/ 939800 w 1197305"/>
                <a:gd name="connsiteY3" fmla="*/ 356282 h 492507"/>
                <a:gd name="connsiteX4" fmla="*/ 1087967 w 1197305"/>
                <a:gd name="connsiteY4" fmla="*/ 263150 h 492507"/>
                <a:gd name="connsiteX5" fmla="*/ 1193800 w 1197305"/>
                <a:gd name="connsiteY5" fmla="*/ 220816 h 492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7305" h="492507">
                  <a:moveTo>
                    <a:pt x="0" y="402849"/>
                  </a:moveTo>
                  <a:cubicBezTo>
                    <a:pt x="127000" y="474463"/>
                    <a:pt x="194733" y="529144"/>
                    <a:pt x="304800" y="462116"/>
                  </a:cubicBezTo>
                  <a:cubicBezTo>
                    <a:pt x="414867" y="395088"/>
                    <a:pt x="554567" y="18322"/>
                    <a:pt x="660400" y="683"/>
                  </a:cubicBezTo>
                  <a:cubicBezTo>
                    <a:pt x="766233" y="-16956"/>
                    <a:pt x="868539" y="312538"/>
                    <a:pt x="939800" y="356282"/>
                  </a:cubicBezTo>
                  <a:cubicBezTo>
                    <a:pt x="1011061" y="400026"/>
                    <a:pt x="1037873" y="295605"/>
                    <a:pt x="1087967" y="263150"/>
                  </a:cubicBezTo>
                  <a:cubicBezTo>
                    <a:pt x="1138061" y="230695"/>
                    <a:pt x="1214613" y="215172"/>
                    <a:pt x="1193800" y="220816"/>
                  </a:cubicBezTo>
                </a:path>
              </a:pathLst>
            </a:custGeom>
            <a:ln>
              <a:solidFill>
                <a:srgbClr val="3E5C61"/>
              </a:solidFill>
              <a:tailEnd type="triangle"/>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9" name="Freeform: Shape 8">
              <a:extLst>
                <a:ext uri="{FF2B5EF4-FFF2-40B4-BE49-F238E27FC236}">
                  <a16:creationId xmlns:a16="http://schemas.microsoft.com/office/drawing/2014/main" id="{D7DFFC11-3DCF-63F3-F0B9-4022CDAD649C}"/>
                </a:ext>
              </a:extLst>
            </p:cNvPr>
            <p:cNvSpPr/>
            <p:nvPr/>
          </p:nvSpPr>
          <p:spPr>
            <a:xfrm flipV="1">
              <a:off x="3838880" y="3389656"/>
              <a:ext cx="1176866" cy="262489"/>
            </a:xfrm>
            <a:custGeom>
              <a:avLst/>
              <a:gdLst>
                <a:gd name="connsiteX0" fmla="*/ 0 w 1216352"/>
                <a:gd name="connsiteY0" fmla="*/ 186377 h 312692"/>
                <a:gd name="connsiteX1" fmla="*/ 334433 w 1216352"/>
                <a:gd name="connsiteY1" fmla="*/ 309144 h 312692"/>
                <a:gd name="connsiteX2" fmla="*/ 482600 w 1216352"/>
                <a:gd name="connsiteY2" fmla="*/ 63611 h 312692"/>
                <a:gd name="connsiteX3" fmla="*/ 893233 w 1216352"/>
                <a:gd name="connsiteY3" fmla="*/ 199077 h 312692"/>
                <a:gd name="connsiteX4" fmla="*/ 1185333 w 1216352"/>
                <a:gd name="connsiteY4" fmla="*/ 25511 h 312692"/>
                <a:gd name="connsiteX5" fmla="*/ 1193800 w 1216352"/>
                <a:gd name="connsiteY5" fmla="*/ 4344 h 312692"/>
                <a:gd name="connsiteX0" fmla="*/ 0 w 1199194"/>
                <a:gd name="connsiteY0" fmla="*/ 182336 h 308651"/>
                <a:gd name="connsiteX1" fmla="*/ 334433 w 1199194"/>
                <a:gd name="connsiteY1" fmla="*/ 305103 h 308651"/>
                <a:gd name="connsiteX2" fmla="*/ 482600 w 1199194"/>
                <a:gd name="connsiteY2" fmla="*/ 59570 h 308651"/>
                <a:gd name="connsiteX3" fmla="*/ 893233 w 1199194"/>
                <a:gd name="connsiteY3" fmla="*/ 195036 h 308651"/>
                <a:gd name="connsiteX4" fmla="*/ 1121833 w 1199194"/>
                <a:gd name="connsiteY4" fmla="*/ 101903 h 308651"/>
                <a:gd name="connsiteX5" fmla="*/ 1193800 w 1199194"/>
                <a:gd name="connsiteY5" fmla="*/ 303 h 308651"/>
                <a:gd name="connsiteX0" fmla="*/ 0 w 1199194"/>
                <a:gd name="connsiteY0" fmla="*/ 182336 h 309247"/>
                <a:gd name="connsiteX1" fmla="*/ 334433 w 1199194"/>
                <a:gd name="connsiteY1" fmla="*/ 305103 h 309247"/>
                <a:gd name="connsiteX2" fmla="*/ 584200 w 1199194"/>
                <a:gd name="connsiteY2" fmla="*/ 46870 h 309247"/>
                <a:gd name="connsiteX3" fmla="*/ 893233 w 1199194"/>
                <a:gd name="connsiteY3" fmla="*/ 195036 h 309247"/>
                <a:gd name="connsiteX4" fmla="*/ 1121833 w 1199194"/>
                <a:gd name="connsiteY4" fmla="*/ 101903 h 309247"/>
                <a:gd name="connsiteX5" fmla="*/ 1193800 w 1199194"/>
                <a:gd name="connsiteY5" fmla="*/ 303 h 309247"/>
                <a:gd name="connsiteX0" fmla="*/ 0 w 1199194"/>
                <a:gd name="connsiteY0" fmla="*/ 182336 h 252295"/>
                <a:gd name="connsiteX1" fmla="*/ 304800 w 1199194"/>
                <a:gd name="connsiteY1" fmla="*/ 241603 h 252295"/>
                <a:gd name="connsiteX2" fmla="*/ 584200 w 1199194"/>
                <a:gd name="connsiteY2" fmla="*/ 46870 h 252295"/>
                <a:gd name="connsiteX3" fmla="*/ 893233 w 1199194"/>
                <a:gd name="connsiteY3" fmla="*/ 195036 h 252295"/>
                <a:gd name="connsiteX4" fmla="*/ 1121833 w 1199194"/>
                <a:gd name="connsiteY4" fmla="*/ 101903 h 252295"/>
                <a:gd name="connsiteX5" fmla="*/ 1193800 w 1199194"/>
                <a:gd name="connsiteY5" fmla="*/ 303 h 252295"/>
                <a:gd name="connsiteX0" fmla="*/ 0 w 1199194"/>
                <a:gd name="connsiteY0" fmla="*/ 402286 h 491944"/>
                <a:gd name="connsiteX1" fmla="*/ 304800 w 1199194"/>
                <a:gd name="connsiteY1" fmla="*/ 461553 h 491944"/>
                <a:gd name="connsiteX2" fmla="*/ 660400 w 1199194"/>
                <a:gd name="connsiteY2" fmla="*/ 120 h 491944"/>
                <a:gd name="connsiteX3" fmla="*/ 893233 w 1199194"/>
                <a:gd name="connsiteY3" fmla="*/ 414986 h 491944"/>
                <a:gd name="connsiteX4" fmla="*/ 1121833 w 1199194"/>
                <a:gd name="connsiteY4" fmla="*/ 321853 h 491944"/>
                <a:gd name="connsiteX5" fmla="*/ 1193800 w 1199194"/>
                <a:gd name="connsiteY5" fmla="*/ 220253 h 491944"/>
                <a:gd name="connsiteX0" fmla="*/ 0 w 1199194"/>
                <a:gd name="connsiteY0" fmla="*/ 402869 h 492527"/>
                <a:gd name="connsiteX1" fmla="*/ 304800 w 1199194"/>
                <a:gd name="connsiteY1" fmla="*/ 462136 h 492527"/>
                <a:gd name="connsiteX2" fmla="*/ 660400 w 1199194"/>
                <a:gd name="connsiteY2" fmla="*/ 703 h 492527"/>
                <a:gd name="connsiteX3" fmla="*/ 939800 w 1199194"/>
                <a:gd name="connsiteY3" fmla="*/ 356302 h 492527"/>
                <a:gd name="connsiteX4" fmla="*/ 1121833 w 1199194"/>
                <a:gd name="connsiteY4" fmla="*/ 322436 h 492527"/>
                <a:gd name="connsiteX5" fmla="*/ 1193800 w 1199194"/>
                <a:gd name="connsiteY5" fmla="*/ 220836 h 492527"/>
                <a:gd name="connsiteX0" fmla="*/ 0 w 1197305"/>
                <a:gd name="connsiteY0" fmla="*/ 402849 h 492507"/>
                <a:gd name="connsiteX1" fmla="*/ 304800 w 1197305"/>
                <a:gd name="connsiteY1" fmla="*/ 462116 h 492507"/>
                <a:gd name="connsiteX2" fmla="*/ 660400 w 1197305"/>
                <a:gd name="connsiteY2" fmla="*/ 683 h 492507"/>
                <a:gd name="connsiteX3" fmla="*/ 939800 w 1197305"/>
                <a:gd name="connsiteY3" fmla="*/ 356282 h 492507"/>
                <a:gd name="connsiteX4" fmla="*/ 1087967 w 1197305"/>
                <a:gd name="connsiteY4" fmla="*/ 263150 h 492507"/>
                <a:gd name="connsiteX5" fmla="*/ 1193800 w 1197305"/>
                <a:gd name="connsiteY5" fmla="*/ 220816 h 492507"/>
                <a:gd name="connsiteX0" fmla="*/ 0 w 1197305"/>
                <a:gd name="connsiteY0" fmla="*/ 183172 h 255002"/>
                <a:gd name="connsiteX1" fmla="*/ 304800 w 1197305"/>
                <a:gd name="connsiteY1" fmla="*/ 242439 h 255002"/>
                <a:gd name="connsiteX2" fmla="*/ 503767 w 1197305"/>
                <a:gd name="connsiteY2" fmla="*/ 22306 h 255002"/>
                <a:gd name="connsiteX3" fmla="*/ 939800 w 1197305"/>
                <a:gd name="connsiteY3" fmla="*/ 136605 h 255002"/>
                <a:gd name="connsiteX4" fmla="*/ 1087967 w 1197305"/>
                <a:gd name="connsiteY4" fmla="*/ 43473 h 255002"/>
                <a:gd name="connsiteX5" fmla="*/ 1193800 w 1197305"/>
                <a:gd name="connsiteY5" fmla="*/ 1139 h 255002"/>
                <a:gd name="connsiteX0" fmla="*/ 0 w 1197305"/>
                <a:gd name="connsiteY0" fmla="*/ 229785 h 306612"/>
                <a:gd name="connsiteX1" fmla="*/ 304800 w 1197305"/>
                <a:gd name="connsiteY1" fmla="*/ 289052 h 306612"/>
                <a:gd name="connsiteX2" fmla="*/ 677334 w 1197305"/>
                <a:gd name="connsiteY2" fmla="*/ 1185 h 306612"/>
                <a:gd name="connsiteX3" fmla="*/ 939800 w 1197305"/>
                <a:gd name="connsiteY3" fmla="*/ 183218 h 306612"/>
                <a:gd name="connsiteX4" fmla="*/ 1087967 w 1197305"/>
                <a:gd name="connsiteY4" fmla="*/ 90086 h 306612"/>
                <a:gd name="connsiteX5" fmla="*/ 1193800 w 1197305"/>
                <a:gd name="connsiteY5" fmla="*/ 47752 h 306612"/>
                <a:gd name="connsiteX0" fmla="*/ 0 w 1197305"/>
                <a:gd name="connsiteY0" fmla="*/ 234720 h 307093"/>
                <a:gd name="connsiteX1" fmla="*/ 304800 w 1197305"/>
                <a:gd name="connsiteY1" fmla="*/ 293987 h 307093"/>
                <a:gd name="connsiteX2" fmla="*/ 452969 w 1197305"/>
                <a:gd name="connsiteY2" fmla="*/ 66485 h 307093"/>
                <a:gd name="connsiteX3" fmla="*/ 677334 w 1197305"/>
                <a:gd name="connsiteY3" fmla="*/ 6120 h 307093"/>
                <a:gd name="connsiteX4" fmla="*/ 939800 w 1197305"/>
                <a:gd name="connsiteY4" fmla="*/ 188153 h 307093"/>
                <a:gd name="connsiteX5" fmla="*/ 1087967 w 1197305"/>
                <a:gd name="connsiteY5" fmla="*/ 95021 h 307093"/>
                <a:gd name="connsiteX6" fmla="*/ 1193800 w 1197305"/>
                <a:gd name="connsiteY6" fmla="*/ 52687 h 307093"/>
                <a:gd name="connsiteX0" fmla="*/ 0 w 1197305"/>
                <a:gd name="connsiteY0" fmla="*/ 229232 h 296619"/>
                <a:gd name="connsiteX1" fmla="*/ 304800 w 1197305"/>
                <a:gd name="connsiteY1" fmla="*/ 288499 h 296619"/>
                <a:gd name="connsiteX2" fmla="*/ 469902 w 1197305"/>
                <a:gd name="connsiteY2" fmla="*/ 128730 h 296619"/>
                <a:gd name="connsiteX3" fmla="*/ 677334 w 1197305"/>
                <a:gd name="connsiteY3" fmla="*/ 632 h 296619"/>
                <a:gd name="connsiteX4" fmla="*/ 939800 w 1197305"/>
                <a:gd name="connsiteY4" fmla="*/ 182665 h 296619"/>
                <a:gd name="connsiteX5" fmla="*/ 1087967 w 1197305"/>
                <a:gd name="connsiteY5" fmla="*/ 89533 h 296619"/>
                <a:gd name="connsiteX6" fmla="*/ 1193800 w 1197305"/>
                <a:gd name="connsiteY6" fmla="*/ 47199 h 296619"/>
                <a:gd name="connsiteX0" fmla="*/ 0 w 1197305"/>
                <a:gd name="connsiteY0" fmla="*/ 234018 h 306079"/>
                <a:gd name="connsiteX1" fmla="*/ 304800 w 1197305"/>
                <a:gd name="connsiteY1" fmla="*/ 293285 h 306079"/>
                <a:gd name="connsiteX2" fmla="*/ 414868 w 1197305"/>
                <a:gd name="connsiteY2" fmla="*/ 70016 h 306079"/>
                <a:gd name="connsiteX3" fmla="*/ 677334 w 1197305"/>
                <a:gd name="connsiteY3" fmla="*/ 5418 h 306079"/>
                <a:gd name="connsiteX4" fmla="*/ 939800 w 1197305"/>
                <a:gd name="connsiteY4" fmla="*/ 187451 h 306079"/>
                <a:gd name="connsiteX5" fmla="*/ 1087967 w 1197305"/>
                <a:gd name="connsiteY5" fmla="*/ 94319 h 306079"/>
                <a:gd name="connsiteX6" fmla="*/ 1193800 w 1197305"/>
                <a:gd name="connsiteY6" fmla="*/ 51985 h 306079"/>
                <a:gd name="connsiteX0" fmla="*/ 0 w 1197305"/>
                <a:gd name="connsiteY0" fmla="*/ 234018 h 319929"/>
                <a:gd name="connsiteX1" fmla="*/ 249766 w 1197305"/>
                <a:gd name="connsiteY1" fmla="*/ 310218 h 319929"/>
                <a:gd name="connsiteX2" fmla="*/ 414868 w 1197305"/>
                <a:gd name="connsiteY2" fmla="*/ 70016 h 319929"/>
                <a:gd name="connsiteX3" fmla="*/ 677334 w 1197305"/>
                <a:gd name="connsiteY3" fmla="*/ 5418 h 319929"/>
                <a:gd name="connsiteX4" fmla="*/ 939800 w 1197305"/>
                <a:gd name="connsiteY4" fmla="*/ 187451 h 319929"/>
                <a:gd name="connsiteX5" fmla="*/ 1087967 w 1197305"/>
                <a:gd name="connsiteY5" fmla="*/ 94319 h 319929"/>
                <a:gd name="connsiteX6" fmla="*/ 1193800 w 1197305"/>
                <a:gd name="connsiteY6" fmla="*/ 51985 h 319929"/>
                <a:gd name="connsiteX0" fmla="*/ 0 w 1181124"/>
                <a:gd name="connsiteY0" fmla="*/ 234018 h 319929"/>
                <a:gd name="connsiteX1" fmla="*/ 249766 w 1181124"/>
                <a:gd name="connsiteY1" fmla="*/ 310218 h 319929"/>
                <a:gd name="connsiteX2" fmla="*/ 414868 w 1181124"/>
                <a:gd name="connsiteY2" fmla="*/ 70016 h 319929"/>
                <a:gd name="connsiteX3" fmla="*/ 677334 w 1181124"/>
                <a:gd name="connsiteY3" fmla="*/ 5418 h 319929"/>
                <a:gd name="connsiteX4" fmla="*/ 939800 w 1181124"/>
                <a:gd name="connsiteY4" fmla="*/ 187451 h 319929"/>
                <a:gd name="connsiteX5" fmla="*/ 1087967 w 1181124"/>
                <a:gd name="connsiteY5" fmla="*/ 94319 h 319929"/>
                <a:gd name="connsiteX6" fmla="*/ 1176866 w 1181124"/>
                <a:gd name="connsiteY6" fmla="*/ 22351 h 319929"/>
                <a:gd name="connsiteX0" fmla="*/ 0 w 1176866"/>
                <a:gd name="connsiteY0" fmla="*/ 234018 h 319929"/>
                <a:gd name="connsiteX1" fmla="*/ 249766 w 1176866"/>
                <a:gd name="connsiteY1" fmla="*/ 310218 h 319929"/>
                <a:gd name="connsiteX2" fmla="*/ 414868 w 1176866"/>
                <a:gd name="connsiteY2" fmla="*/ 70016 h 319929"/>
                <a:gd name="connsiteX3" fmla="*/ 677334 w 1176866"/>
                <a:gd name="connsiteY3" fmla="*/ 5418 h 319929"/>
                <a:gd name="connsiteX4" fmla="*/ 939800 w 1176866"/>
                <a:gd name="connsiteY4" fmla="*/ 187451 h 319929"/>
                <a:gd name="connsiteX5" fmla="*/ 1176866 w 1176866"/>
                <a:gd name="connsiteY5" fmla="*/ 22351 h 319929"/>
                <a:gd name="connsiteX0" fmla="*/ 0 w 1176866"/>
                <a:gd name="connsiteY0" fmla="*/ 228600 h 319047"/>
                <a:gd name="connsiteX1" fmla="*/ 249766 w 1176866"/>
                <a:gd name="connsiteY1" fmla="*/ 304800 h 319047"/>
                <a:gd name="connsiteX2" fmla="*/ 677334 w 1176866"/>
                <a:gd name="connsiteY2" fmla="*/ 0 h 319047"/>
                <a:gd name="connsiteX3" fmla="*/ 939800 w 1176866"/>
                <a:gd name="connsiteY3" fmla="*/ 182033 h 319047"/>
                <a:gd name="connsiteX4" fmla="*/ 1176866 w 1176866"/>
                <a:gd name="connsiteY4" fmla="*/ 16933 h 319047"/>
                <a:gd name="connsiteX0" fmla="*/ 0 w 1176866"/>
                <a:gd name="connsiteY0" fmla="*/ 228924 h 274530"/>
                <a:gd name="connsiteX1" fmla="*/ 478366 w 1176866"/>
                <a:gd name="connsiteY1" fmla="*/ 237390 h 274530"/>
                <a:gd name="connsiteX2" fmla="*/ 677334 w 1176866"/>
                <a:gd name="connsiteY2" fmla="*/ 324 h 274530"/>
                <a:gd name="connsiteX3" fmla="*/ 939800 w 1176866"/>
                <a:gd name="connsiteY3" fmla="*/ 182357 h 274530"/>
                <a:gd name="connsiteX4" fmla="*/ 1176866 w 1176866"/>
                <a:gd name="connsiteY4" fmla="*/ 17257 h 274530"/>
                <a:gd name="connsiteX0" fmla="*/ 0 w 1176866"/>
                <a:gd name="connsiteY0" fmla="*/ 220470 h 265590"/>
                <a:gd name="connsiteX1" fmla="*/ 478366 w 1176866"/>
                <a:gd name="connsiteY1" fmla="*/ 228936 h 265590"/>
                <a:gd name="connsiteX2" fmla="*/ 753534 w 1176866"/>
                <a:gd name="connsiteY2" fmla="*/ 337 h 265590"/>
                <a:gd name="connsiteX3" fmla="*/ 939800 w 1176866"/>
                <a:gd name="connsiteY3" fmla="*/ 173903 h 265590"/>
                <a:gd name="connsiteX4" fmla="*/ 1176866 w 1176866"/>
                <a:gd name="connsiteY4" fmla="*/ 8803 h 265590"/>
                <a:gd name="connsiteX0" fmla="*/ 0 w 1176866"/>
                <a:gd name="connsiteY0" fmla="*/ 220317 h 271122"/>
                <a:gd name="connsiteX1" fmla="*/ 478366 w 1176866"/>
                <a:gd name="connsiteY1" fmla="*/ 228783 h 271122"/>
                <a:gd name="connsiteX2" fmla="*/ 753534 w 1176866"/>
                <a:gd name="connsiteY2" fmla="*/ 184 h 271122"/>
                <a:gd name="connsiteX3" fmla="*/ 1028700 w 1176866"/>
                <a:gd name="connsiteY3" fmla="*/ 271116 h 271122"/>
                <a:gd name="connsiteX4" fmla="*/ 1176866 w 1176866"/>
                <a:gd name="connsiteY4" fmla="*/ 8650 h 271122"/>
                <a:gd name="connsiteX0" fmla="*/ 0 w 1176866"/>
                <a:gd name="connsiteY0" fmla="*/ 221332 h 272137"/>
                <a:gd name="connsiteX1" fmla="*/ 491066 w 1176866"/>
                <a:gd name="connsiteY1" fmla="*/ 174764 h 272137"/>
                <a:gd name="connsiteX2" fmla="*/ 753534 w 1176866"/>
                <a:gd name="connsiteY2" fmla="*/ 1199 h 272137"/>
                <a:gd name="connsiteX3" fmla="*/ 1028700 w 1176866"/>
                <a:gd name="connsiteY3" fmla="*/ 272131 h 272137"/>
                <a:gd name="connsiteX4" fmla="*/ 1176866 w 1176866"/>
                <a:gd name="connsiteY4" fmla="*/ 9665 h 272137"/>
                <a:gd name="connsiteX0" fmla="*/ 0 w 1176866"/>
                <a:gd name="connsiteY0" fmla="*/ 314081 h 365717"/>
                <a:gd name="connsiteX1" fmla="*/ 491066 w 1176866"/>
                <a:gd name="connsiteY1" fmla="*/ 267513 h 365717"/>
                <a:gd name="connsiteX2" fmla="*/ 884767 w 1176866"/>
                <a:gd name="connsiteY2" fmla="*/ 815 h 365717"/>
                <a:gd name="connsiteX3" fmla="*/ 1028700 w 1176866"/>
                <a:gd name="connsiteY3" fmla="*/ 364880 h 365717"/>
                <a:gd name="connsiteX4" fmla="*/ 1176866 w 1176866"/>
                <a:gd name="connsiteY4" fmla="*/ 102414 h 365717"/>
                <a:gd name="connsiteX0" fmla="*/ 0 w 1176866"/>
                <a:gd name="connsiteY0" fmla="*/ 314151 h 345601"/>
                <a:gd name="connsiteX1" fmla="*/ 491066 w 1176866"/>
                <a:gd name="connsiteY1" fmla="*/ 267583 h 345601"/>
                <a:gd name="connsiteX2" fmla="*/ 884767 w 1176866"/>
                <a:gd name="connsiteY2" fmla="*/ 885 h 345601"/>
                <a:gd name="connsiteX3" fmla="*/ 1007533 w 1176866"/>
                <a:gd name="connsiteY3" fmla="*/ 178684 h 345601"/>
                <a:gd name="connsiteX4" fmla="*/ 1176866 w 1176866"/>
                <a:gd name="connsiteY4" fmla="*/ 102484 h 345601"/>
                <a:gd name="connsiteX0" fmla="*/ 0 w 1176866"/>
                <a:gd name="connsiteY0" fmla="*/ 313295 h 330823"/>
                <a:gd name="connsiteX1" fmla="*/ 397933 w 1176866"/>
                <a:gd name="connsiteY1" fmla="*/ 165127 h 330823"/>
                <a:gd name="connsiteX2" fmla="*/ 884767 w 1176866"/>
                <a:gd name="connsiteY2" fmla="*/ 29 h 330823"/>
                <a:gd name="connsiteX3" fmla="*/ 1007533 w 1176866"/>
                <a:gd name="connsiteY3" fmla="*/ 177828 h 330823"/>
                <a:gd name="connsiteX4" fmla="*/ 1176866 w 1176866"/>
                <a:gd name="connsiteY4" fmla="*/ 101628 h 330823"/>
                <a:gd name="connsiteX0" fmla="*/ 0 w 1176866"/>
                <a:gd name="connsiteY0" fmla="*/ 211667 h 262489"/>
                <a:gd name="connsiteX1" fmla="*/ 397933 w 1176866"/>
                <a:gd name="connsiteY1" fmla="*/ 63499 h 262489"/>
                <a:gd name="connsiteX2" fmla="*/ 850900 w 1176866"/>
                <a:gd name="connsiteY2" fmla="*/ 262467 h 262489"/>
                <a:gd name="connsiteX3" fmla="*/ 1007533 w 1176866"/>
                <a:gd name="connsiteY3" fmla="*/ 76200 h 262489"/>
                <a:gd name="connsiteX4" fmla="*/ 1176866 w 1176866"/>
                <a:gd name="connsiteY4" fmla="*/ 0 h 26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6866" h="262489">
                  <a:moveTo>
                    <a:pt x="0" y="211667"/>
                  </a:moveTo>
                  <a:cubicBezTo>
                    <a:pt x="127000" y="283281"/>
                    <a:pt x="256116" y="55032"/>
                    <a:pt x="397933" y="63499"/>
                  </a:cubicBezTo>
                  <a:cubicBezTo>
                    <a:pt x="539750" y="71966"/>
                    <a:pt x="749300" y="260350"/>
                    <a:pt x="850900" y="262467"/>
                  </a:cubicBezTo>
                  <a:cubicBezTo>
                    <a:pt x="952500" y="264584"/>
                    <a:pt x="953205" y="119944"/>
                    <a:pt x="1007533" y="76200"/>
                  </a:cubicBezTo>
                  <a:cubicBezTo>
                    <a:pt x="1061861" y="32456"/>
                    <a:pt x="1127477" y="34396"/>
                    <a:pt x="1176866" y="0"/>
                  </a:cubicBezTo>
                </a:path>
              </a:pathLst>
            </a:custGeom>
            <a:ln>
              <a:solidFill>
                <a:srgbClr val="3978B1"/>
              </a:solidFill>
              <a:tailEnd type="triangle"/>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790349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D3FC-F336-462D-A620-AFDA6C3FF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C27549-8C08-8DA8-C0FC-70F85149202B}"/>
              </a:ext>
            </a:extLst>
          </p:cNvPr>
          <p:cNvSpPr>
            <a:spLocks noGrp="1"/>
          </p:cNvSpPr>
          <p:nvPr>
            <p:ph type="title"/>
          </p:nvPr>
        </p:nvSpPr>
        <p:spPr/>
        <p:txBody>
          <a:bodyPr rtlCol="0">
            <a:normAutofit/>
          </a:bodyPr>
          <a:lstStyle/>
          <a:p>
            <a:pPr fontAlgn="auto">
              <a:spcAft>
                <a:spcPts val="0"/>
              </a:spcAft>
              <a:defRPr/>
            </a:pPr>
            <a:r>
              <a:rPr lang="en-US" dirty="0"/>
              <a:t>Strategy Probe Example</a:t>
            </a:r>
          </a:p>
        </p:txBody>
      </p:sp>
      <p:sp>
        <p:nvSpPr>
          <p:cNvPr id="25602" name="Content Placeholder 2">
            <a:extLst>
              <a:ext uri="{FF2B5EF4-FFF2-40B4-BE49-F238E27FC236}">
                <a16:creationId xmlns:a16="http://schemas.microsoft.com/office/drawing/2014/main" id="{21B47157-DED2-768C-30E4-822178F481FA}"/>
              </a:ext>
            </a:extLst>
          </p:cNvPr>
          <p:cNvSpPr>
            <a:spLocks noGrp="1" noChangeArrowheads="1"/>
          </p:cNvSpPr>
          <p:nvPr>
            <p:ph idx="4294967295"/>
          </p:nvPr>
        </p:nvSpPr>
        <p:spPr>
          <a:xfrm>
            <a:off x="628650" y="1370013"/>
            <a:ext cx="7886700" cy="803608"/>
          </a:xfrm>
        </p:spPr>
        <p:txBody>
          <a:bodyPr/>
          <a:lstStyle/>
          <a:p>
            <a:r>
              <a:rPr lang="en-US" altLang="en-US" sz="2400" dirty="0"/>
              <a:t>Select the method that is most similar to your method.</a:t>
            </a:r>
          </a:p>
        </p:txBody>
      </p:sp>
      <p:graphicFrame>
        <p:nvGraphicFramePr>
          <p:cNvPr id="3" name="Table 2">
            <a:extLst>
              <a:ext uri="{FF2B5EF4-FFF2-40B4-BE49-F238E27FC236}">
                <a16:creationId xmlns:a16="http://schemas.microsoft.com/office/drawing/2014/main" id="{44072415-FFD1-9C6A-F62A-5C9209DE0286}"/>
              </a:ext>
            </a:extLst>
          </p:cNvPr>
          <p:cNvGraphicFramePr>
            <a:graphicFrameLocks noGrp="1"/>
          </p:cNvGraphicFramePr>
          <p:nvPr>
            <p:extLst>
              <p:ext uri="{D42A27DB-BD31-4B8C-83A1-F6EECF244321}">
                <p14:modId xmlns:p14="http://schemas.microsoft.com/office/powerpoint/2010/main" val="3968456872"/>
              </p:ext>
            </p:extLst>
          </p:nvPr>
        </p:nvGraphicFramePr>
        <p:xfrm>
          <a:off x="911169" y="1943832"/>
          <a:ext cx="6882234" cy="2515450"/>
        </p:xfrm>
        <a:graphic>
          <a:graphicData uri="http://schemas.openxmlformats.org/drawingml/2006/table">
            <a:tbl>
              <a:tblPr firstRow="1" bandRow="1">
                <a:tableStyleId>{5940675A-B579-460E-94D1-54222C63F5DA}</a:tableStyleId>
              </a:tblPr>
              <a:tblGrid>
                <a:gridCol w="2294078">
                  <a:extLst>
                    <a:ext uri="{9D8B030D-6E8A-4147-A177-3AD203B41FA5}">
                      <a16:colId xmlns:a16="http://schemas.microsoft.com/office/drawing/2014/main" val="644471658"/>
                    </a:ext>
                  </a:extLst>
                </a:gridCol>
                <a:gridCol w="2294078">
                  <a:extLst>
                    <a:ext uri="{9D8B030D-6E8A-4147-A177-3AD203B41FA5}">
                      <a16:colId xmlns:a16="http://schemas.microsoft.com/office/drawing/2014/main" val="2514443860"/>
                    </a:ext>
                  </a:extLst>
                </a:gridCol>
                <a:gridCol w="2294078">
                  <a:extLst>
                    <a:ext uri="{9D8B030D-6E8A-4147-A177-3AD203B41FA5}">
                      <a16:colId xmlns:a16="http://schemas.microsoft.com/office/drawing/2014/main" val="3063666953"/>
                    </a:ext>
                  </a:extLst>
                </a:gridCol>
              </a:tblGrid>
              <a:tr h="2515450">
                <a:tc>
                  <a:txBody>
                    <a:bodyPr/>
                    <a:lstStyle/>
                    <a:p>
                      <a:r>
                        <a:rPr lang="en-US" sz="1500" dirty="0"/>
                        <a:t>A</a:t>
                      </a:r>
                    </a:p>
                  </a:txBody>
                  <a:tcPr marL="75987" marR="75987" marT="37994" marB="37994">
                    <a:solidFill>
                      <a:schemeClr val="accent1">
                        <a:lumMod val="20000"/>
                        <a:lumOff val="80000"/>
                      </a:schemeClr>
                    </a:solidFill>
                  </a:tcPr>
                </a:tc>
                <a:tc>
                  <a:txBody>
                    <a:bodyPr/>
                    <a:lstStyle/>
                    <a:p>
                      <a:r>
                        <a:rPr lang="en-US" sz="1500" dirty="0"/>
                        <a:t>B</a:t>
                      </a:r>
                    </a:p>
                  </a:txBody>
                  <a:tcPr marL="75987" marR="75987" marT="37994" marB="37994">
                    <a:solidFill>
                      <a:schemeClr val="accent1">
                        <a:lumMod val="20000"/>
                        <a:lumOff val="80000"/>
                      </a:schemeClr>
                    </a:solidFill>
                  </a:tcPr>
                </a:tc>
                <a:tc>
                  <a:txBody>
                    <a:bodyPr/>
                    <a:lstStyle/>
                    <a:p>
                      <a:r>
                        <a:rPr lang="en-US" sz="1500" dirty="0"/>
                        <a:t>C</a:t>
                      </a:r>
                    </a:p>
                  </a:txBody>
                  <a:tcPr marL="75987" marR="75987" marT="37994" marB="37994">
                    <a:solidFill>
                      <a:schemeClr val="accent1">
                        <a:lumMod val="20000"/>
                        <a:lumOff val="80000"/>
                      </a:schemeClr>
                    </a:solidFill>
                  </a:tcPr>
                </a:tc>
                <a:extLst>
                  <a:ext uri="{0D108BD9-81ED-4DB2-BD59-A6C34878D82A}">
                    <a16:rowId xmlns:a16="http://schemas.microsoft.com/office/drawing/2014/main" val="1849512225"/>
                  </a:ext>
                </a:extLst>
              </a:tr>
            </a:tbl>
          </a:graphicData>
        </a:graphic>
      </p:graphicFrame>
      <p:graphicFrame>
        <p:nvGraphicFramePr>
          <p:cNvPr id="4" name="Object 3">
            <a:extLst>
              <a:ext uri="{FF2B5EF4-FFF2-40B4-BE49-F238E27FC236}">
                <a16:creationId xmlns:a16="http://schemas.microsoft.com/office/drawing/2014/main" id="{32C8FAF9-1111-2FB3-8263-1FD9F69BEC13}"/>
              </a:ext>
            </a:extLst>
          </p:cNvPr>
          <p:cNvGraphicFramePr>
            <a:graphicFrameLocks noChangeAspect="1"/>
          </p:cNvGraphicFramePr>
          <p:nvPr>
            <p:extLst>
              <p:ext uri="{D42A27DB-BD31-4B8C-83A1-F6EECF244321}">
                <p14:modId xmlns:p14="http://schemas.microsoft.com/office/powerpoint/2010/main" val="2134409703"/>
              </p:ext>
            </p:extLst>
          </p:nvPr>
        </p:nvGraphicFramePr>
        <p:xfrm>
          <a:off x="1113823" y="2102813"/>
          <a:ext cx="2047444" cy="2152983"/>
        </p:xfrm>
        <a:graphic>
          <a:graphicData uri="http://schemas.openxmlformats.org/presentationml/2006/ole">
            <mc:AlternateContent xmlns:mc="http://schemas.openxmlformats.org/markup-compatibility/2006">
              <mc:Choice xmlns:v="urn:schemas-microsoft-com:vml" Requires="v">
                <p:oleObj name="Equation" r:id="rId3" imgW="2463480" imgH="2590560" progId="Equation.DSMT4">
                  <p:embed/>
                </p:oleObj>
              </mc:Choice>
              <mc:Fallback>
                <p:oleObj name="Equation" r:id="rId3" imgW="2463480" imgH="2590560" progId="Equation.DSMT4">
                  <p:embed/>
                  <p:pic>
                    <p:nvPicPr>
                      <p:cNvPr id="6" name="Object 5">
                        <a:extLst>
                          <a:ext uri="{FF2B5EF4-FFF2-40B4-BE49-F238E27FC236}">
                            <a16:creationId xmlns:a16="http://schemas.microsoft.com/office/drawing/2014/main" id="{9443EEDC-FA76-4B20-9C74-FCFDE7BD8BA5}"/>
                          </a:ext>
                        </a:extLst>
                      </p:cNvPr>
                      <p:cNvPicPr/>
                      <p:nvPr/>
                    </p:nvPicPr>
                    <p:blipFill>
                      <a:blip r:embed="rId4"/>
                      <a:stretch>
                        <a:fillRect/>
                      </a:stretch>
                    </p:blipFill>
                    <p:spPr>
                      <a:xfrm>
                        <a:off x="1113823" y="2102813"/>
                        <a:ext cx="2047444" cy="215298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D15630C8-17F6-A2BE-D788-D75B18453B05}"/>
              </a:ext>
            </a:extLst>
          </p:cNvPr>
          <p:cNvGraphicFramePr>
            <a:graphicFrameLocks noChangeAspect="1"/>
          </p:cNvGraphicFramePr>
          <p:nvPr>
            <p:extLst>
              <p:ext uri="{D42A27DB-BD31-4B8C-83A1-F6EECF244321}">
                <p14:modId xmlns:p14="http://schemas.microsoft.com/office/powerpoint/2010/main" val="840290149"/>
              </p:ext>
            </p:extLst>
          </p:nvPr>
        </p:nvGraphicFramePr>
        <p:xfrm>
          <a:off x="3636643" y="2033034"/>
          <a:ext cx="1794152" cy="2057998"/>
        </p:xfrm>
        <a:graphic>
          <a:graphicData uri="http://schemas.openxmlformats.org/presentationml/2006/ole">
            <mc:AlternateContent xmlns:mc="http://schemas.openxmlformats.org/markup-compatibility/2006">
              <mc:Choice xmlns:v="urn:schemas-microsoft-com:vml" Requires="v">
                <p:oleObj name="Equation" r:id="rId5" imgW="2158920" imgH="2476440" progId="Equation.DSMT4">
                  <p:embed/>
                </p:oleObj>
              </mc:Choice>
              <mc:Fallback>
                <p:oleObj name="Equation" r:id="rId5" imgW="2158920" imgH="2476440" progId="Equation.DSMT4">
                  <p:embed/>
                  <p:pic>
                    <p:nvPicPr>
                      <p:cNvPr id="4" name="Object 3">
                        <a:extLst>
                          <a:ext uri="{FF2B5EF4-FFF2-40B4-BE49-F238E27FC236}">
                            <a16:creationId xmlns:a16="http://schemas.microsoft.com/office/drawing/2014/main" id="{9BAACAE0-8C3F-47D8-B129-23A6A17AD6B8}"/>
                          </a:ext>
                        </a:extLst>
                      </p:cNvPr>
                      <p:cNvPicPr/>
                      <p:nvPr/>
                    </p:nvPicPr>
                    <p:blipFill>
                      <a:blip r:embed="rId6"/>
                      <a:stretch>
                        <a:fillRect/>
                      </a:stretch>
                    </p:blipFill>
                    <p:spPr>
                      <a:xfrm>
                        <a:off x="3636643" y="2033034"/>
                        <a:ext cx="1794152" cy="2057998"/>
                      </a:xfrm>
                      <a:prstGeom prst="rect">
                        <a:avLst/>
                      </a:prstGeom>
                    </p:spPr>
                  </p:pic>
                </p:oleObj>
              </mc:Fallback>
            </mc:AlternateContent>
          </a:graphicData>
        </a:graphic>
      </p:graphicFrame>
      <p:sp>
        <p:nvSpPr>
          <p:cNvPr id="6" name="Rectangle: Rounded Corners 5">
            <a:extLst>
              <a:ext uri="{FF2B5EF4-FFF2-40B4-BE49-F238E27FC236}">
                <a16:creationId xmlns:a16="http://schemas.microsoft.com/office/drawing/2014/main" id="{3FEB202A-A9B4-4F7D-8AAD-00045CB7225C}"/>
              </a:ext>
            </a:extLst>
          </p:cNvPr>
          <p:cNvSpPr/>
          <p:nvPr/>
        </p:nvSpPr>
        <p:spPr>
          <a:xfrm>
            <a:off x="5719732" y="3511755"/>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graphicFrame>
        <p:nvGraphicFramePr>
          <p:cNvPr id="7" name="Table 6">
            <a:extLst>
              <a:ext uri="{FF2B5EF4-FFF2-40B4-BE49-F238E27FC236}">
                <a16:creationId xmlns:a16="http://schemas.microsoft.com/office/drawing/2014/main" id="{86683B2F-F110-9C20-2779-9C45BC4121DE}"/>
              </a:ext>
            </a:extLst>
          </p:cNvPr>
          <p:cNvGraphicFramePr>
            <a:graphicFrameLocks noGrp="1"/>
          </p:cNvGraphicFramePr>
          <p:nvPr>
            <p:extLst>
              <p:ext uri="{D42A27DB-BD31-4B8C-83A1-F6EECF244321}">
                <p14:modId xmlns:p14="http://schemas.microsoft.com/office/powerpoint/2010/main" val="1162788981"/>
              </p:ext>
            </p:extLst>
          </p:nvPr>
        </p:nvGraphicFramePr>
        <p:xfrm>
          <a:off x="6398932" y="2545272"/>
          <a:ext cx="1105534" cy="674914"/>
        </p:xfrm>
        <a:graphic>
          <a:graphicData uri="http://schemas.openxmlformats.org/drawingml/2006/table">
            <a:tbl>
              <a:tblPr firstRow="1" bandRow="1">
                <a:tableStyleId>{5940675A-B579-460E-94D1-54222C63F5DA}</a:tableStyleId>
              </a:tblPr>
              <a:tblGrid>
                <a:gridCol w="552767">
                  <a:extLst>
                    <a:ext uri="{9D8B030D-6E8A-4147-A177-3AD203B41FA5}">
                      <a16:colId xmlns:a16="http://schemas.microsoft.com/office/drawing/2014/main" val="1883024533"/>
                    </a:ext>
                  </a:extLst>
                </a:gridCol>
                <a:gridCol w="552767">
                  <a:extLst>
                    <a:ext uri="{9D8B030D-6E8A-4147-A177-3AD203B41FA5}">
                      <a16:colId xmlns:a16="http://schemas.microsoft.com/office/drawing/2014/main" val="1622303143"/>
                    </a:ext>
                  </a:extLst>
                </a:gridCol>
              </a:tblGrid>
              <a:tr h="337457">
                <a:tc>
                  <a:txBody>
                    <a:bodyPr/>
                    <a:lstStyle/>
                    <a:p>
                      <a:endParaRPr lang="en-US" sz="150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2527700399"/>
                  </a:ext>
                </a:extLst>
              </a:tr>
              <a:tr h="337457">
                <a:tc>
                  <a:txBody>
                    <a:bodyPr/>
                    <a:lstStyle/>
                    <a:p>
                      <a:endParaRPr lang="en-US" sz="1500" dirty="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3737633034"/>
                  </a:ext>
                </a:extLst>
              </a:tr>
            </a:tbl>
          </a:graphicData>
        </a:graphic>
      </p:graphicFrame>
      <p:graphicFrame>
        <p:nvGraphicFramePr>
          <p:cNvPr id="8" name="Object 7">
            <a:extLst>
              <a:ext uri="{FF2B5EF4-FFF2-40B4-BE49-F238E27FC236}">
                <a16:creationId xmlns:a16="http://schemas.microsoft.com/office/drawing/2014/main" id="{FE353973-C72F-137C-026A-DFF71BEB3199}"/>
              </a:ext>
            </a:extLst>
          </p:cNvPr>
          <p:cNvGraphicFramePr>
            <a:graphicFrameLocks noChangeAspect="1"/>
          </p:cNvGraphicFramePr>
          <p:nvPr>
            <p:extLst>
              <p:ext uri="{D42A27DB-BD31-4B8C-83A1-F6EECF244321}">
                <p14:modId xmlns:p14="http://schemas.microsoft.com/office/powerpoint/2010/main" val="4250079340"/>
              </p:ext>
            </p:extLst>
          </p:nvPr>
        </p:nvGraphicFramePr>
        <p:xfrm>
          <a:off x="5911151" y="2532920"/>
          <a:ext cx="316615" cy="242738"/>
        </p:xfrm>
        <a:graphic>
          <a:graphicData uri="http://schemas.openxmlformats.org/presentationml/2006/ole">
            <mc:AlternateContent xmlns:mc="http://schemas.openxmlformats.org/markup-compatibility/2006">
              <mc:Choice xmlns:v="urn:schemas-microsoft-com:vml" Requires="v">
                <p:oleObj name="Equation" r:id="rId7" imgW="380880" imgH="291960" progId="Equation.DSMT4">
                  <p:embed/>
                </p:oleObj>
              </mc:Choice>
              <mc:Fallback>
                <p:oleObj name="Equation" r:id="rId7" imgW="380880" imgH="291960" progId="Equation.DSMT4">
                  <p:embed/>
                  <p:pic>
                    <p:nvPicPr>
                      <p:cNvPr id="7" name="Object 6">
                        <a:extLst>
                          <a:ext uri="{FF2B5EF4-FFF2-40B4-BE49-F238E27FC236}">
                            <a16:creationId xmlns:a16="http://schemas.microsoft.com/office/drawing/2014/main" id="{674BB44B-2408-420A-96F6-A060D0FD4FD6}"/>
                          </a:ext>
                        </a:extLst>
                      </p:cNvPr>
                      <p:cNvPicPr/>
                      <p:nvPr/>
                    </p:nvPicPr>
                    <p:blipFill>
                      <a:blip r:embed="rId8"/>
                      <a:stretch>
                        <a:fillRect/>
                      </a:stretch>
                    </p:blipFill>
                    <p:spPr>
                      <a:xfrm>
                        <a:off x="5911151" y="2532920"/>
                        <a:ext cx="316615" cy="24273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4249C0B-424C-E2B2-3D50-A8F6D70B93E0}"/>
              </a:ext>
            </a:extLst>
          </p:cNvPr>
          <p:cNvGraphicFramePr>
            <a:graphicFrameLocks noChangeAspect="1"/>
          </p:cNvGraphicFramePr>
          <p:nvPr>
            <p:extLst>
              <p:ext uri="{D42A27DB-BD31-4B8C-83A1-F6EECF244321}">
                <p14:modId xmlns:p14="http://schemas.microsoft.com/office/powerpoint/2010/main" val="2105967704"/>
              </p:ext>
            </p:extLst>
          </p:nvPr>
        </p:nvGraphicFramePr>
        <p:xfrm>
          <a:off x="6462807" y="2148812"/>
          <a:ext cx="316615" cy="241419"/>
        </p:xfrm>
        <a:graphic>
          <a:graphicData uri="http://schemas.openxmlformats.org/presentationml/2006/ole">
            <mc:AlternateContent xmlns:mc="http://schemas.openxmlformats.org/markup-compatibility/2006">
              <mc:Choice xmlns:v="urn:schemas-microsoft-com:vml" Requires="v">
                <p:oleObj name="Equation" r:id="rId9" imgW="381064" imgH="291297" progId="Equation.DSMT4">
                  <p:embed/>
                </p:oleObj>
              </mc:Choice>
              <mc:Fallback>
                <p:oleObj name="Equation" r:id="rId9" imgW="381064" imgH="291297" progId="Equation.DSMT4">
                  <p:embed/>
                  <p:pic>
                    <p:nvPicPr>
                      <p:cNvPr id="9" name="Object 8">
                        <a:extLst>
                          <a:ext uri="{FF2B5EF4-FFF2-40B4-BE49-F238E27FC236}">
                            <a16:creationId xmlns:a16="http://schemas.microsoft.com/office/drawing/2014/main" id="{2A71F190-734B-49EA-8107-B09E79F97AE2}"/>
                          </a:ext>
                        </a:extLst>
                      </p:cNvPr>
                      <p:cNvPicPr/>
                      <p:nvPr/>
                    </p:nvPicPr>
                    <p:blipFill>
                      <a:blip r:embed="rId10"/>
                      <a:stretch>
                        <a:fillRect/>
                      </a:stretch>
                    </p:blipFill>
                    <p:spPr>
                      <a:xfrm>
                        <a:off x="6462807" y="2148812"/>
                        <a:ext cx="316615" cy="241419"/>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371B6E2-F092-ED08-362B-630D259755AA}"/>
              </a:ext>
            </a:extLst>
          </p:cNvPr>
          <p:cNvGraphicFramePr>
            <a:graphicFrameLocks noChangeAspect="1"/>
          </p:cNvGraphicFramePr>
          <p:nvPr>
            <p:extLst>
              <p:ext uri="{D42A27DB-BD31-4B8C-83A1-F6EECF244321}">
                <p14:modId xmlns:p14="http://schemas.microsoft.com/office/powerpoint/2010/main" val="1526494891"/>
              </p:ext>
            </p:extLst>
          </p:nvPr>
        </p:nvGraphicFramePr>
        <p:xfrm>
          <a:off x="7079636" y="2154695"/>
          <a:ext cx="295508" cy="232185"/>
        </p:xfrm>
        <a:graphic>
          <a:graphicData uri="http://schemas.openxmlformats.org/presentationml/2006/ole">
            <mc:AlternateContent xmlns:mc="http://schemas.openxmlformats.org/markup-compatibility/2006">
              <mc:Choice xmlns:v="urn:schemas-microsoft-com:vml" Requires="v">
                <p:oleObj name="Equation" r:id="rId11" imgW="355320" imgH="279360" progId="Equation.DSMT4">
                  <p:embed/>
                </p:oleObj>
              </mc:Choice>
              <mc:Fallback>
                <p:oleObj name="Equation" r:id="rId11" imgW="355320" imgH="279360" progId="Equation.DSMT4">
                  <p:embed/>
                  <p:pic>
                    <p:nvPicPr>
                      <p:cNvPr id="10" name="Object 9">
                        <a:extLst>
                          <a:ext uri="{FF2B5EF4-FFF2-40B4-BE49-F238E27FC236}">
                            <a16:creationId xmlns:a16="http://schemas.microsoft.com/office/drawing/2014/main" id="{69F9FB60-62C6-4379-939A-60C0B7693374}"/>
                          </a:ext>
                        </a:extLst>
                      </p:cNvPr>
                      <p:cNvPicPr/>
                      <p:nvPr/>
                    </p:nvPicPr>
                    <p:blipFill>
                      <a:blip r:embed="rId12"/>
                      <a:stretch>
                        <a:fillRect/>
                      </a:stretch>
                    </p:blipFill>
                    <p:spPr>
                      <a:xfrm>
                        <a:off x="7079636" y="2154695"/>
                        <a:ext cx="295508" cy="23218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7F1EEB54-A018-E02B-3E12-B67E29043224}"/>
              </a:ext>
            </a:extLst>
          </p:cNvPr>
          <p:cNvGraphicFramePr>
            <a:graphicFrameLocks noChangeAspect="1"/>
          </p:cNvGraphicFramePr>
          <p:nvPr>
            <p:extLst>
              <p:ext uri="{D42A27DB-BD31-4B8C-83A1-F6EECF244321}">
                <p14:modId xmlns:p14="http://schemas.microsoft.com/office/powerpoint/2010/main" val="3617056299"/>
              </p:ext>
            </p:extLst>
          </p:nvPr>
        </p:nvGraphicFramePr>
        <p:xfrm>
          <a:off x="5906031" y="2902405"/>
          <a:ext cx="306061" cy="242738"/>
        </p:xfrm>
        <a:graphic>
          <a:graphicData uri="http://schemas.openxmlformats.org/presentationml/2006/ole">
            <mc:AlternateContent xmlns:mc="http://schemas.openxmlformats.org/markup-compatibility/2006">
              <mc:Choice xmlns:v="urn:schemas-microsoft-com:vml" Requires="v">
                <p:oleObj name="Equation" r:id="rId13" imgW="368280" imgH="291960" progId="Equation.DSMT4">
                  <p:embed/>
                </p:oleObj>
              </mc:Choice>
              <mc:Fallback>
                <p:oleObj name="Equation" r:id="rId13" imgW="368280" imgH="291960" progId="Equation.DSMT4">
                  <p:embed/>
                  <p:pic>
                    <p:nvPicPr>
                      <p:cNvPr id="11" name="Object 10">
                        <a:extLst>
                          <a:ext uri="{FF2B5EF4-FFF2-40B4-BE49-F238E27FC236}">
                            <a16:creationId xmlns:a16="http://schemas.microsoft.com/office/drawing/2014/main" id="{43AF526A-B7B2-4386-B6AB-3694631F772A}"/>
                          </a:ext>
                        </a:extLst>
                      </p:cNvPr>
                      <p:cNvPicPr/>
                      <p:nvPr/>
                    </p:nvPicPr>
                    <p:blipFill>
                      <a:blip r:embed="rId14"/>
                      <a:stretch>
                        <a:fillRect/>
                      </a:stretch>
                    </p:blipFill>
                    <p:spPr>
                      <a:xfrm>
                        <a:off x="5906031" y="2902405"/>
                        <a:ext cx="306061" cy="2427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103A38D8-12D2-B6C2-5885-DF97783921E7}"/>
              </a:ext>
            </a:extLst>
          </p:cNvPr>
          <p:cNvGraphicFramePr>
            <a:graphicFrameLocks noChangeAspect="1"/>
          </p:cNvGraphicFramePr>
          <p:nvPr>
            <p:extLst>
              <p:ext uri="{D42A27DB-BD31-4B8C-83A1-F6EECF244321}">
                <p14:modId xmlns:p14="http://schemas.microsoft.com/office/powerpoint/2010/main" val="2096250201"/>
              </p:ext>
            </p:extLst>
          </p:nvPr>
        </p:nvGraphicFramePr>
        <p:xfrm>
          <a:off x="6427463" y="2469597"/>
          <a:ext cx="390492" cy="306061"/>
        </p:xfrm>
        <a:graphic>
          <a:graphicData uri="http://schemas.openxmlformats.org/presentationml/2006/ole">
            <mc:AlternateContent xmlns:mc="http://schemas.openxmlformats.org/markup-compatibility/2006">
              <mc:Choice xmlns:v="urn:schemas-microsoft-com:vml" Requires="v">
                <p:oleObj name="Equation" r:id="rId15" imgW="469800" imgH="368280" progId="Equation.DSMT4">
                  <p:embed/>
                </p:oleObj>
              </mc:Choice>
              <mc:Fallback>
                <p:oleObj name="Equation" r:id="rId15" imgW="469800" imgH="368280" progId="Equation.DSMT4">
                  <p:embed/>
                  <p:pic>
                    <p:nvPicPr>
                      <p:cNvPr id="12" name="Object 11">
                        <a:extLst>
                          <a:ext uri="{FF2B5EF4-FFF2-40B4-BE49-F238E27FC236}">
                            <a16:creationId xmlns:a16="http://schemas.microsoft.com/office/drawing/2014/main" id="{F7F74331-06D0-43E4-BB1B-828E7803DAF2}"/>
                          </a:ext>
                        </a:extLst>
                      </p:cNvPr>
                      <p:cNvPicPr/>
                      <p:nvPr/>
                    </p:nvPicPr>
                    <p:blipFill>
                      <a:blip r:embed="rId16"/>
                      <a:stretch>
                        <a:fillRect/>
                      </a:stretch>
                    </p:blipFill>
                    <p:spPr>
                      <a:xfrm>
                        <a:off x="6427463" y="2469597"/>
                        <a:ext cx="390492" cy="306061"/>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B910634C-C13D-C1E0-785E-D7B558D8B08B}"/>
              </a:ext>
            </a:extLst>
          </p:cNvPr>
          <p:cNvGraphicFramePr>
            <a:graphicFrameLocks noChangeAspect="1"/>
          </p:cNvGraphicFramePr>
          <p:nvPr>
            <p:extLst>
              <p:ext uri="{D42A27DB-BD31-4B8C-83A1-F6EECF244321}">
                <p14:modId xmlns:p14="http://schemas.microsoft.com/office/powerpoint/2010/main" val="3876419370"/>
              </p:ext>
            </p:extLst>
          </p:nvPr>
        </p:nvGraphicFramePr>
        <p:xfrm>
          <a:off x="7023118" y="2506858"/>
          <a:ext cx="464368" cy="242738"/>
        </p:xfrm>
        <a:graphic>
          <a:graphicData uri="http://schemas.openxmlformats.org/presentationml/2006/ole">
            <mc:AlternateContent xmlns:mc="http://schemas.openxmlformats.org/markup-compatibility/2006">
              <mc:Choice xmlns:v="urn:schemas-microsoft-com:vml" Requires="v">
                <p:oleObj name="Equation" r:id="rId17" imgW="558720" imgH="291960" progId="Equation.DSMT4">
                  <p:embed/>
                </p:oleObj>
              </mc:Choice>
              <mc:Fallback>
                <p:oleObj name="Equation" r:id="rId17" imgW="558720" imgH="291960" progId="Equation.DSMT4">
                  <p:embed/>
                  <p:pic>
                    <p:nvPicPr>
                      <p:cNvPr id="13" name="Object 12">
                        <a:extLst>
                          <a:ext uri="{FF2B5EF4-FFF2-40B4-BE49-F238E27FC236}">
                            <a16:creationId xmlns:a16="http://schemas.microsoft.com/office/drawing/2014/main" id="{D56B4124-270E-4A56-A29E-BD82A2518474}"/>
                          </a:ext>
                        </a:extLst>
                      </p:cNvPr>
                      <p:cNvPicPr/>
                      <p:nvPr/>
                    </p:nvPicPr>
                    <p:blipFill>
                      <a:blip r:embed="rId18"/>
                      <a:stretch>
                        <a:fillRect/>
                      </a:stretch>
                    </p:blipFill>
                    <p:spPr>
                      <a:xfrm>
                        <a:off x="7023118" y="2506858"/>
                        <a:ext cx="464368" cy="24273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CB690419-E7C7-34ED-5AD6-CEC0019999F3}"/>
              </a:ext>
            </a:extLst>
          </p:cNvPr>
          <p:cNvGraphicFramePr>
            <a:graphicFrameLocks noChangeAspect="1"/>
          </p:cNvGraphicFramePr>
          <p:nvPr>
            <p:extLst>
              <p:ext uri="{D42A27DB-BD31-4B8C-83A1-F6EECF244321}">
                <p14:modId xmlns:p14="http://schemas.microsoft.com/office/powerpoint/2010/main" val="2204009714"/>
              </p:ext>
            </p:extLst>
          </p:nvPr>
        </p:nvGraphicFramePr>
        <p:xfrm>
          <a:off x="6467857" y="2896024"/>
          <a:ext cx="306061" cy="242738"/>
        </p:xfrm>
        <a:graphic>
          <a:graphicData uri="http://schemas.openxmlformats.org/presentationml/2006/ole">
            <mc:AlternateContent xmlns:mc="http://schemas.openxmlformats.org/markup-compatibility/2006">
              <mc:Choice xmlns:v="urn:schemas-microsoft-com:vml" Requires="v">
                <p:oleObj name="Equation" r:id="rId19" imgW="368280" imgH="291960" progId="Equation.DSMT4">
                  <p:embed/>
                </p:oleObj>
              </mc:Choice>
              <mc:Fallback>
                <p:oleObj name="Equation" r:id="rId19" imgW="368280" imgH="291960" progId="Equation.DSMT4">
                  <p:embed/>
                  <p:pic>
                    <p:nvPicPr>
                      <p:cNvPr id="14" name="Object 13">
                        <a:extLst>
                          <a:ext uri="{FF2B5EF4-FFF2-40B4-BE49-F238E27FC236}">
                            <a16:creationId xmlns:a16="http://schemas.microsoft.com/office/drawing/2014/main" id="{83B86AE5-1CED-4E39-A944-48BCE02F049F}"/>
                          </a:ext>
                        </a:extLst>
                      </p:cNvPr>
                      <p:cNvPicPr/>
                      <p:nvPr/>
                    </p:nvPicPr>
                    <p:blipFill>
                      <a:blip r:embed="rId20"/>
                      <a:stretch>
                        <a:fillRect/>
                      </a:stretch>
                    </p:blipFill>
                    <p:spPr>
                      <a:xfrm>
                        <a:off x="6467857" y="2896024"/>
                        <a:ext cx="306061" cy="24273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9752D86-4EFD-75A2-DF43-244F16ADCA28}"/>
              </a:ext>
            </a:extLst>
          </p:cNvPr>
          <p:cNvGraphicFramePr>
            <a:graphicFrameLocks noChangeAspect="1"/>
          </p:cNvGraphicFramePr>
          <p:nvPr>
            <p:extLst>
              <p:ext uri="{D42A27DB-BD31-4B8C-83A1-F6EECF244321}">
                <p14:modId xmlns:p14="http://schemas.microsoft.com/office/powerpoint/2010/main" val="856472920"/>
              </p:ext>
            </p:extLst>
          </p:nvPr>
        </p:nvGraphicFramePr>
        <p:xfrm>
          <a:off x="7074586" y="2902405"/>
          <a:ext cx="306061" cy="242738"/>
        </p:xfrm>
        <a:graphic>
          <a:graphicData uri="http://schemas.openxmlformats.org/presentationml/2006/ole">
            <mc:AlternateContent xmlns:mc="http://schemas.openxmlformats.org/markup-compatibility/2006">
              <mc:Choice xmlns:v="urn:schemas-microsoft-com:vml" Requires="v">
                <p:oleObj name="Equation" r:id="rId21" imgW="368280" imgH="291960" progId="Equation.DSMT4">
                  <p:embed/>
                </p:oleObj>
              </mc:Choice>
              <mc:Fallback>
                <p:oleObj name="Equation" r:id="rId21" imgW="368280" imgH="291960" progId="Equation.DSMT4">
                  <p:embed/>
                  <p:pic>
                    <p:nvPicPr>
                      <p:cNvPr id="15" name="Object 14">
                        <a:extLst>
                          <a:ext uri="{FF2B5EF4-FFF2-40B4-BE49-F238E27FC236}">
                            <a16:creationId xmlns:a16="http://schemas.microsoft.com/office/drawing/2014/main" id="{AAA79545-3EAC-43B0-9B89-8867AD58D5CE}"/>
                          </a:ext>
                        </a:extLst>
                      </p:cNvPr>
                      <p:cNvPicPr/>
                      <p:nvPr/>
                    </p:nvPicPr>
                    <p:blipFill>
                      <a:blip r:embed="rId22"/>
                      <a:stretch>
                        <a:fillRect/>
                      </a:stretch>
                    </p:blipFill>
                    <p:spPr>
                      <a:xfrm>
                        <a:off x="7074586" y="2902405"/>
                        <a:ext cx="306061" cy="242738"/>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2A41CC47-8E72-9C23-156A-E1453DCEB85C}"/>
              </a:ext>
            </a:extLst>
          </p:cNvPr>
          <p:cNvGraphicFramePr>
            <a:graphicFrameLocks noChangeAspect="1"/>
          </p:cNvGraphicFramePr>
          <p:nvPr>
            <p:extLst>
              <p:ext uri="{D42A27DB-BD31-4B8C-83A1-F6EECF244321}">
                <p14:modId xmlns:p14="http://schemas.microsoft.com/office/powerpoint/2010/main" val="878103919"/>
              </p:ext>
            </p:extLst>
          </p:nvPr>
        </p:nvGraphicFramePr>
        <p:xfrm>
          <a:off x="5753219" y="3500006"/>
          <a:ext cx="1308675" cy="306061"/>
        </p:xfrm>
        <a:graphic>
          <a:graphicData uri="http://schemas.openxmlformats.org/presentationml/2006/ole">
            <mc:AlternateContent xmlns:mc="http://schemas.openxmlformats.org/markup-compatibility/2006">
              <mc:Choice xmlns:v="urn:schemas-microsoft-com:vml" Requires="v">
                <p:oleObj name="Equation" r:id="rId23" imgW="1574640" imgH="368280" progId="Equation.DSMT4">
                  <p:embed/>
                </p:oleObj>
              </mc:Choice>
              <mc:Fallback>
                <p:oleObj name="Equation" r:id="rId23" imgW="1574640" imgH="368280" progId="Equation.DSMT4">
                  <p:embed/>
                  <p:pic>
                    <p:nvPicPr>
                      <p:cNvPr id="16" name="Object 15">
                        <a:extLst>
                          <a:ext uri="{FF2B5EF4-FFF2-40B4-BE49-F238E27FC236}">
                            <a16:creationId xmlns:a16="http://schemas.microsoft.com/office/drawing/2014/main" id="{2390F123-A5DE-4D48-95A8-91EC2BC38506}"/>
                          </a:ext>
                        </a:extLst>
                      </p:cNvPr>
                      <p:cNvPicPr/>
                      <p:nvPr/>
                    </p:nvPicPr>
                    <p:blipFill>
                      <a:blip r:embed="rId24"/>
                      <a:stretch>
                        <a:fillRect/>
                      </a:stretch>
                    </p:blipFill>
                    <p:spPr>
                      <a:xfrm>
                        <a:off x="5753219" y="3500006"/>
                        <a:ext cx="1308675" cy="306061"/>
                      </a:xfrm>
                      <a:prstGeom prst="rect">
                        <a:avLst/>
                      </a:prstGeom>
                    </p:spPr>
                  </p:pic>
                </p:oleObj>
              </mc:Fallback>
            </mc:AlternateContent>
          </a:graphicData>
        </a:graphic>
      </p:graphicFrame>
      <p:sp>
        <p:nvSpPr>
          <p:cNvPr id="17" name="Rectangle: Rounded Corners 16">
            <a:extLst>
              <a:ext uri="{FF2B5EF4-FFF2-40B4-BE49-F238E27FC236}">
                <a16:creationId xmlns:a16="http://schemas.microsoft.com/office/drawing/2014/main" id="{E6467D7E-F66D-CC1D-69A8-DDFF708D36F8}"/>
              </a:ext>
            </a:extLst>
          </p:cNvPr>
          <p:cNvSpPr/>
          <p:nvPr/>
        </p:nvSpPr>
        <p:spPr>
          <a:xfrm>
            <a:off x="3604035" y="3793344"/>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
        <p:nvSpPr>
          <p:cNvPr id="18" name="Rectangle: Rounded Corners 17">
            <a:extLst>
              <a:ext uri="{FF2B5EF4-FFF2-40B4-BE49-F238E27FC236}">
                <a16:creationId xmlns:a16="http://schemas.microsoft.com/office/drawing/2014/main" id="{A860AB4C-A399-0FE6-C85C-7468ECAD4C71}"/>
              </a:ext>
            </a:extLst>
          </p:cNvPr>
          <p:cNvSpPr/>
          <p:nvPr/>
        </p:nvSpPr>
        <p:spPr>
          <a:xfrm>
            <a:off x="1300417" y="3953463"/>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Tree>
    <p:extLst>
      <p:ext uri="{BB962C8B-B14F-4D97-AF65-F5344CB8AC3E}">
        <p14:creationId xmlns:p14="http://schemas.microsoft.com/office/powerpoint/2010/main" val="309541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1D0C-99F9-3F6C-04F4-B76999A1C5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53C681-48E2-3F0E-9EC1-0515DDDF9834}"/>
              </a:ext>
            </a:extLst>
          </p:cNvPr>
          <p:cNvSpPr>
            <a:spLocks noGrp="1"/>
          </p:cNvSpPr>
          <p:nvPr>
            <p:ph type="title"/>
          </p:nvPr>
        </p:nvSpPr>
        <p:spPr/>
        <p:txBody>
          <a:bodyPr rtlCol="0">
            <a:normAutofit/>
          </a:bodyPr>
          <a:lstStyle/>
          <a:p>
            <a:pPr fontAlgn="auto">
              <a:spcAft>
                <a:spcPts val="0"/>
              </a:spcAft>
              <a:defRPr/>
            </a:pPr>
            <a:r>
              <a:rPr lang="en-US" dirty="0"/>
              <a:t>Strategy Probe Example</a:t>
            </a:r>
          </a:p>
        </p:txBody>
      </p:sp>
      <p:sp>
        <p:nvSpPr>
          <p:cNvPr id="25602" name="Content Placeholder 2">
            <a:extLst>
              <a:ext uri="{FF2B5EF4-FFF2-40B4-BE49-F238E27FC236}">
                <a16:creationId xmlns:a16="http://schemas.microsoft.com/office/drawing/2014/main" id="{9C00F611-2E9A-1030-8318-16C0699CF3F0}"/>
              </a:ext>
            </a:extLst>
          </p:cNvPr>
          <p:cNvSpPr>
            <a:spLocks noGrp="1" noChangeArrowheads="1"/>
          </p:cNvSpPr>
          <p:nvPr>
            <p:ph idx="4294967295"/>
          </p:nvPr>
        </p:nvSpPr>
        <p:spPr>
          <a:xfrm>
            <a:off x="628650" y="1370013"/>
            <a:ext cx="7886700" cy="803608"/>
          </a:xfrm>
        </p:spPr>
        <p:txBody>
          <a:bodyPr/>
          <a:lstStyle/>
          <a:p>
            <a:r>
              <a:rPr lang="en-US" altLang="en-US" sz="2400" dirty="0"/>
              <a:t>Analyze the other methods that you did not select.</a:t>
            </a:r>
          </a:p>
        </p:txBody>
      </p:sp>
      <p:graphicFrame>
        <p:nvGraphicFramePr>
          <p:cNvPr id="3" name="Table 2">
            <a:extLst>
              <a:ext uri="{FF2B5EF4-FFF2-40B4-BE49-F238E27FC236}">
                <a16:creationId xmlns:a16="http://schemas.microsoft.com/office/drawing/2014/main" id="{B39F9D33-15DD-2E06-600A-D5A9FFC85BCE}"/>
              </a:ext>
            </a:extLst>
          </p:cNvPr>
          <p:cNvGraphicFramePr>
            <a:graphicFrameLocks noGrp="1"/>
          </p:cNvGraphicFramePr>
          <p:nvPr/>
        </p:nvGraphicFramePr>
        <p:xfrm>
          <a:off x="911169" y="1943832"/>
          <a:ext cx="6882234" cy="2515450"/>
        </p:xfrm>
        <a:graphic>
          <a:graphicData uri="http://schemas.openxmlformats.org/drawingml/2006/table">
            <a:tbl>
              <a:tblPr firstRow="1" bandRow="1">
                <a:tableStyleId>{5940675A-B579-460E-94D1-54222C63F5DA}</a:tableStyleId>
              </a:tblPr>
              <a:tblGrid>
                <a:gridCol w="2294078">
                  <a:extLst>
                    <a:ext uri="{9D8B030D-6E8A-4147-A177-3AD203B41FA5}">
                      <a16:colId xmlns:a16="http://schemas.microsoft.com/office/drawing/2014/main" val="644471658"/>
                    </a:ext>
                  </a:extLst>
                </a:gridCol>
                <a:gridCol w="2294078">
                  <a:extLst>
                    <a:ext uri="{9D8B030D-6E8A-4147-A177-3AD203B41FA5}">
                      <a16:colId xmlns:a16="http://schemas.microsoft.com/office/drawing/2014/main" val="2514443860"/>
                    </a:ext>
                  </a:extLst>
                </a:gridCol>
                <a:gridCol w="2294078">
                  <a:extLst>
                    <a:ext uri="{9D8B030D-6E8A-4147-A177-3AD203B41FA5}">
                      <a16:colId xmlns:a16="http://schemas.microsoft.com/office/drawing/2014/main" val="3063666953"/>
                    </a:ext>
                  </a:extLst>
                </a:gridCol>
              </a:tblGrid>
              <a:tr h="2515450">
                <a:tc>
                  <a:txBody>
                    <a:bodyPr/>
                    <a:lstStyle/>
                    <a:p>
                      <a:r>
                        <a:rPr lang="en-US" sz="1500" dirty="0"/>
                        <a:t>A</a:t>
                      </a:r>
                    </a:p>
                  </a:txBody>
                  <a:tcPr marL="75987" marR="75987" marT="37994" marB="37994">
                    <a:solidFill>
                      <a:schemeClr val="accent1">
                        <a:lumMod val="20000"/>
                        <a:lumOff val="80000"/>
                      </a:schemeClr>
                    </a:solidFill>
                  </a:tcPr>
                </a:tc>
                <a:tc>
                  <a:txBody>
                    <a:bodyPr/>
                    <a:lstStyle/>
                    <a:p>
                      <a:r>
                        <a:rPr lang="en-US" sz="1500" dirty="0"/>
                        <a:t>B</a:t>
                      </a:r>
                    </a:p>
                  </a:txBody>
                  <a:tcPr marL="75987" marR="75987" marT="37994" marB="37994">
                    <a:solidFill>
                      <a:schemeClr val="accent1">
                        <a:lumMod val="20000"/>
                        <a:lumOff val="80000"/>
                      </a:schemeClr>
                    </a:solidFill>
                  </a:tcPr>
                </a:tc>
                <a:tc>
                  <a:txBody>
                    <a:bodyPr/>
                    <a:lstStyle/>
                    <a:p>
                      <a:r>
                        <a:rPr lang="en-US" sz="1500" dirty="0"/>
                        <a:t>C</a:t>
                      </a:r>
                    </a:p>
                  </a:txBody>
                  <a:tcPr marL="75987" marR="75987" marT="37994" marB="37994">
                    <a:solidFill>
                      <a:schemeClr val="accent1">
                        <a:lumMod val="20000"/>
                        <a:lumOff val="80000"/>
                      </a:schemeClr>
                    </a:solidFill>
                  </a:tcPr>
                </a:tc>
                <a:extLst>
                  <a:ext uri="{0D108BD9-81ED-4DB2-BD59-A6C34878D82A}">
                    <a16:rowId xmlns:a16="http://schemas.microsoft.com/office/drawing/2014/main" val="1849512225"/>
                  </a:ext>
                </a:extLst>
              </a:tr>
            </a:tbl>
          </a:graphicData>
        </a:graphic>
      </p:graphicFrame>
      <p:graphicFrame>
        <p:nvGraphicFramePr>
          <p:cNvPr id="4" name="Object 3">
            <a:extLst>
              <a:ext uri="{FF2B5EF4-FFF2-40B4-BE49-F238E27FC236}">
                <a16:creationId xmlns:a16="http://schemas.microsoft.com/office/drawing/2014/main" id="{A5BCFA70-8D38-982D-FED6-9B3512A0694B}"/>
              </a:ext>
            </a:extLst>
          </p:cNvPr>
          <p:cNvGraphicFramePr>
            <a:graphicFrameLocks noChangeAspect="1"/>
          </p:cNvGraphicFramePr>
          <p:nvPr/>
        </p:nvGraphicFramePr>
        <p:xfrm>
          <a:off x="1113823" y="2102813"/>
          <a:ext cx="2047444" cy="2152983"/>
        </p:xfrm>
        <a:graphic>
          <a:graphicData uri="http://schemas.openxmlformats.org/presentationml/2006/ole">
            <mc:AlternateContent xmlns:mc="http://schemas.openxmlformats.org/markup-compatibility/2006">
              <mc:Choice xmlns:v="urn:schemas-microsoft-com:vml" Requires="v">
                <p:oleObj name="Equation" r:id="rId3" imgW="2463480" imgH="2590560" progId="Equation.DSMT4">
                  <p:embed/>
                </p:oleObj>
              </mc:Choice>
              <mc:Fallback>
                <p:oleObj name="Equation" r:id="rId3" imgW="2463480" imgH="2590560" progId="Equation.DSMT4">
                  <p:embed/>
                  <p:pic>
                    <p:nvPicPr>
                      <p:cNvPr id="4" name="Object 3">
                        <a:extLst>
                          <a:ext uri="{FF2B5EF4-FFF2-40B4-BE49-F238E27FC236}">
                            <a16:creationId xmlns:a16="http://schemas.microsoft.com/office/drawing/2014/main" id="{32C8FAF9-1111-2FB3-8263-1FD9F69BEC13}"/>
                          </a:ext>
                        </a:extLst>
                      </p:cNvPr>
                      <p:cNvPicPr/>
                      <p:nvPr/>
                    </p:nvPicPr>
                    <p:blipFill>
                      <a:blip r:embed="rId4"/>
                      <a:stretch>
                        <a:fillRect/>
                      </a:stretch>
                    </p:blipFill>
                    <p:spPr>
                      <a:xfrm>
                        <a:off x="1113823" y="2102813"/>
                        <a:ext cx="2047444" cy="215298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320B155B-E5EE-BD82-9F7A-3E9731613366}"/>
              </a:ext>
            </a:extLst>
          </p:cNvPr>
          <p:cNvGraphicFramePr>
            <a:graphicFrameLocks noChangeAspect="1"/>
          </p:cNvGraphicFramePr>
          <p:nvPr/>
        </p:nvGraphicFramePr>
        <p:xfrm>
          <a:off x="3636643" y="2033034"/>
          <a:ext cx="1794152" cy="2057998"/>
        </p:xfrm>
        <a:graphic>
          <a:graphicData uri="http://schemas.openxmlformats.org/presentationml/2006/ole">
            <mc:AlternateContent xmlns:mc="http://schemas.openxmlformats.org/markup-compatibility/2006">
              <mc:Choice xmlns:v="urn:schemas-microsoft-com:vml" Requires="v">
                <p:oleObj name="Equation" r:id="rId5" imgW="2158920" imgH="2476440" progId="Equation.DSMT4">
                  <p:embed/>
                </p:oleObj>
              </mc:Choice>
              <mc:Fallback>
                <p:oleObj name="Equation" r:id="rId5" imgW="2158920" imgH="2476440" progId="Equation.DSMT4">
                  <p:embed/>
                  <p:pic>
                    <p:nvPicPr>
                      <p:cNvPr id="5" name="Object 4">
                        <a:extLst>
                          <a:ext uri="{FF2B5EF4-FFF2-40B4-BE49-F238E27FC236}">
                            <a16:creationId xmlns:a16="http://schemas.microsoft.com/office/drawing/2014/main" id="{D15630C8-17F6-A2BE-D788-D75B18453B05}"/>
                          </a:ext>
                        </a:extLst>
                      </p:cNvPr>
                      <p:cNvPicPr/>
                      <p:nvPr/>
                    </p:nvPicPr>
                    <p:blipFill>
                      <a:blip r:embed="rId6"/>
                      <a:stretch>
                        <a:fillRect/>
                      </a:stretch>
                    </p:blipFill>
                    <p:spPr>
                      <a:xfrm>
                        <a:off x="3636643" y="2033034"/>
                        <a:ext cx="1794152" cy="2057998"/>
                      </a:xfrm>
                      <a:prstGeom prst="rect">
                        <a:avLst/>
                      </a:prstGeom>
                    </p:spPr>
                  </p:pic>
                </p:oleObj>
              </mc:Fallback>
            </mc:AlternateContent>
          </a:graphicData>
        </a:graphic>
      </p:graphicFrame>
      <p:sp>
        <p:nvSpPr>
          <p:cNvPr id="6" name="Rectangle: Rounded Corners 5">
            <a:extLst>
              <a:ext uri="{FF2B5EF4-FFF2-40B4-BE49-F238E27FC236}">
                <a16:creationId xmlns:a16="http://schemas.microsoft.com/office/drawing/2014/main" id="{263CBA70-96BF-ACF5-86A7-C3B07A3A0DFD}"/>
              </a:ext>
            </a:extLst>
          </p:cNvPr>
          <p:cNvSpPr/>
          <p:nvPr/>
        </p:nvSpPr>
        <p:spPr>
          <a:xfrm>
            <a:off x="5719732" y="3511755"/>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graphicFrame>
        <p:nvGraphicFramePr>
          <p:cNvPr id="7" name="Table 6">
            <a:extLst>
              <a:ext uri="{FF2B5EF4-FFF2-40B4-BE49-F238E27FC236}">
                <a16:creationId xmlns:a16="http://schemas.microsoft.com/office/drawing/2014/main" id="{56C173FC-CDE9-FA92-436A-0A982FFB569C}"/>
              </a:ext>
            </a:extLst>
          </p:cNvPr>
          <p:cNvGraphicFramePr>
            <a:graphicFrameLocks noGrp="1"/>
          </p:cNvGraphicFramePr>
          <p:nvPr/>
        </p:nvGraphicFramePr>
        <p:xfrm>
          <a:off x="6398932" y="2545272"/>
          <a:ext cx="1105534" cy="674914"/>
        </p:xfrm>
        <a:graphic>
          <a:graphicData uri="http://schemas.openxmlformats.org/drawingml/2006/table">
            <a:tbl>
              <a:tblPr firstRow="1" bandRow="1">
                <a:tableStyleId>{5940675A-B579-460E-94D1-54222C63F5DA}</a:tableStyleId>
              </a:tblPr>
              <a:tblGrid>
                <a:gridCol w="552767">
                  <a:extLst>
                    <a:ext uri="{9D8B030D-6E8A-4147-A177-3AD203B41FA5}">
                      <a16:colId xmlns:a16="http://schemas.microsoft.com/office/drawing/2014/main" val="1883024533"/>
                    </a:ext>
                  </a:extLst>
                </a:gridCol>
                <a:gridCol w="552767">
                  <a:extLst>
                    <a:ext uri="{9D8B030D-6E8A-4147-A177-3AD203B41FA5}">
                      <a16:colId xmlns:a16="http://schemas.microsoft.com/office/drawing/2014/main" val="1622303143"/>
                    </a:ext>
                  </a:extLst>
                </a:gridCol>
              </a:tblGrid>
              <a:tr h="337457">
                <a:tc>
                  <a:txBody>
                    <a:bodyPr/>
                    <a:lstStyle/>
                    <a:p>
                      <a:endParaRPr lang="en-US" sz="150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2527700399"/>
                  </a:ext>
                </a:extLst>
              </a:tr>
              <a:tr h="337457">
                <a:tc>
                  <a:txBody>
                    <a:bodyPr/>
                    <a:lstStyle/>
                    <a:p>
                      <a:endParaRPr lang="en-US" sz="1500" dirty="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3737633034"/>
                  </a:ext>
                </a:extLst>
              </a:tr>
            </a:tbl>
          </a:graphicData>
        </a:graphic>
      </p:graphicFrame>
      <p:graphicFrame>
        <p:nvGraphicFramePr>
          <p:cNvPr id="8" name="Object 7">
            <a:extLst>
              <a:ext uri="{FF2B5EF4-FFF2-40B4-BE49-F238E27FC236}">
                <a16:creationId xmlns:a16="http://schemas.microsoft.com/office/drawing/2014/main" id="{3AA9E62C-D9F2-8A73-D739-A19BB19D0954}"/>
              </a:ext>
            </a:extLst>
          </p:cNvPr>
          <p:cNvGraphicFramePr>
            <a:graphicFrameLocks noChangeAspect="1"/>
          </p:cNvGraphicFramePr>
          <p:nvPr/>
        </p:nvGraphicFramePr>
        <p:xfrm>
          <a:off x="5911151" y="2532920"/>
          <a:ext cx="316615" cy="242738"/>
        </p:xfrm>
        <a:graphic>
          <a:graphicData uri="http://schemas.openxmlformats.org/presentationml/2006/ole">
            <mc:AlternateContent xmlns:mc="http://schemas.openxmlformats.org/markup-compatibility/2006">
              <mc:Choice xmlns:v="urn:schemas-microsoft-com:vml" Requires="v">
                <p:oleObj name="Equation" r:id="rId7" imgW="380880" imgH="291960" progId="Equation.DSMT4">
                  <p:embed/>
                </p:oleObj>
              </mc:Choice>
              <mc:Fallback>
                <p:oleObj name="Equation" r:id="rId7" imgW="380880" imgH="291960" progId="Equation.DSMT4">
                  <p:embed/>
                  <p:pic>
                    <p:nvPicPr>
                      <p:cNvPr id="8" name="Object 7">
                        <a:extLst>
                          <a:ext uri="{FF2B5EF4-FFF2-40B4-BE49-F238E27FC236}">
                            <a16:creationId xmlns:a16="http://schemas.microsoft.com/office/drawing/2014/main" id="{FE353973-C72F-137C-026A-DFF71BEB3199}"/>
                          </a:ext>
                        </a:extLst>
                      </p:cNvPr>
                      <p:cNvPicPr/>
                      <p:nvPr/>
                    </p:nvPicPr>
                    <p:blipFill>
                      <a:blip r:embed="rId8"/>
                      <a:stretch>
                        <a:fillRect/>
                      </a:stretch>
                    </p:blipFill>
                    <p:spPr>
                      <a:xfrm>
                        <a:off x="5911151" y="2532920"/>
                        <a:ext cx="316615" cy="24273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4F996692-E401-7C76-C1AB-7D83C481FBB7}"/>
              </a:ext>
            </a:extLst>
          </p:cNvPr>
          <p:cNvGraphicFramePr>
            <a:graphicFrameLocks noChangeAspect="1"/>
          </p:cNvGraphicFramePr>
          <p:nvPr/>
        </p:nvGraphicFramePr>
        <p:xfrm>
          <a:off x="6462807" y="2148812"/>
          <a:ext cx="316615" cy="241419"/>
        </p:xfrm>
        <a:graphic>
          <a:graphicData uri="http://schemas.openxmlformats.org/presentationml/2006/ole">
            <mc:AlternateContent xmlns:mc="http://schemas.openxmlformats.org/markup-compatibility/2006">
              <mc:Choice xmlns:v="urn:schemas-microsoft-com:vml" Requires="v">
                <p:oleObj name="Equation" r:id="rId9" imgW="381064" imgH="291297" progId="Equation.DSMT4">
                  <p:embed/>
                </p:oleObj>
              </mc:Choice>
              <mc:Fallback>
                <p:oleObj name="Equation" r:id="rId9" imgW="381064" imgH="291297" progId="Equation.DSMT4">
                  <p:embed/>
                  <p:pic>
                    <p:nvPicPr>
                      <p:cNvPr id="9" name="Object 8">
                        <a:extLst>
                          <a:ext uri="{FF2B5EF4-FFF2-40B4-BE49-F238E27FC236}">
                            <a16:creationId xmlns:a16="http://schemas.microsoft.com/office/drawing/2014/main" id="{64249C0B-424C-E2B2-3D50-A8F6D70B93E0}"/>
                          </a:ext>
                        </a:extLst>
                      </p:cNvPr>
                      <p:cNvPicPr/>
                      <p:nvPr/>
                    </p:nvPicPr>
                    <p:blipFill>
                      <a:blip r:embed="rId10"/>
                      <a:stretch>
                        <a:fillRect/>
                      </a:stretch>
                    </p:blipFill>
                    <p:spPr>
                      <a:xfrm>
                        <a:off x="6462807" y="2148812"/>
                        <a:ext cx="316615" cy="241419"/>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A0BE649B-F9C7-8EFB-106D-07EEDFAED728}"/>
              </a:ext>
            </a:extLst>
          </p:cNvPr>
          <p:cNvGraphicFramePr>
            <a:graphicFrameLocks noChangeAspect="1"/>
          </p:cNvGraphicFramePr>
          <p:nvPr/>
        </p:nvGraphicFramePr>
        <p:xfrm>
          <a:off x="7079636" y="2154695"/>
          <a:ext cx="295508" cy="232185"/>
        </p:xfrm>
        <a:graphic>
          <a:graphicData uri="http://schemas.openxmlformats.org/presentationml/2006/ole">
            <mc:AlternateContent xmlns:mc="http://schemas.openxmlformats.org/markup-compatibility/2006">
              <mc:Choice xmlns:v="urn:schemas-microsoft-com:vml" Requires="v">
                <p:oleObj name="Equation" r:id="rId11" imgW="355320" imgH="279360" progId="Equation.DSMT4">
                  <p:embed/>
                </p:oleObj>
              </mc:Choice>
              <mc:Fallback>
                <p:oleObj name="Equation" r:id="rId11" imgW="355320" imgH="279360" progId="Equation.DSMT4">
                  <p:embed/>
                  <p:pic>
                    <p:nvPicPr>
                      <p:cNvPr id="10" name="Object 9">
                        <a:extLst>
                          <a:ext uri="{FF2B5EF4-FFF2-40B4-BE49-F238E27FC236}">
                            <a16:creationId xmlns:a16="http://schemas.microsoft.com/office/drawing/2014/main" id="{4371B6E2-F092-ED08-362B-630D259755AA}"/>
                          </a:ext>
                        </a:extLst>
                      </p:cNvPr>
                      <p:cNvPicPr/>
                      <p:nvPr/>
                    </p:nvPicPr>
                    <p:blipFill>
                      <a:blip r:embed="rId12"/>
                      <a:stretch>
                        <a:fillRect/>
                      </a:stretch>
                    </p:blipFill>
                    <p:spPr>
                      <a:xfrm>
                        <a:off x="7079636" y="2154695"/>
                        <a:ext cx="295508" cy="23218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A8B09727-1F33-947E-FEC8-2AF4297449E6}"/>
              </a:ext>
            </a:extLst>
          </p:cNvPr>
          <p:cNvGraphicFramePr>
            <a:graphicFrameLocks noChangeAspect="1"/>
          </p:cNvGraphicFramePr>
          <p:nvPr/>
        </p:nvGraphicFramePr>
        <p:xfrm>
          <a:off x="5906031" y="2902405"/>
          <a:ext cx="306061" cy="242738"/>
        </p:xfrm>
        <a:graphic>
          <a:graphicData uri="http://schemas.openxmlformats.org/presentationml/2006/ole">
            <mc:AlternateContent xmlns:mc="http://schemas.openxmlformats.org/markup-compatibility/2006">
              <mc:Choice xmlns:v="urn:schemas-microsoft-com:vml" Requires="v">
                <p:oleObj name="Equation" r:id="rId13" imgW="368280" imgH="291960" progId="Equation.DSMT4">
                  <p:embed/>
                </p:oleObj>
              </mc:Choice>
              <mc:Fallback>
                <p:oleObj name="Equation" r:id="rId13" imgW="368280" imgH="291960" progId="Equation.DSMT4">
                  <p:embed/>
                  <p:pic>
                    <p:nvPicPr>
                      <p:cNvPr id="11" name="Object 10">
                        <a:extLst>
                          <a:ext uri="{FF2B5EF4-FFF2-40B4-BE49-F238E27FC236}">
                            <a16:creationId xmlns:a16="http://schemas.microsoft.com/office/drawing/2014/main" id="{7F1EEB54-A018-E02B-3E12-B67E29043224}"/>
                          </a:ext>
                        </a:extLst>
                      </p:cNvPr>
                      <p:cNvPicPr/>
                      <p:nvPr/>
                    </p:nvPicPr>
                    <p:blipFill>
                      <a:blip r:embed="rId14"/>
                      <a:stretch>
                        <a:fillRect/>
                      </a:stretch>
                    </p:blipFill>
                    <p:spPr>
                      <a:xfrm>
                        <a:off x="5906031" y="2902405"/>
                        <a:ext cx="306061" cy="2427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C07BD877-A5C6-B9B1-0055-334D35374501}"/>
              </a:ext>
            </a:extLst>
          </p:cNvPr>
          <p:cNvGraphicFramePr>
            <a:graphicFrameLocks noChangeAspect="1"/>
          </p:cNvGraphicFramePr>
          <p:nvPr/>
        </p:nvGraphicFramePr>
        <p:xfrm>
          <a:off x="6427463" y="2469597"/>
          <a:ext cx="390492" cy="306061"/>
        </p:xfrm>
        <a:graphic>
          <a:graphicData uri="http://schemas.openxmlformats.org/presentationml/2006/ole">
            <mc:AlternateContent xmlns:mc="http://schemas.openxmlformats.org/markup-compatibility/2006">
              <mc:Choice xmlns:v="urn:schemas-microsoft-com:vml" Requires="v">
                <p:oleObj name="Equation" r:id="rId15" imgW="469800" imgH="368280" progId="Equation.DSMT4">
                  <p:embed/>
                </p:oleObj>
              </mc:Choice>
              <mc:Fallback>
                <p:oleObj name="Equation" r:id="rId15" imgW="469800" imgH="368280" progId="Equation.DSMT4">
                  <p:embed/>
                  <p:pic>
                    <p:nvPicPr>
                      <p:cNvPr id="12" name="Object 11">
                        <a:extLst>
                          <a:ext uri="{FF2B5EF4-FFF2-40B4-BE49-F238E27FC236}">
                            <a16:creationId xmlns:a16="http://schemas.microsoft.com/office/drawing/2014/main" id="{103A38D8-12D2-B6C2-5885-DF97783921E7}"/>
                          </a:ext>
                        </a:extLst>
                      </p:cNvPr>
                      <p:cNvPicPr/>
                      <p:nvPr/>
                    </p:nvPicPr>
                    <p:blipFill>
                      <a:blip r:embed="rId16"/>
                      <a:stretch>
                        <a:fillRect/>
                      </a:stretch>
                    </p:blipFill>
                    <p:spPr>
                      <a:xfrm>
                        <a:off x="6427463" y="2469597"/>
                        <a:ext cx="390492" cy="306061"/>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6830681B-2A3F-B275-1A47-B313EC52E538}"/>
              </a:ext>
            </a:extLst>
          </p:cNvPr>
          <p:cNvGraphicFramePr>
            <a:graphicFrameLocks noChangeAspect="1"/>
          </p:cNvGraphicFramePr>
          <p:nvPr/>
        </p:nvGraphicFramePr>
        <p:xfrm>
          <a:off x="7023118" y="2506858"/>
          <a:ext cx="464368" cy="242738"/>
        </p:xfrm>
        <a:graphic>
          <a:graphicData uri="http://schemas.openxmlformats.org/presentationml/2006/ole">
            <mc:AlternateContent xmlns:mc="http://schemas.openxmlformats.org/markup-compatibility/2006">
              <mc:Choice xmlns:v="urn:schemas-microsoft-com:vml" Requires="v">
                <p:oleObj name="Equation" r:id="rId17" imgW="558720" imgH="291960" progId="Equation.DSMT4">
                  <p:embed/>
                </p:oleObj>
              </mc:Choice>
              <mc:Fallback>
                <p:oleObj name="Equation" r:id="rId17" imgW="558720" imgH="291960" progId="Equation.DSMT4">
                  <p:embed/>
                  <p:pic>
                    <p:nvPicPr>
                      <p:cNvPr id="13" name="Object 12">
                        <a:extLst>
                          <a:ext uri="{FF2B5EF4-FFF2-40B4-BE49-F238E27FC236}">
                            <a16:creationId xmlns:a16="http://schemas.microsoft.com/office/drawing/2014/main" id="{B910634C-C13D-C1E0-785E-D7B558D8B08B}"/>
                          </a:ext>
                        </a:extLst>
                      </p:cNvPr>
                      <p:cNvPicPr/>
                      <p:nvPr/>
                    </p:nvPicPr>
                    <p:blipFill>
                      <a:blip r:embed="rId18"/>
                      <a:stretch>
                        <a:fillRect/>
                      </a:stretch>
                    </p:blipFill>
                    <p:spPr>
                      <a:xfrm>
                        <a:off x="7023118" y="2506858"/>
                        <a:ext cx="464368" cy="24273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20C4E0D2-01A0-207E-CA61-B339350966A5}"/>
              </a:ext>
            </a:extLst>
          </p:cNvPr>
          <p:cNvGraphicFramePr>
            <a:graphicFrameLocks noChangeAspect="1"/>
          </p:cNvGraphicFramePr>
          <p:nvPr/>
        </p:nvGraphicFramePr>
        <p:xfrm>
          <a:off x="6467857" y="2896024"/>
          <a:ext cx="306061" cy="242738"/>
        </p:xfrm>
        <a:graphic>
          <a:graphicData uri="http://schemas.openxmlformats.org/presentationml/2006/ole">
            <mc:AlternateContent xmlns:mc="http://schemas.openxmlformats.org/markup-compatibility/2006">
              <mc:Choice xmlns:v="urn:schemas-microsoft-com:vml" Requires="v">
                <p:oleObj name="Equation" r:id="rId19" imgW="368280" imgH="291960" progId="Equation.DSMT4">
                  <p:embed/>
                </p:oleObj>
              </mc:Choice>
              <mc:Fallback>
                <p:oleObj name="Equation" r:id="rId19" imgW="368280" imgH="291960" progId="Equation.DSMT4">
                  <p:embed/>
                  <p:pic>
                    <p:nvPicPr>
                      <p:cNvPr id="14" name="Object 13">
                        <a:extLst>
                          <a:ext uri="{FF2B5EF4-FFF2-40B4-BE49-F238E27FC236}">
                            <a16:creationId xmlns:a16="http://schemas.microsoft.com/office/drawing/2014/main" id="{CB690419-E7C7-34ED-5AD6-CEC0019999F3}"/>
                          </a:ext>
                        </a:extLst>
                      </p:cNvPr>
                      <p:cNvPicPr/>
                      <p:nvPr/>
                    </p:nvPicPr>
                    <p:blipFill>
                      <a:blip r:embed="rId20"/>
                      <a:stretch>
                        <a:fillRect/>
                      </a:stretch>
                    </p:blipFill>
                    <p:spPr>
                      <a:xfrm>
                        <a:off x="6467857" y="2896024"/>
                        <a:ext cx="306061" cy="24273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0515D5B-18E1-2DAB-D85F-3AACFBAF3B6F}"/>
              </a:ext>
            </a:extLst>
          </p:cNvPr>
          <p:cNvGraphicFramePr>
            <a:graphicFrameLocks noChangeAspect="1"/>
          </p:cNvGraphicFramePr>
          <p:nvPr/>
        </p:nvGraphicFramePr>
        <p:xfrm>
          <a:off x="7074586" y="2902405"/>
          <a:ext cx="306061" cy="242738"/>
        </p:xfrm>
        <a:graphic>
          <a:graphicData uri="http://schemas.openxmlformats.org/presentationml/2006/ole">
            <mc:AlternateContent xmlns:mc="http://schemas.openxmlformats.org/markup-compatibility/2006">
              <mc:Choice xmlns:v="urn:schemas-microsoft-com:vml" Requires="v">
                <p:oleObj name="Equation" r:id="rId21" imgW="368280" imgH="291960" progId="Equation.DSMT4">
                  <p:embed/>
                </p:oleObj>
              </mc:Choice>
              <mc:Fallback>
                <p:oleObj name="Equation" r:id="rId21" imgW="368280" imgH="291960" progId="Equation.DSMT4">
                  <p:embed/>
                  <p:pic>
                    <p:nvPicPr>
                      <p:cNvPr id="15" name="Object 14">
                        <a:extLst>
                          <a:ext uri="{FF2B5EF4-FFF2-40B4-BE49-F238E27FC236}">
                            <a16:creationId xmlns:a16="http://schemas.microsoft.com/office/drawing/2014/main" id="{B9752D86-4EFD-75A2-DF43-244F16ADCA28}"/>
                          </a:ext>
                        </a:extLst>
                      </p:cNvPr>
                      <p:cNvPicPr/>
                      <p:nvPr/>
                    </p:nvPicPr>
                    <p:blipFill>
                      <a:blip r:embed="rId22"/>
                      <a:stretch>
                        <a:fillRect/>
                      </a:stretch>
                    </p:blipFill>
                    <p:spPr>
                      <a:xfrm>
                        <a:off x="7074586" y="2902405"/>
                        <a:ext cx="306061" cy="242738"/>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0B5D016C-C008-13DA-B3B7-412CBB7F45EA}"/>
              </a:ext>
            </a:extLst>
          </p:cNvPr>
          <p:cNvGraphicFramePr>
            <a:graphicFrameLocks noChangeAspect="1"/>
          </p:cNvGraphicFramePr>
          <p:nvPr/>
        </p:nvGraphicFramePr>
        <p:xfrm>
          <a:off x="5753219" y="3500006"/>
          <a:ext cx="1308675" cy="306061"/>
        </p:xfrm>
        <a:graphic>
          <a:graphicData uri="http://schemas.openxmlformats.org/presentationml/2006/ole">
            <mc:AlternateContent xmlns:mc="http://schemas.openxmlformats.org/markup-compatibility/2006">
              <mc:Choice xmlns:v="urn:schemas-microsoft-com:vml" Requires="v">
                <p:oleObj name="Equation" r:id="rId23" imgW="1574640" imgH="368280" progId="Equation.DSMT4">
                  <p:embed/>
                </p:oleObj>
              </mc:Choice>
              <mc:Fallback>
                <p:oleObj name="Equation" r:id="rId23" imgW="1574640" imgH="368280" progId="Equation.DSMT4">
                  <p:embed/>
                  <p:pic>
                    <p:nvPicPr>
                      <p:cNvPr id="16" name="Object 15">
                        <a:extLst>
                          <a:ext uri="{FF2B5EF4-FFF2-40B4-BE49-F238E27FC236}">
                            <a16:creationId xmlns:a16="http://schemas.microsoft.com/office/drawing/2014/main" id="{2A41CC47-8E72-9C23-156A-E1453DCEB85C}"/>
                          </a:ext>
                        </a:extLst>
                      </p:cNvPr>
                      <p:cNvPicPr/>
                      <p:nvPr/>
                    </p:nvPicPr>
                    <p:blipFill>
                      <a:blip r:embed="rId24"/>
                      <a:stretch>
                        <a:fillRect/>
                      </a:stretch>
                    </p:blipFill>
                    <p:spPr>
                      <a:xfrm>
                        <a:off x="5753219" y="3500006"/>
                        <a:ext cx="1308675" cy="306061"/>
                      </a:xfrm>
                      <a:prstGeom prst="rect">
                        <a:avLst/>
                      </a:prstGeom>
                    </p:spPr>
                  </p:pic>
                </p:oleObj>
              </mc:Fallback>
            </mc:AlternateContent>
          </a:graphicData>
        </a:graphic>
      </p:graphicFrame>
      <p:sp>
        <p:nvSpPr>
          <p:cNvPr id="17" name="Rectangle: Rounded Corners 16">
            <a:extLst>
              <a:ext uri="{FF2B5EF4-FFF2-40B4-BE49-F238E27FC236}">
                <a16:creationId xmlns:a16="http://schemas.microsoft.com/office/drawing/2014/main" id="{280CE8B0-ABB5-3DD9-4588-6508952CCF7E}"/>
              </a:ext>
            </a:extLst>
          </p:cNvPr>
          <p:cNvSpPr/>
          <p:nvPr/>
        </p:nvSpPr>
        <p:spPr>
          <a:xfrm>
            <a:off x="3604035" y="3793344"/>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
        <p:nvSpPr>
          <p:cNvPr id="18" name="Rectangle: Rounded Corners 17">
            <a:extLst>
              <a:ext uri="{FF2B5EF4-FFF2-40B4-BE49-F238E27FC236}">
                <a16:creationId xmlns:a16="http://schemas.microsoft.com/office/drawing/2014/main" id="{E26DDD4E-CFDF-A0A6-8DAD-8C6A492F5FE0}"/>
              </a:ext>
            </a:extLst>
          </p:cNvPr>
          <p:cNvSpPr/>
          <p:nvPr/>
        </p:nvSpPr>
        <p:spPr>
          <a:xfrm>
            <a:off x="1300417" y="3953463"/>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Tree>
    <p:extLst>
      <p:ext uri="{BB962C8B-B14F-4D97-AF65-F5344CB8AC3E}">
        <p14:creationId xmlns:p14="http://schemas.microsoft.com/office/powerpoint/2010/main" val="795672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BFF3A-BC2D-6741-AF11-C4D7E4ADC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DE22D-5D2B-1280-2EA9-B6DCE9AC3240}"/>
              </a:ext>
            </a:extLst>
          </p:cNvPr>
          <p:cNvSpPr>
            <a:spLocks noGrp="1"/>
          </p:cNvSpPr>
          <p:nvPr>
            <p:ph type="title"/>
          </p:nvPr>
        </p:nvSpPr>
        <p:spPr/>
        <p:txBody>
          <a:bodyPr rtlCol="0">
            <a:normAutofit/>
          </a:bodyPr>
          <a:lstStyle/>
          <a:p>
            <a:pPr fontAlgn="auto">
              <a:spcAft>
                <a:spcPts val="0"/>
              </a:spcAft>
              <a:defRPr/>
            </a:pPr>
            <a:r>
              <a:rPr lang="en-US" dirty="0"/>
              <a:t>Strategy Probe Example</a:t>
            </a:r>
          </a:p>
        </p:txBody>
      </p:sp>
      <p:sp>
        <p:nvSpPr>
          <p:cNvPr id="25602" name="Content Placeholder 2">
            <a:extLst>
              <a:ext uri="{FF2B5EF4-FFF2-40B4-BE49-F238E27FC236}">
                <a16:creationId xmlns:a16="http://schemas.microsoft.com/office/drawing/2014/main" id="{54F9C388-F34A-AD80-E9DA-796F03C8E83D}"/>
              </a:ext>
            </a:extLst>
          </p:cNvPr>
          <p:cNvSpPr>
            <a:spLocks noGrp="1" noChangeArrowheads="1"/>
          </p:cNvSpPr>
          <p:nvPr>
            <p:ph idx="4294967295"/>
          </p:nvPr>
        </p:nvSpPr>
        <p:spPr>
          <a:xfrm>
            <a:off x="628650" y="1370013"/>
            <a:ext cx="7886700" cy="803608"/>
          </a:xfrm>
        </p:spPr>
        <p:txBody>
          <a:bodyPr/>
          <a:lstStyle/>
          <a:p>
            <a:r>
              <a:rPr lang="en-US" altLang="en-US" sz="2400" dirty="0"/>
              <a:t>Discuss all methods with your group.</a:t>
            </a:r>
          </a:p>
        </p:txBody>
      </p:sp>
      <p:graphicFrame>
        <p:nvGraphicFramePr>
          <p:cNvPr id="3" name="Table 2">
            <a:extLst>
              <a:ext uri="{FF2B5EF4-FFF2-40B4-BE49-F238E27FC236}">
                <a16:creationId xmlns:a16="http://schemas.microsoft.com/office/drawing/2014/main" id="{AE342F5A-EC19-7DBB-2343-AF2A4C64C1E9}"/>
              </a:ext>
            </a:extLst>
          </p:cNvPr>
          <p:cNvGraphicFramePr>
            <a:graphicFrameLocks noGrp="1"/>
          </p:cNvGraphicFramePr>
          <p:nvPr/>
        </p:nvGraphicFramePr>
        <p:xfrm>
          <a:off x="911169" y="1943832"/>
          <a:ext cx="6882234" cy="2515450"/>
        </p:xfrm>
        <a:graphic>
          <a:graphicData uri="http://schemas.openxmlformats.org/drawingml/2006/table">
            <a:tbl>
              <a:tblPr firstRow="1" bandRow="1">
                <a:tableStyleId>{5940675A-B579-460E-94D1-54222C63F5DA}</a:tableStyleId>
              </a:tblPr>
              <a:tblGrid>
                <a:gridCol w="2294078">
                  <a:extLst>
                    <a:ext uri="{9D8B030D-6E8A-4147-A177-3AD203B41FA5}">
                      <a16:colId xmlns:a16="http://schemas.microsoft.com/office/drawing/2014/main" val="644471658"/>
                    </a:ext>
                  </a:extLst>
                </a:gridCol>
                <a:gridCol w="2294078">
                  <a:extLst>
                    <a:ext uri="{9D8B030D-6E8A-4147-A177-3AD203B41FA5}">
                      <a16:colId xmlns:a16="http://schemas.microsoft.com/office/drawing/2014/main" val="2514443860"/>
                    </a:ext>
                  </a:extLst>
                </a:gridCol>
                <a:gridCol w="2294078">
                  <a:extLst>
                    <a:ext uri="{9D8B030D-6E8A-4147-A177-3AD203B41FA5}">
                      <a16:colId xmlns:a16="http://schemas.microsoft.com/office/drawing/2014/main" val="3063666953"/>
                    </a:ext>
                  </a:extLst>
                </a:gridCol>
              </a:tblGrid>
              <a:tr h="2515450">
                <a:tc>
                  <a:txBody>
                    <a:bodyPr/>
                    <a:lstStyle/>
                    <a:p>
                      <a:r>
                        <a:rPr lang="en-US" sz="1500" dirty="0"/>
                        <a:t>A</a:t>
                      </a:r>
                    </a:p>
                  </a:txBody>
                  <a:tcPr marL="75987" marR="75987" marT="37994" marB="37994">
                    <a:solidFill>
                      <a:schemeClr val="accent1">
                        <a:lumMod val="20000"/>
                        <a:lumOff val="80000"/>
                      </a:schemeClr>
                    </a:solidFill>
                  </a:tcPr>
                </a:tc>
                <a:tc>
                  <a:txBody>
                    <a:bodyPr/>
                    <a:lstStyle/>
                    <a:p>
                      <a:r>
                        <a:rPr lang="en-US" sz="1500" dirty="0"/>
                        <a:t>B</a:t>
                      </a:r>
                    </a:p>
                  </a:txBody>
                  <a:tcPr marL="75987" marR="75987" marT="37994" marB="37994">
                    <a:solidFill>
                      <a:schemeClr val="accent1">
                        <a:lumMod val="20000"/>
                        <a:lumOff val="80000"/>
                      </a:schemeClr>
                    </a:solidFill>
                  </a:tcPr>
                </a:tc>
                <a:tc>
                  <a:txBody>
                    <a:bodyPr/>
                    <a:lstStyle/>
                    <a:p>
                      <a:r>
                        <a:rPr lang="en-US" sz="1500" dirty="0"/>
                        <a:t>C</a:t>
                      </a:r>
                    </a:p>
                  </a:txBody>
                  <a:tcPr marL="75987" marR="75987" marT="37994" marB="37994">
                    <a:solidFill>
                      <a:schemeClr val="accent1">
                        <a:lumMod val="20000"/>
                        <a:lumOff val="80000"/>
                      </a:schemeClr>
                    </a:solidFill>
                  </a:tcPr>
                </a:tc>
                <a:extLst>
                  <a:ext uri="{0D108BD9-81ED-4DB2-BD59-A6C34878D82A}">
                    <a16:rowId xmlns:a16="http://schemas.microsoft.com/office/drawing/2014/main" val="1849512225"/>
                  </a:ext>
                </a:extLst>
              </a:tr>
            </a:tbl>
          </a:graphicData>
        </a:graphic>
      </p:graphicFrame>
      <p:graphicFrame>
        <p:nvGraphicFramePr>
          <p:cNvPr id="4" name="Object 3">
            <a:extLst>
              <a:ext uri="{FF2B5EF4-FFF2-40B4-BE49-F238E27FC236}">
                <a16:creationId xmlns:a16="http://schemas.microsoft.com/office/drawing/2014/main" id="{67EF85CD-14A6-6D72-FFA2-25D6A73BAC0A}"/>
              </a:ext>
            </a:extLst>
          </p:cNvPr>
          <p:cNvGraphicFramePr>
            <a:graphicFrameLocks noChangeAspect="1"/>
          </p:cNvGraphicFramePr>
          <p:nvPr/>
        </p:nvGraphicFramePr>
        <p:xfrm>
          <a:off x="1113823" y="2102813"/>
          <a:ext cx="2047444" cy="2152983"/>
        </p:xfrm>
        <a:graphic>
          <a:graphicData uri="http://schemas.openxmlformats.org/presentationml/2006/ole">
            <mc:AlternateContent xmlns:mc="http://schemas.openxmlformats.org/markup-compatibility/2006">
              <mc:Choice xmlns:v="urn:schemas-microsoft-com:vml" Requires="v">
                <p:oleObj name="Equation" r:id="rId3" imgW="2463480" imgH="2590560" progId="Equation.DSMT4">
                  <p:embed/>
                </p:oleObj>
              </mc:Choice>
              <mc:Fallback>
                <p:oleObj name="Equation" r:id="rId3" imgW="2463480" imgH="2590560" progId="Equation.DSMT4">
                  <p:embed/>
                  <p:pic>
                    <p:nvPicPr>
                      <p:cNvPr id="4" name="Object 3">
                        <a:extLst>
                          <a:ext uri="{FF2B5EF4-FFF2-40B4-BE49-F238E27FC236}">
                            <a16:creationId xmlns:a16="http://schemas.microsoft.com/office/drawing/2014/main" id="{A5BCFA70-8D38-982D-FED6-9B3512A0694B}"/>
                          </a:ext>
                        </a:extLst>
                      </p:cNvPr>
                      <p:cNvPicPr/>
                      <p:nvPr/>
                    </p:nvPicPr>
                    <p:blipFill>
                      <a:blip r:embed="rId4"/>
                      <a:stretch>
                        <a:fillRect/>
                      </a:stretch>
                    </p:blipFill>
                    <p:spPr>
                      <a:xfrm>
                        <a:off x="1113823" y="2102813"/>
                        <a:ext cx="2047444" cy="215298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ADFADEA9-29F1-4DAA-0C6A-658AACCE00A9}"/>
              </a:ext>
            </a:extLst>
          </p:cNvPr>
          <p:cNvGraphicFramePr>
            <a:graphicFrameLocks noChangeAspect="1"/>
          </p:cNvGraphicFramePr>
          <p:nvPr/>
        </p:nvGraphicFramePr>
        <p:xfrm>
          <a:off x="3636643" y="2033034"/>
          <a:ext cx="1794152" cy="2057998"/>
        </p:xfrm>
        <a:graphic>
          <a:graphicData uri="http://schemas.openxmlformats.org/presentationml/2006/ole">
            <mc:AlternateContent xmlns:mc="http://schemas.openxmlformats.org/markup-compatibility/2006">
              <mc:Choice xmlns:v="urn:schemas-microsoft-com:vml" Requires="v">
                <p:oleObj name="Equation" r:id="rId5" imgW="2158920" imgH="2476440" progId="Equation.DSMT4">
                  <p:embed/>
                </p:oleObj>
              </mc:Choice>
              <mc:Fallback>
                <p:oleObj name="Equation" r:id="rId5" imgW="2158920" imgH="2476440" progId="Equation.DSMT4">
                  <p:embed/>
                  <p:pic>
                    <p:nvPicPr>
                      <p:cNvPr id="5" name="Object 4">
                        <a:extLst>
                          <a:ext uri="{FF2B5EF4-FFF2-40B4-BE49-F238E27FC236}">
                            <a16:creationId xmlns:a16="http://schemas.microsoft.com/office/drawing/2014/main" id="{320B155B-E5EE-BD82-9F7A-3E9731613366}"/>
                          </a:ext>
                        </a:extLst>
                      </p:cNvPr>
                      <p:cNvPicPr/>
                      <p:nvPr/>
                    </p:nvPicPr>
                    <p:blipFill>
                      <a:blip r:embed="rId6"/>
                      <a:stretch>
                        <a:fillRect/>
                      </a:stretch>
                    </p:blipFill>
                    <p:spPr>
                      <a:xfrm>
                        <a:off x="3636643" y="2033034"/>
                        <a:ext cx="1794152" cy="2057998"/>
                      </a:xfrm>
                      <a:prstGeom prst="rect">
                        <a:avLst/>
                      </a:prstGeom>
                    </p:spPr>
                  </p:pic>
                </p:oleObj>
              </mc:Fallback>
            </mc:AlternateContent>
          </a:graphicData>
        </a:graphic>
      </p:graphicFrame>
      <p:sp>
        <p:nvSpPr>
          <p:cNvPr id="6" name="Rectangle: Rounded Corners 5">
            <a:extLst>
              <a:ext uri="{FF2B5EF4-FFF2-40B4-BE49-F238E27FC236}">
                <a16:creationId xmlns:a16="http://schemas.microsoft.com/office/drawing/2014/main" id="{781DE05F-786C-BDDF-0EBB-F5922F0EBCBC}"/>
              </a:ext>
            </a:extLst>
          </p:cNvPr>
          <p:cNvSpPr/>
          <p:nvPr/>
        </p:nvSpPr>
        <p:spPr>
          <a:xfrm>
            <a:off x="5719732" y="3511755"/>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graphicFrame>
        <p:nvGraphicFramePr>
          <p:cNvPr id="7" name="Table 6">
            <a:extLst>
              <a:ext uri="{FF2B5EF4-FFF2-40B4-BE49-F238E27FC236}">
                <a16:creationId xmlns:a16="http://schemas.microsoft.com/office/drawing/2014/main" id="{964496C3-1DB7-3F57-EEEF-49B4BFA804B9}"/>
              </a:ext>
            </a:extLst>
          </p:cNvPr>
          <p:cNvGraphicFramePr>
            <a:graphicFrameLocks noGrp="1"/>
          </p:cNvGraphicFramePr>
          <p:nvPr/>
        </p:nvGraphicFramePr>
        <p:xfrm>
          <a:off x="6398932" y="2545272"/>
          <a:ext cx="1105534" cy="674914"/>
        </p:xfrm>
        <a:graphic>
          <a:graphicData uri="http://schemas.openxmlformats.org/drawingml/2006/table">
            <a:tbl>
              <a:tblPr firstRow="1" bandRow="1">
                <a:tableStyleId>{5940675A-B579-460E-94D1-54222C63F5DA}</a:tableStyleId>
              </a:tblPr>
              <a:tblGrid>
                <a:gridCol w="552767">
                  <a:extLst>
                    <a:ext uri="{9D8B030D-6E8A-4147-A177-3AD203B41FA5}">
                      <a16:colId xmlns:a16="http://schemas.microsoft.com/office/drawing/2014/main" val="1883024533"/>
                    </a:ext>
                  </a:extLst>
                </a:gridCol>
                <a:gridCol w="552767">
                  <a:extLst>
                    <a:ext uri="{9D8B030D-6E8A-4147-A177-3AD203B41FA5}">
                      <a16:colId xmlns:a16="http://schemas.microsoft.com/office/drawing/2014/main" val="1622303143"/>
                    </a:ext>
                  </a:extLst>
                </a:gridCol>
              </a:tblGrid>
              <a:tr h="337457">
                <a:tc>
                  <a:txBody>
                    <a:bodyPr/>
                    <a:lstStyle/>
                    <a:p>
                      <a:endParaRPr lang="en-US" sz="150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2527700399"/>
                  </a:ext>
                </a:extLst>
              </a:tr>
              <a:tr h="337457">
                <a:tc>
                  <a:txBody>
                    <a:bodyPr/>
                    <a:lstStyle/>
                    <a:p>
                      <a:endParaRPr lang="en-US" sz="1500" dirty="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3737633034"/>
                  </a:ext>
                </a:extLst>
              </a:tr>
            </a:tbl>
          </a:graphicData>
        </a:graphic>
      </p:graphicFrame>
      <p:graphicFrame>
        <p:nvGraphicFramePr>
          <p:cNvPr id="8" name="Object 7">
            <a:extLst>
              <a:ext uri="{FF2B5EF4-FFF2-40B4-BE49-F238E27FC236}">
                <a16:creationId xmlns:a16="http://schemas.microsoft.com/office/drawing/2014/main" id="{B9D7C302-F7D2-6830-B16D-2938905FEE75}"/>
              </a:ext>
            </a:extLst>
          </p:cNvPr>
          <p:cNvGraphicFramePr>
            <a:graphicFrameLocks noChangeAspect="1"/>
          </p:cNvGraphicFramePr>
          <p:nvPr/>
        </p:nvGraphicFramePr>
        <p:xfrm>
          <a:off x="5911151" y="2532920"/>
          <a:ext cx="316615" cy="242738"/>
        </p:xfrm>
        <a:graphic>
          <a:graphicData uri="http://schemas.openxmlformats.org/presentationml/2006/ole">
            <mc:AlternateContent xmlns:mc="http://schemas.openxmlformats.org/markup-compatibility/2006">
              <mc:Choice xmlns:v="urn:schemas-microsoft-com:vml" Requires="v">
                <p:oleObj name="Equation" r:id="rId7" imgW="380880" imgH="291960" progId="Equation.DSMT4">
                  <p:embed/>
                </p:oleObj>
              </mc:Choice>
              <mc:Fallback>
                <p:oleObj name="Equation" r:id="rId7" imgW="380880" imgH="291960" progId="Equation.DSMT4">
                  <p:embed/>
                  <p:pic>
                    <p:nvPicPr>
                      <p:cNvPr id="8" name="Object 7">
                        <a:extLst>
                          <a:ext uri="{FF2B5EF4-FFF2-40B4-BE49-F238E27FC236}">
                            <a16:creationId xmlns:a16="http://schemas.microsoft.com/office/drawing/2014/main" id="{3AA9E62C-D9F2-8A73-D739-A19BB19D0954}"/>
                          </a:ext>
                        </a:extLst>
                      </p:cNvPr>
                      <p:cNvPicPr/>
                      <p:nvPr/>
                    </p:nvPicPr>
                    <p:blipFill>
                      <a:blip r:embed="rId8"/>
                      <a:stretch>
                        <a:fillRect/>
                      </a:stretch>
                    </p:blipFill>
                    <p:spPr>
                      <a:xfrm>
                        <a:off x="5911151" y="2532920"/>
                        <a:ext cx="316615" cy="24273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1886597D-C89A-A579-1CA2-C2CA497885CE}"/>
              </a:ext>
            </a:extLst>
          </p:cNvPr>
          <p:cNvGraphicFramePr>
            <a:graphicFrameLocks noChangeAspect="1"/>
          </p:cNvGraphicFramePr>
          <p:nvPr/>
        </p:nvGraphicFramePr>
        <p:xfrm>
          <a:off x="6462807" y="2148812"/>
          <a:ext cx="316615" cy="241419"/>
        </p:xfrm>
        <a:graphic>
          <a:graphicData uri="http://schemas.openxmlformats.org/presentationml/2006/ole">
            <mc:AlternateContent xmlns:mc="http://schemas.openxmlformats.org/markup-compatibility/2006">
              <mc:Choice xmlns:v="urn:schemas-microsoft-com:vml" Requires="v">
                <p:oleObj name="Equation" r:id="rId9" imgW="381064" imgH="291297" progId="Equation.DSMT4">
                  <p:embed/>
                </p:oleObj>
              </mc:Choice>
              <mc:Fallback>
                <p:oleObj name="Equation" r:id="rId9" imgW="381064" imgH="291297" progId="Equation.DSMT4">
                  <p:embed/>
                  <p:pic>
                    <p:nvPicPr>
                      <p:cNvPr id="9" name="Object 8">
                        <a:extLst>
                          <a:ext uri="{FF2B5EF4-FFF2-40B4-BE49-F238E27FC236}">
                            <a16:creationId xmlns:a16="http://schemas.microsoft.com/office/drawing/2014/main" id="{4F996692-E401-7C76-C1AB-7D83C481FBB7}"/>
                          </a:ext>
                        </a:extLst>
                      </p:cNvPr>
                      <p:cNvPicPr/>
                      <p:nvPr/>
                    </p:nvPicPr>
                    <p:blipFill>
                      <a:blip r:embed="rId10"/>
                      <a:stretch>
                        <a:fillRect/>
                      </a:stretch>
                    </p:blipFill>
                    <p:spPr>
                      <a:xfrm>
                        <a:off x="6462807" y="2148812"/>
                        <a:ext cx="316615" cy="241419"/>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D660121-1594-A1C2-8AEE-D3300BD5DB8D}"/>
              </a:ext>
            </a:extLst>
          </p:cNvPr>
          <p:cNvGraphicFramePr>
            <a:graphicFrameLocks noChangeAspect="1"/>
          </p:cNvGraphicFramePr>
          <p:nvPr/>
        </p:nvGraphicFramePr>
        <p:xfrm>
          <a:off x="7079636" y="2154695"/>
          <a:ext cx="295508" cy="232185"/>
        </p:xfrm>
        <a:graphic>
          <a:graphicData uri="http://schemas.openxmlformats.org/presentationml/2006/ole">
            <mc:AlternateContent xmlns:mc="http://schemas.openxmlformats.org/markup-compatibility/2006">
              <mc:Choice xmlns:v="urn:schemas-microsoft-com:vml" Requires="v">
                <p:oleObj name="Equation" r:id="rId11" imgW="355320" imgH="279360" progId="Equation.DSMT4">
                  <p:embed/>
                </p:oleObj>
              </mc:Choice>
              <mc:Fallback>
                <p:oleObj name="Equation" r:id="rId11" imgW="355320" imgH="279360" progId="Equation.DSMT4">
                  <p:embed/>
                  <p:pic>
                    <p:nvPicPr>
                      <p:cNvPr id="10" name="Object 9">
                        <a:extLst>
                          <a:ext uri="{FF2B5EF4-FFF2-40B4-BE49-F238E27FC236}">
                            <a16:creationId xmlns:a16="http://schemas.microsoft.com/office/drawing/2014/main" id="{A0BE649B-F9C7-8EFB-106D-07EEDFAED728}"/>
                          </a:ext>
                        </a:extLst>
                      </p:cNvPr>
                      <p:cNvPicPr/>
                      <p:nvPr/>
                    </p:nvPicPr>
                    <p:blipFill>
                      <a:blip r:embed="rId12"/>
                      <a:stretch>
                        <a:fillRect/>
                      </a:stretch>
                    </p:blipFill>
                    <p:spPr>
                      <a:xfrm>
                        <a:off x="7079636" y="2154695"/>
                        <a:ext cx="295508" cy="23218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374F0BB2-3294-1472-4668-654AFAF85AD1}"/>
              </a:ext>
            </a:extLst>
          </p:cNvPr>
          <p:cNvGraphicFramePr>
            <a:graphicFrameLocks noChangeAspect="1"/>
          </p:cNvGraphicFramePr>
          <p:nvPr/>
        </p:nvGraphicFramePr>
        <p:xfrm>
          <a:off x="5906031" y="2902405"/>
          <a:ext cx="306061" cy="242738"/>
        </p:xfrm>
        <a:graphic>
          <a:graphicData uri="http://schemas.openxmlformats.org/presentationml/2006/ole">
            <mc:AlternateContent xmlns:mc="http://schemas.openxmlformats.org/markup-compatibility/2006">
              <mc:Choice xmlns:v="urn:schemas-microsoft-com:vml" Requires="v">
                <p:oleObj name="Equation" r:id="rId13" imgW="368280" imgH="291960" progId="Equation.DSMT4">
                  <p:embed/>
                </p:oleObj>
              </mc:Choice>
              <mc:Fallback>
                <p:oleObj name="Equation" r:id="rId13" imgW="368280" imgH="291960" progId="Equation.DSMT4">
                  <p:embed/>
                  <p:pic>
                    <p:nvPicPr>
                      <p:cNvPr id="11" name="Object 10">
                        <a:extLst>
                          <a:ext uri="{FF2B5EF4-FFF2-40B4-BE49-F238E27FC236}">
                            <a16:creationId xmlns:a16="http://schemas.microsoft.com/office/drawing/2014/main" id="{A8B09727-1F33-947E-FEC8-2AF4297449E6}"/>
                          </a:ext>
                        </a:extLst>
                      </p:cNvPr>
                      <p:cNvPicPr/>
                      <p:nvPr/>
                    </p:nvPicPr>
                    <p:blipFill>
                      <a:blip r:embed="rId14"/>
                      <a:stretch>
                        <a:fillRect/>
                      </a:stretch>
                    </p:blipFill>
                    <p:spPr>
                      <a:xfrm>
                        <a:off x="5906031" y="2902405"/>
                        <a:ext cx="306061" cy="2427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32820B2B-5D6A-A3ED-D232-6E374B78225C}"/>
              </a:ext>
            </a:extLst>
          </p:cNvPr>
          <p:cNvGraphicFramePr>
            <a:graphicFrameLocks noChangeAspect="1"/>
          </p:cNvGraphicFramePr>
          <p:nvPr/>
        </p:nvGraphicFramePr>
        <p:xfrm>
          <a:off x="6427463" y="2469597"/>
          <a:ext cx="390492" cy="306061"/>
        </p:xfrm>
        <a:graphic>
          <a:graphicData uri="http://schemas.openxmlformats.org/presentationml/2006/ole">
            <mc:AlternateContent xmlns:mc="http://schemas.openxmlformats.org/markup-compatibility/2006">
              <mc:Choice xmlns:v="urn:schemas-microsoft-com:vml" Requires="v">
                <p:oleObj name="Equation" r:id="rId15" imgW="469800" imgH="368280" progId="Equation.DSMT4">
                  <p:embed/>
                </p:oleObj>
              </mc:Choice>
              <mc:Fallback>
                <p:oleObj name="Equation" r:id="rId15" imgW="469800" imgH="368280" progId="Equation.DSMT4">
                  <p:embed/>
                  <p:pic>
                    <p:nvPicPr>
                      <p:cNvPr id="12" name="Object 11">
                        <a:extLst>
                          <a:ext uri="{FF2B5EF4-FFF2-40B4-BE49-F238E27FC236}">
                            <a16:creationId xmlns:a16="http://schemas.microsoft.com/office/drawing/2014/main" id="{C07BD877-A5C6-B9B1-0055-334D35374501}"/>
                          </a:ext>
                        </a:extLst>
                      </p:cNvPr>
                      <p:cNvPicPr/>
                      <p:nvPr/>
                    </p:nvPicPr>
                    <p:blipFill>
                      <a:blip r:embed="rId16"/>
                      <a:stretch>
                        <a:fillRect/>
                      </a:stretch>
                    </p:blipFill>
                    <p:spPr>
                      <a:xfrm>
                        <a:off x="6427463" y="2469597"/>
                        <a:ext cx="390492" cy="306061"/>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7E079D56-0EF0-6E86-5CF5-E5A2576B99A5}"/>
              </a:ext>
            </a:extLst>
          </p:cNvPr>
          <p:cNvGraphicFramePr>
            <a:graphicFrameLocks noChangeAspect="1"/>
          </p:cNvGraphicFramePr>
          <p:nvPr/>
        </p:nvGraphicFramePr>
        <p:xfrm>
          <a:off x="7023118" y="2506858"/>
          <a:ext cx="464368" cy="242738"/>
        </p:xfrm>
        <a:graphic>
          <a:graphicData uri="http://schemas.openxmlformats.org/presentationml/2006/ole">
            <mc:AlternateContent xmlns:mc="http://schemas.openxmlformats.org/markup-compatibility/2006">
              <mc:Choice xmlns:v="urn:schemas-microsoft-com:vml" Requires="v">
                <p:oleObj name="Equation" r:id="rId17" imgW="558720" imgH="291960" progId="Equation.DSMT4">
                  <p:embed/>
                </p:oleObj>
              </mc:Choice>
              <mc:Fallback>
                <p:oleObj name="Equation" r:id="rId17" imgW="558720" imgH="291960" progId="Equation.DSMT4">
                  <p:embed/>
                  <p:pic>
                    <p:nvPicPr>
                      <p:cNvPr id="13" name="Object 12">
                        <a:extLst>
                          <a:ext uri="{FF2B5EF4-FFF2-40B4-BE49-F238E27FC236}">
                            <a16:creationId xmlns:a16="http://schemas.microsoft.com/office/drawing/2014/main" id="{6830681B-2A3F-B275-1A47-B313EC52E538}"/>
                          </a:ext>
                        </a:extLst>
                      </p:cNvPr>
                      <p:cNvPicPr/>
                      <p:nvPr/>
                    </p:nvPicPr>
                    <p:blipFill>
                      <a:blip r:embed="rId18"/>
                      <a:stretch>
                        <a:fillRect/>
                      </a:stretch>
                    </p:blipFill>
                    <p:spPr>
                      <a:xfrm>
                        <a:off x="7023118" y="2506858"/>
                        <a:ext cx="464368" cy="24273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216B806-BAE6-5C13-237D-A02A8A92AD7B}"/>
              </a:ext>
            </a:extLst>
          </p:cNvPr>
          <p:cNvGraphicFramePr>
            <a:graphicFrameLocks noChangeAspect="1"/>
          </p:cNvGraphicFramePr>
          <p:nvPr/>
        </p:nvGraphicFramePr>
        <p:xfrm>
          <a:off x="6467857" y="2896024"/>
          <a:ext cx="306061" cy="242738"/>
        </p:xfrm>
        <a:graphic>
          <a:graphicData uri="http://schemas.openxmlformats.org/presentationml/2006/ole">
            <mc:AlternateContent xmlns:mc="http://schemas.openxmlformats.org/markup-compatibility/2006">
              <mc:Choice xmlns:v="urn:schemas-microsoft-com:vml" Requires="v">
                <p:oleObj name="Equation" r:id="rId19" imgW="368280" imgH="291960" progId="Equation.DSMT4">
                  <p:embed/>
                </p:oleObj>
              </mc:Choice>
              <mc:Fallback>
                <p:oleObj name="Equation" r:id="rId19" imgW="368280" imgH="291960" progId="Equation.DSMT4">
                  <p:embed/>
                  <p:pic>
                    <p:nvPicPr>
                      <p:cNvPr id="14" name="Object 13">
                        <a:extLst>
                          <a:ext uri="{FF2B5EF4-FFF2-40B4-BE49-F238E27FC236}">
                            <a16:creationId xmlns:a16="http://schemas.microsoft.com/office/drawing/2014/main" id="{20C4E0D2-01A0-207E-CA61-B339350966A5}"/>
                          </a:ext>
                        </a:extLst>
                      </p:cNvPr>
                      <p:cNvPicPr/>
                      <p:nvPr/>
                    </p:nvPicPr>
                    <p:blipFill>
                      <a:blip r:embed="rId20"/>
                      <a:stretch>
                        <a:fillRect/>
                      </a:stretch>
                    </p:blipFill>
                    <p:spPr>
                      <a:xfrm>
                        <a:off x="6467857" y="2896024"/>
                        <a:ext cx="306061" cy="24273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221A0B7-7DBC-3A39-AED0-C169F442EB11}"/>
              </a:ext>
            </a:extLst>
          </p:cNvPr>
          <p:cNvGraphicFramePr>
            <a:graphicFrameLocks noChangeAspect="1"/>
          </p:cNvGraphicFramePr>
          <p:nvPr/>
        </p:nvGraphicFramePr>
        <p:xfrm>
          <a:off x="7074586" y="2902405"/>
          <a:ext cx="306061" cy="242738"/>
        </p:xfrm>
        <a:graphic>
          <a:graphicData uri="http://schemas.openxmlformats.org/presentationml/2006/ole">
            <mc:AlternateContent xmlns:mc="http://schemas.openxmlformats.org/markup-compatibility/2006">
              <mc:Choice xmlns:v="urn:schemas-microsoft-com:vml" Requires="v">
                <p:oleObj name="Equation" r:id="rId21" imgW="368280" imgH="291960" progId="Equation.DSMT4">
                  <p:embed/>
                </p:oleObj>
              </mc:Choice>
              <mc:Fallback>
                <p:oleObj name="Equation" r:id="rId21" imgW="368280" imgH="291960" progId="Equation.DSMT4">
                  <p:embed/>
                  <p:pic>
                    <p:nvPicPr>
                      <p:cNvPr id="15" name="Object 14">
                        <a:extLst>
                          <a:ext uri="{FF2B5EF4-FFF2-40B4-BE49-F238E27FC236}">
                            <a16:creationId xmlns:a16="http://schemas.microsoft.com/office/drawing/2014/main" id="{B0515D5B-18E1-2DAB-D85F-3AACFBAF3B6F}"/>
                          </a:ext>
                        </a:extLst>
                      </p:cNvPr>
                      <p:cNvPicPr/>
                      <p:nvPr/>
                    </p:nvPicPr>
                    <p:blipFill>
                      <a:blip r:embed="rId22"/>
                      <a:stretch>
                        <a:fillRect/>
                      </a:stretch>
                    </p:blipFill>
                    <p:spPr>
                      <a:xfrm>
                        <a:off x="7074586" y="2902405"/>
                        <a:ext cx="306061" cy="242738"/>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1128BA50-01DD-214F-AC6A-A04E30538B35}"/>
              </a:ext>
            </a:extLst>
          </p:cNvPr>
          <p:cNvGraphicFramePr>
            <a:graphicFrameLocks noChangeAspect="1"/>
          </p:cNvGraphicFramePr>
          <p:nvPr/>
        </p:nvGraphicFramePr>
        <p:xfrm>
          <a:off x="5753219" y="3500006"/>
          <a:ext cx="1308675" cy="306061"/>
        </p:xfrm>
        <a:graphic>
          <a:graphicData uri="http://schemas.openxmlformats.org/presentationml/2006/ole">
            <mc:AlternateContent xmlns:mc="http://schemas.openxmlformats.org/markup-compatibility/2006">
              <mc:Choice xmlns:v="urn:schemas-microsoft-com:vml" Requires="v">
                <p:oleObj name="Equation" r:id="rId23" imgW="1574640" imgH="368280" progId="Equation.DSMT4">
                  <p:embed/>
                </p:oleObj>
              </mc:Choice>
              <mc:Fallback>
                <p:oleObj name="Equation" r:id="rId23" imgW="1574640" imgH="368280" progId="Equation.DSMT4">
                  <p:embed/>
                  <p:pic>
                    <p:nvPicPr>
                      <p:cNvPr id="16" name="Object 15">
                        <a:extLst>
                          <a:ext uri="{FF2B5EF4-FFF2-40B4-BE49-F238E27FC236}">
                            <a16:creationId xmlns:a16="http://schemas.microsoft.com/office/drawing/2014/main" id="{0B5D016C-C008-13DA-B3B7-412CBB7F45EA}"/>
                          </a:ext>
                        </a:extLst>
                      </p:cNvPr>
                      <p:cNvPicPr/>
                      <p:nvPr/>
                    </p:nvPicPr>
                    <p:blipFill>
                      <a:blip r:embed="rId24"/>
                      <a:stretch>
                        <a:fillRect/>
                      </a:stretch>
                    </p:blipFill>
                    <p:spPr>
                      <a:xfrm>
                        <a:off x="5753219" y="3500006"/>
                        <a:ext cx="1308675" cy="306061"/>
                      </a:xfrm>
                      <a:prstGeom prst="rect">
                        <a:avLst/>
                      </a:prstGeom>
                    </p:spPr>
                  </p:pic>
                </p:oleObj>
              </mc:Fallback>
            </mc:AlternateContent>
          </a:graphicData>
        </a:graphic>
      </p:graphicFrame>
      <p:sp>
        <p:nvSpPr>
          <p:cNvPr id="17" name="Rectangle: Rounded Corners 16">
            <a:extLst>
              <a:ext uri="{FF2B5EF4-FFF2-40B4-BE49-F238E27FC236}">
                <a16:creationId xmlns:a16="http://schemas.microsoft.com/office/drawing/2014/main" id="{B96015A9-A0FD-25CF-3AC6-050C99B99860}"/>
              </a:ext>
            </a:extLst>
          </p:cNvPr>
          <p:cNvSpPr/>
          <p:nvPr/>
        </p:nvSpPr>
        <p:spPr>
          <a:xfrm>
            <a:off x="3604035" y="3793344"/>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
        <p:nvSpPr>
          <p:cNvPr id="18" name="Rectangle: Rounded Corners 17">
            <a:extLst>
              <a:ext uri="{FF2B5EF4-FFF2-40B4-BE49-F238E27FC236}">
                <a16:creationId xmlns:a16="http://schemas.microsoft.com/office/drawing/2014/main" id="{BD06A511-6D84-670D-28CE-B7057FFAD66C}"/>
              </a:ext>
            </a:extLst>
          </p:cNvPr>
          <p:cNvSpPr/>
          <p:nvPr/>
        </p:nvSpPr>
        <p:spPr>
          <a:xfrm>
            <a:off x="1300417" y="3953463"/>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Tree>
    <p:extLst>
      <p:ext uri="{BB962C8B-B14F-4D97-AF65-F5344CB8AC3E}">
        <p14:creationId xmlns:p14="http://schemas.microsoft.com/office/powerpoint/2010/main" val="2379049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9FEF6-2E07-2851-47B5-6F944E1F9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AF0FFD-3D4D-80A7-2B40-C2338FAAE3D1}"/>
              </a:ext>
            </a:extLst>
          </p:cNvPr>
          <p:cNvSpPr>
            <a:spLocks noGrp="1"/>
          </p:cNvSpPr>
          <p:nvPr>
            <p:ph type="title"/>
          </p:nvPr>
        </p:nvSpPr>
        <p:spPr/>
        <p:txBody>
          <a:bodyPr rtlCol="0">
            <a:normAutofit/>
          </a:bodyPr>
          <a:lstStyle/>
          <a:p>
            <a:pPr fontAlgn="auto">
              <a:spcAft>
                <a:spcPts val="0"/>
              </a:spcAft>
              <a:defRPr/>
            </a:pPr>
            <a:r>
              <a:rPr lang="en-US" dirty="0"/>
              <a:t>Strategy Probe Example</a:t>
            </a:r>
          </a:p>
        </p:txBody>
      </p:sp>
      <p:sp>
        <p:nvSpPr>
          <p:cNvPr id="25602" name="Content Placeholder 2">
            <a:extLst>
              <a:ext uri="{FF2B5EF4-FFF2-40B4-BE49-F238E27FC236}">
                <a16:creationId xmlns:a16="http://schemas.microsoft.com/office/drawing/2014/main" id="{DC25A3E4-72FF-A755-8E6B-92494B9DC2D7}"/>
              </a:ext>
            </a:extLst>
          </p:cNvPr>
          <p:cNvSpPr>
            <a:spLocks noGrp="1" noChangeArrowheads="1"/>
          </p:cNvSpPr>
          <p:nvPr>
            <p:ph idx="4294967295"/>
          </p:nvPr>
        </p:nvSpPr>
        <p:spPr>
          <a:xfrm>
            <a:off x="628650" y="1370013"/>
            <a:ext cx="7886700" cy="803608"/>
          </a:xfrm>
        </p:spPr>
        <p:txBody>
          <a:bodyPr/>
          <a:lstStyle/>
          <a:p>
            <a:r>
              <a:rPr lang="en-US" altLang="en-US" sz="2400" dirty="0"/>
              <a:t>Did anyone use a method not shown? </a:t>
            </a:r>
          </a:p>
        </p:txBody>
      </p:sp>
      <p:graphicFrame>
        <p:nvGraphicFramePr>
          <p:cNvPr id="3" name="Table 2">
            <a:extLst>
              <a:ext uri="{FF2B5EF4-FFF2-40B4-BE49-F238E27FC236}">
                <a16:creationId xmlns:a16="http://schemas.microsoft.com/office/drawing/2014/main" id="{DE734C7F-7C17-6079-D12D-165E2F099902}"/>
              </a:ext>
            </a:extLst>
          </p:cNvPr>
          <p:cNvGraphicFramePr>
            <a:graphicFrameLocks noGrp="1"/>
          </p:cNvGraphicFramePr>
          <p:nvPr/>
        </p:nvGraphicFramePr>
        <p:xfrm>
          <a:off x="911169" y="1943832"/>
          <a:ext cx="6882234" cy="2515450"/>
        </p:xfrm>
        <a:graphic>
          <a:graphicData uri="http://schemas.openxmlformats.org/drawingml/2006/table">
            <a:tbl>
              <a:tblPr firstRow="1" bandRow="1">
                <a:tableStyleId>{5940675A-B579-460E-94D1-54222C63F5DA}</a:tableStyleId>
              </a:tblPr>
              <a:tblGrid>
                <a:gridCol w="2294078">
                  <a:extLst>
                    <a:ext uri="{9D8B030D-6E8A-4147-A177-3AD203B41FA5}">
                      <a16:colId xmlns:a16="http://schemas.microsoft.com/office/drawing/2014/main" val="644471658"/>
                    </a:ext>
                  </a:extLst>
                </a:gridCol>
                <a:gridCol w="2294078">
                  <a:extLst>
                    <a:ext uri="{9D8B030D-6E8A-4147-A177-3AD203B41FA5}">
                      <a16:colId xmlns:a16="http://schemas.microsoft.com/office/drawing/2014/main" val="2514443860"/>
                    </a:ext>
                  </a:extLst>
                </a:gridCol>
                <a:gridCol w="2294078">
                  <a:extLst>
                    <a:ext uri="{9D8B030D-6E8A-4147-A177-3AD203B41FA5}">
                      <a16:colId xmlns:a16="http://schemas.microsoft.com/office/drawing/2014/main" val="3063666953"/>
                    </a:ext>
                  </a:extLst>
                </a:gridCol>
              </a:tblGrid>
              <a:tr h="2515450">
                <a:tc>
                  <a:txBody>
                    <a:bodyPr/>
                    <a:lstStyle/>
                    <a:p>
                      <a:r>
                        <a:rPr lang="en-US" sz="1500" dirty="0"/>
                        <a:t>A</a:t>
                      </a:r>
                    </a:p>
                  </a:txBody>
                  <a:tcPr marL="75987" marR="75987" marT="37994" marB="37994">
                    <a:solidFill>
                      <a:schemeClr val="accent1">
                        <a:lumMod val="20000"/>
                        <a:lumOff val="80000"/>
                      </a:schemeClr>
                    </a:solidFill>
                  </a:tcPr>
                </a:tc>
                <a:tc>
                  <a:txBody>
                    <a:bodyPr/>
                    <a:lstStyle/>
                    <a:p>
                      <a:r>
                        <a:rPr lang="en-US" sz="1500" dirty="0"/>
                        <a:t>B</a:t>
                      </a:r>
                    </a:p>
                  </a:txBody>
                  <a:tcPr marL="75987" marR="75987" marT="37994" marB="37994">
                    <a:solidFill>
                      <a:schemeClr val="accent1">
                        <a:lumMod val="20000"/>
                        <a:lumOff val="80000"/>
                      </a:schemeClr>
                    </a:solidFill>
                  </a:tcPr>
                </a:tc>
                <a:tc>
                  <a:txBody>
                    <a:bodyPr/>
                    <a:lstStyle/>
                    <a:p>
                      <a:r>
                        <a:rPr lang="en-US" sz="1500" dirty="0"/>
                        <a:t>C</a:t>
                      </a:r>
                    </a:p>
                  </a:txBody>
                  <a:tcPr marL="75987" marR="75987" marT="37994" marB="37994">
                    <a:solidFill>
                      <a:schemeClr val="accent1">
                        <a:lumMod val="20000"/>
                        <a:lumOff val="80000"/>
                      </a:schemeClr>
                    </a:solidFill>
                  </a:tcPr>
                </a:tc>
                <a:extLst>
                  <a:ext uri="{0D108BD9-81ED-4DB2-BD59-A6C34878D82A}">
                    <a16:rowId xmlns:a16="http://schemas.microsoft.com/office/drawing/2014/main" val="1849512225"/>
                  </a:ext>
                </a:extLst>
              </a:tr>
            </a:tbl>
          </a:graphicData>
        </a:graphic>
      </p:graphicFrame>
      <p:graphicFrame>
        <p:nvGraphicFramePr>
          <p:cNvPr id="4" name="Object 3">
            <a:extLst>
              <a:ext uri="{FF2B5EF4-FFF2-40B4-BE49-F238E27FC236}">
                <a16:creationId xmlns:a16="http://schemas.microsoft.com/office/drawing/2014/main" id="{17129AB1-CC51-BE71-02B8-EF06E7D4A3EE}"/>
              </a:ext>
            </a:extLst>
          </p:cNvPr>
          <p:cNvGraphicFramePr>
            <a:graphicFrameLocks noChangeAspect="1"/>
          </p:cNvGraphicFramePr>
          <p:nvPr/>
        </p:nvGraphicFramePr>
        <p:xfrm>
          <a:off x="1113823" y="2102813"/>
          <a:ext cx="2047444" cy="2152983"/>
        </p:xfrm>
        <a:graphic>
          <a:graphicData uri="http://schemas.openxmlformats.org/presentationml/2006/ole">
            <mc:AlternateContent xmlns:mc="http://schemas.openxmlformats.org/markup-compatibility/2006">
              <mc:Choice xmlns:v="urn:schemas-microsoft-com:vml" Requires="v">
                <p:oleObj name="Equation" r:id="rId3" imgW="2463480" imgH="2590560" progId="Equation.DSMT4">
                  <p:embed/>
                </p:oleObj>
              </mc:Choice>
              <mc:Fallback>
                <p:oleObj name="Equation" r:id="rId3" imgW="2463480" imgH="2590560" progId="Equation.DSMT4">
                  <p:embed/>
                  <p:pic>
                    <p:nvPicPr>
                      <p:cNvPr id="4" name="Object 3">
                        <a:extLst>
                          <a:ext uri="{FF2B5EF4-FFF2-40B4-BE49-F238E27FC236}">
                            <a16:creationId xmlns:a16="http://schemas.microsoft.com/office/drawing/2014/main" id="{67EF85CD-14A6-6D72-FFA2-25D6A73BAC0A}"/>
                          </a:ext>
                        </a:extLst>
                      </p:cNvPr>
                      <p:cNvPicPr/>
                      <p:nvPr/>
                    </p:nvPicPr>
                    <p:blipFill>
                      <a:blip r:embed="rId4"/>
                      <a:stretch>
                        <a:fillRect/>
                      </a:stretch>
                    </p:blipFill>
                    <p:spPr>
                      <a:xfrm>
                        <a:off x="1113823" y="2102813"/>
                        <a:ext cx="2047444" cy="215298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240F122F-C27D-4A5F-9DC1-30752FAE52F1}"/>
              </a:ext>
            </a:extLst>
          </p:cNvPr>
          <p:cNvGraphicFramePr>
            <a:graphicFrameLocks noChangeAspect="1"/>
          </p:cNvGraphicFramePr>
          <p:nvPr/>
        </p:nvGraphicFramePr>
        <p:xfrm>
          <a:off x="3636643" y="2033034"/>
          <a:ext cx="1794152" cy="2057998"/>
        </p:xfrm>
        <a:graphic>
          <a:graphicData uri="http://schemas.openxmlformats.org/presentationml/2006/ole">
            <mc:AlternateContent xmlns:mc="http://schemas.openxmlformats.org/markup-compatibility/2006">
              <mc:Choice xmlns:v="urn:schemas-microsoft-com:vml" Requires="v">
                <p:oleObj name="Equation" r:id="rId5" imgW="2158920" imgH="2476440" progId="Equation.DSMT4">
                  <p:embed/>
                </p:oleObj>
              </mc:Choice>
              <mc:Fallback>
                <p:oleObj name="Equation" r:id="rId5" imgW="2158920" imgH="2476440" progId="Equation.DSMT4">
                  <p:embed/>
                  <p:pic>
                    <p:nvPicPr>
                      <p:cNvPr id="5" name="Object 4">
                        <a:extLst>
                          <a:ext uri="{FF2B5EF4-FFF2-40B4-BE49-F238E27FC236}">
                            <a16:creationId xmlns:a16="http://schemas.microsoft.com/office/drawing/2014/main" id="{ADFADEA9-29F1-4DAA-0C6A-658AACCE00A9}"/>
                          </a:ext>
                        </a:extLst>
                      </p:cNvPr>
                      <p:cNvPicPr/>
                      <p:nvPr/>
                    </p:nvPicPr>
                    <p:blipFill>
                      <a:blip r:embed="rId6"/>
                      <a:stretch>
                        <a:fillRect/>
                      </a:stretch>
                    </p:blipFill>
                    <p:spPr>
                      <a:xfrm>
                        <a:off x="3636643" y="2033034"/>
                        <a:ext cx="1794152" cy="2057998"/>
                      </a:xfrm>
                      <a:prstGeom prst="rect">
                        <a:avLst/>
                      </a:prstGeom>
                    </p:spPr>
                  </p:pic>
                </p:oleObj>
              </mc:Fallback>
            </mc:AlternateContent>
          </a:graphicData>
        </a:graphic>
      </p:graphicFrame>
      <p:sp>
        <p:nvSpPr>
          <p:cNvPr id="6" name="Rectangle: Rounded Corners 5">
            <a:extLst>
              <a:ext uri="{FF2B5EF4-FFF2-40B4-BE49-F238E27FC236}">
                <a16:creationId xmlns:a16="http://schemas.microsoft.com/office/drawing/2014/main" id="{AFEBA4D6-0419-9570-54E5-54F7FEA561AC}"/>
              </a:ext>
            </a:extLst>
          </p:cNvPr>
          <p:cNvSpPr/>
          <p:nvPr/>
        </p:nvSpPr>
        <p:spPr>
          <a:xfrm>
            <a:off x="5719732" y="3511755"/>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graphicFrame>
        <p:nvGraphicFramePr>
          <p:cNvPr id="7" name="Table 6">
            <a:extLst>
              <a:ext uri="{FF2B5EF4-FFF2-40B4-BE49-F238E27FC236}">
                <a16:creationId xmlns:a16="http://schemas.microsoft.com/office/drawing/2014/main" id="{86E49FF5-D54D-6778-C8F3-6F9EF62EC5D4}"/>
              </a:ext>
            </a:extLst>
          </p:cNvPr>
          <p:cNvGraphicFramePr>
            <a:graphicFrameLocks noGrp="1"/>
          </p:cNvGraphicFramePr>
          <p:nvPr/>
        </p:nvGraphicFramePr>
        <p:xfrm>
          <a:off x="6398932" y="2545272"/>
          <a:ext cx="1105534" cy="674914"/>
        </p:xfrm>
        <a:graphic>
          <a:graphicData uri="http://schemas.openxmlformats.org/drawingml/2006/table">
            <a:tbl>
              <a:tblPr firstRow="1" bandRow="1">
                <a:tableStyleId>{5940675A-B579-460E-94D1-54222C63F5DA}</a:tableStyleId>
              </a:tblPr>
              <a:tblGrid>
                <a:gridCol w="552767">
                  <a:extLst>
                    <a:ext uri="{9D8B030D-6E8A-4147-A177-3AD203B41FA5}">
                      <a16:colId xmlns:a16="http://schemas.microsoft.com/office/drawing/2014/main" val="1883024533"/>
                    </a:ext>
                  </a:extLst>
                </a:gridCol>
                <a:gridCol w="552767">
                  <a:extLst>
                    <a:ext uri="{9D8B030D-6E8A-4147-A177-3AD203B41FA5}">
                      <a16:colId xmlns:a16="http://schemas.microsoft.com/office/drawing/2014/main" val="1622303143"/>
                    </a:ext>
                  </a:extLst>
                </a:gridCol>
              </a:tblGrid>
              <a:tr h="337457">
                <a:tc>
                  <a:txBody>
                    <a:bodyPr/>
                    <a:lstStyle/>
                    <a:p>
                      <a:endParaRPr lang="en-US" sz="150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2527700399"/>
                  </a:ext>
                </a:extLst>
              </a:tr>
              <a:tr h="337457">
                <a:tc>
                  <a:txBody>
                    <a:bodyPr/>
                    <a:lstStyle/>
                    <a:p>
                      <a:endParaRPr lang="en-US" sz="1500" dirty="0"/>
                    </a:p>
                  </a:txBody>
                  <a:tcPr marL="75987" marR="75987" marT="37994" marB="37994"/>
                </a:tc>
                <a:tc>
                  <a:txBody>
                    <a:bodyPr/>
                    <a:lstStyle/>
                    <a:p>
                      <a:endParaRPr lang="en-US" sz="1500" dirty="0"/>
                    </a:p>
                  </a:txBody>
                  <a:tcPr marL="75987" marR="75987" marT="37994" marB="37994"/>
                </a:tc>
                <a:extLst>
                  <a:ext uri="{0D108BD9-81ED-4DB2-BD59-A6C34878D82A}">
                    <a16:rowId xmlns:a16="http://schemas.microsoft.com/office/drawing/2014/main" val="3737633034"/>
                  </a:ext>
                </a:extLst>
              </a:tr>
            </a:tbl>
          </a:graphicData>
        </a:graphic>
      </p:graphicFrame>
      <p:graphicFrame>
        <p:nvGraphicFramePr>
          <p:cNvPr id="8" name="Object 7">
            <a:extLst>
              <a:ext uri="{FF2B5EF4-FFF2-40B4-BE49-F238E27FC236}">
                <a16:creationId xmlns:a16="http://schemas.microsoft.com/office/drawing/2014/main" id="{A5200BB5-0DA8-8E24-19A8-B865D3578CD6}"/>
              </a:ext>
            </a:extLst>
          </p:cNvPr>
          <p:cNvGraphicFramePr>
            <a:graphicFrameLocks noChangeAspect="1"/>
          </p:cNvGraphicFramePr>
          <p:nvPr/>
        </p:nvGraphicFramePr>
        <p:xfrm>
          <a:off x="5911151" y="2532920"/>
          <a:ext cx="316615" cy="242738"/>
        </p:xfrm>
        <a:graphic>
          <a:graphicData uri="http://schemas.openxmlformats.org/presentationml/2006/ole">
            <mc:AlternateContent xmlns:mc="http://schemas.openxmlformats.org/markup-compatibility/2006">
              <mc:Choice xmlns:v="urn:schemas-microsoft-com:vml" Requires="v">
                <p:oleObj name="Equation" r:id="rId7" imgW="380880" imgH="291960" progId="Equation.DSMT4">
                  <p:embed/>
                </p:oleObj>
              </mc:Choice>
              <mc:Fallback>
                <p:oleObj name="Equation" r:id="rId7" imgW="380880" imgH="291960" progId="Equation.DSMT4">
                  <p:embed/>
                  <p:pic>
                    <p:nvPicPr>
                      <p:cNvPr id="8" name="Object 7">
                        <a:extLst>
                          <a:ext uri="{FF2B5EF4-FFF2-40B4-BE49-F238E27FC236}">
                            <a16:creationId xmlns:a16="http://schemas.microsoft.com/office/drawing/2014/main" id="{B9D7C302-F7D2-6830-B16D-2938905FEE75}"/>
                          </a:ext>
                        </a:extLst>
                      </p:cNvPr>
                      <p:cNvPicPr/>
                      <p:nvPr/>
                    </p:nvPicPr>
                    <p:blipFill>
                      <a:blip r:embed="rId8"/>
                      <a:stretch>
                        <a:fillRect/>
                      </a:stretch>
                    </p:blipFill>
                    <p:spPr>
                      <a:xfrm>
                        <a:off x="5911151" y="2532920"/>
                        <a:ext cx="316615" cy="24273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93A7C363-116A-5386-AA97-327A9B4200AE}"/>
              </a:ext>
            </a:extLst>
          </p:cNvPr>
          <p:cNvGraphicFramePr>
            <a:graphicFrameLocks noChangeAspect="1"/>
          </p:cNvGraphicFramePr>
          <p:nvPr/>
        </p:nvGraphicFramePr>
        <p:xfrm>
          <a:off x="6462807" y="2148812"/>
          <a:ext cx="316615" cy="241419"/>
        </p:xfrm>
        <a:graphic>
          <a:graphicData uri="http://schemas.openxmlformats.org/presentationml/2006/ole">
            <mc:AlternateContent xmlns:mc="http://schemas.openxmlformats.org/markup-compatibility/2006">
              <mc:Choice xmlns:v="urn:schemas-microsoft-com:vml" Requires="v">
                <p:oleObj name="Equation" r:id="rId9" imgW="381064" imgH="291297" progId="Equation.DSMT4">
                  <p:embed/>
                </p:oleObj>
              </mc:Choice>
              <mc:Fallback>
                <p:oleObj name="Equation" r:id="rId9" imgW="381064" imgH="291297" progId="Equation.DSMT4">
                  <p:embed/>
                  <p:pic>
                    <p:nvPicPr>
                      <p:cNvPr id="9" name="Object 8">
                        <a:extLst>
                          <a:ext uri="{FF2B5EF4-FFF2-40B4-BE49-F238E27FC236}">
                            <a16:creationId xmlns:a16="http://schemas.microsoft.com/office/drawing/2014/main" id="{1886597D-C89A-A579-1CA2-C2CA497885CE}"/>
                          </a:ext>
                        </a:extLst>
                      </p:cNvPr>
                      <p:cNvPicPr/>
                      <p:nvPr/>
                    </p:nvPicPr>
                    <p:blipFill>
                      <a:blip r:embed="rId10"/>
                      <a:stretch>
                        <a:fillRect/>
                      </a:stretch>
                    </p:blipFill>
                    <p:spPr>
                      <a:xfrm>
                        <a:off x="6462807" y="2148812"/>
                        <a:ext cx="316615" cy="241419"/>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C9B99DFA-4078-3E84-5B56-FFE69729791E}"/>
              </a:ext>
            </a:extLst>
          </p:cNvPr>
          <p:cNvGraphicFramePr>
            <a:graphicFrameLocks noChangeAspect="1"/>
          </p:cNvGraphicFramePr>
          <p:nvPr/>
        </p:nvGraphicFramePr>
        <p:xfrm>
          <a:off x="7079636" y="2154695"/>
          <a:ext cx="295508" cy="232185"/>
        </p:xfrm>
        <a:graphic>
          <a:graphicData uri="http://schemas.openxmlformats.org/presentationml/2006/ole">
            <mc:AlternateContent xmlns:mc="http://schemas.openxmlformats.org/markup-compatibility/2006">
              <mc:Choice xmlns:v="urn:schemas-microsoft-com:vml" Requires="v">
                <p:oleObj name="Equation" r:id="rId11" imgW="355320" imgH="279360" progId="Equation.DSMT4">
                  <p:embed/>
                </p:oleObj>
              </mc:Choice>
              <mc:Fallback>
                <p:oleObj name="Equation" r:id="rId11" imgW="355320" imgH="279360" progId="Equation.DSMT4">
                  <p:embed/>
                  <p:pic>
                    <p:nvPicPr>
                      <p:cNvPr id="10" name="Object 9">
                        <a:extLst>
                          <a:ext uri="{FF2B5EF4-FFF2-40B4-BE49-F238E27FC236}">
                            <a16:creationId xmlns:a16="http://schemas.microsoft.com/office/drawing/2014/main" id="{1D660121-1594-A1C2-8AEE-D3300BD5DB8D}"/>
                          </a:ext>
                        </a:extLst>
                      </p:cNvPr>
                      <p:cNvPicPr/>
                      <p:nvPr/>
                    </p:nvPicPr>
                    <p:blipFill>
                      <a:blip r:embed="rId12"/>
                      <a:stretch>
                        <a:fillRect/>
                      </a:stretch>
                    </p:blipFill>
                    <p:spPr>
                      <a:xfrm>
                        <a:off x="7079636" y="2154695"/>
                        <a:ext cx="295508" cy="23218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76066D9B-9350-5A36-4F43-171CFA70C1D8}"/>
              </a:ext>
            </a:extLst>
          </p:cNvPr>
          <p:cNvGraphicFramePr>
            <a:graphicFrameLocks noChangeAspect="1"/>
          </p:cNvGraphicFramePr>
          <p:nvPr/>
        </p:nvGraphicFramePr>
        <p:xfrm>
          <a:off x="5906031" y="2902405"/>
          <a:ext cx="306061" cy="242738"/>
        </p:xfrm>
        <a:graphic>
          <a:graphicData uri="http://schemas.openxmlformats.org/presentationml/2006/ole">
            <mc:AlternateContent xmlns:mc="http://schemas.openxmlformats.org/markup-compatibility/2006">
              <mc:Choice xmlns:v="urn:schemas-microsoft-com:vml" Requires="v">
                <p:oleObj name="Equation" r:id="rId13" imgW="368280" imgH="291960" progId="Equation.DSMT4">
                  <p:embed/>
                </p:oleObj>
              </mc:Choice>
              <mc:Fallback>
                <p:oleObj name="Equation" r:id="rId13" imgW="368280" imgH="291960" progId="Equation.DSMT4">
                  <p:embed/>
                  <p:pic>
                    <p:nvPicPr>
                      <p:cNvPr id="11" name="Object 10">
                        <a:extLst>
                          <a:ext uri="{FF2B5EF4-FFF2-40B4-BE49-F238E27FC236}">
                            <a16:creationId xmlns:a16="http://schemas.microsoft.com/office/drawing/2014/main" id="{374F0BB2-3294-1472-4668-654AFAF85AD1}"/>
                          </a:ext>
                        </a:extLst>
                      </p:cNvPr>
                      <p:cNvPicPr/>
                      <p:nvPr/>
                    </p:nvPicPr>
                    <p:blipFill>
                      <a:blip r:embed="rId14"/>
                      <a:stretch>
                        <a:fillRect/>
                      </a:stretch>
                    </p:blipFill>
                    <p:spPr>
                      <a:xfrm>
                        <a:off x="5906031" y="2902405"/>
                        <a:ext cx="306061" cy="2427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5FB2867-ED79-E59E-8B8B-74142B59D3E6}"/>
              </a:ext>
            </a:extLst>
          </p:cNvPr>
          <p:cNvGraphicFramePr>
            <a:graphicFrameLocks noChangeAspect="1"/>
          </p:cNvGraphicFramePr>
          <p:nvPr/>
        </p:nvGraphicFramePr>
        <p:xfrm>
          <a:off x="6427463" y="2469597"/>
          <a:ext cx="390492" cy="306061"/>
        </p:xfrm>
        <a:graphic>
          <a:graphicData uri="http://schemas.openxmlformats.org/presentationml/2006/ole">
            <mc:AlternateContent xmlns:mc="http://schemas.openxmlformats.org/markup-compatibility/2006">
              <mc:Choice xmlns:v="urn:schemas-microsoft-com:vml" Requires="v">
                <p:oleObj name="Equation" r:id="rId15" imgW="469800" imgH="368280" progId="Equation.DSMT4">
                  <p:embed/>
                </p:oleObj>
              </mc:Choice>
              <mc:Fallback>
                <p:oleObj name="Equation" r:id="rId15" imgW="469800" imgH="368280" progId="Equation.DSMT4">
                  <p:embed/>
                  <p:pic>
                    <p:nvPicPr>
                      <p:cNvPr id="12" name="Object 11">
                        <a:extLst>
                          <a:ext uri="{FF2B5EF4-FFF2-40B4-BE49-F238E27FC236}">
                            <a16:creationId xmlns:a16="http://schemas.microsoft.com/office/drawing/2014/main" id="{32820B2B-5D6A-A3ED-D232-6E374B78225C}"/>
                          </a:ext>
                        </a:extLst>
                      </p:cNvPr>
                      <p:cNvPicPr/>
                      <p:nvPr/>
                    </p:nvPicPr>
                    <p:blipFill>
                      <a:blip r:embed="rId16"/>
                      <a:stretch>
                        <a:fillRect/>
                      </a:stretch>
                    </p:blipFill>
                    <p:spPr>
                      <a:xfrm>
                        <a:off x="6427463" y="2469597"/>
                        <a:ext cx="390492" cy="306061"/>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EFACD39-007A-C857-A4B4-C7E46203F4CD}"/>
              </a:ext>
            </a:extLst>
          </p:cNvPr>
          <p:cNvGraphicFramePr>
            <a:graphicFrameLocks noChangeAspect="1"/>
          </p:cNvGraphicFramePr>
          <p:nvPr/>
        </p:nvGraphicFramePr>
        <p:xfrm>
          <a:off x="7023118" y="2506858"/>
          <a:ext cx="464368" cy="242738"/>
        </p:xfrm>
        <a:graphic>
          <a:graphicData uri="http://schemas.openxmlformats.org/presentationml/2006/ole">
            <mc:AlternateContent xmlns:mc="http://schemas.openxmlformats.org/markup-compatibility/2006">
              <mc:Choice xmlns:v="urn:schemas-microsoft-com:vml" Requires="v">
                <p:oleObj name="Equation" r:id="rId17" imgW="558720" imgH="291960" progId="Equation.DSMT4">
                  <p:embed/>
                </p:oleObj>
              </mc:Choice>
              <mc:Fallback>
                <p:oleObj name="Equation" r:id="rId17" imgW="558720" imgH="291960" progId="Equation.DSMT4">
                  <p:embed/>
                  <p:pic>
                    <p:nvPicPr>
                      <p:cNvPr id="13" name="Object 12">
                        <a:extLst>
                          <a:ext uri="{FF2B5EF4-FFF2-40B4-BE49-F238E27FC236}">
                            <a16:creationId xmlns:a16="http://schemas.microsoft.com/office/drawing/2014/main" id="{7E079D56-0EF0-6E86-5CF5-E5A2576B99A5}"/>
                          </a:ext>
                        </a:extLst>
                      </p:cNvPr>
                      <p:cNvPicPr/>
                      <p:nvPr/>
                    </p:nvPicPr>
                    <p:blipFill>
                      <a:blip r:embed="rId18"/>
                      <a:stretch>
                        <a:fillRect/>
                      </a:stretch>
                    </p:blipFill>
                    <p:spPr>
                      <a:xfrm>
                        <a:off x="7023118" y="2506858"/>
                        <a:ext cx="464368" cy="24273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F5300C6-9995-5DDF-B65B-8D02722D2559}"/>
              </a:ext>
            </a:extLst>
          </p:cNvPr>
          <p:cNvGraphicFramePr>
            <a:graphicFrameLocks noChangeAspect="1"/>
          </p:cNvGraphicFramePr>
          <p:nvPr/>
        </p:nvGraphicFramePr>
        <p:xfrm>
          <a:off x="6467857" y="2896024"/>
          <a:ext cx="306061" cy="242738"/>
        </p:xfrm>
        <a:graphic>
          <a:graphicData uri="http://schemas.openxmlformats.org/presentationml/2006/ole">
            <mc:AlternateContent xmlns:mc="http://schemas.openxmlformats.org/markup-compatibility/2006">
              <mc:Choice xmlns:v="urn:schemas-microsoft-com:vml" Requires="v">
                <p:oleObj name="Equation" r:id="rId19" imgW="368280" imgH="291960" progId="Equation.DSMT4">
                  <p:embed/>
                </p:oleObj>
              </mc:Choice>
              <mc:Fallback>
                <p:oleObj name="Equation" r:id="rId19" imgW="368280" imgH="291960" progId="Equation.DSMT4">
                  <p:embed/>
                  <p:pic>
                    <p:nvPicPr>
                      <p:cNvPr id="14" name="Object 13">
                        <a:extLst>
                          <a:ext uri="{FF2B5EF4-FFF2-40B4-BE49-F238E27FC236}">
                            <a16:creationId xmlns:a16="http://schemas.microsoft.com/office/drawing/2014/main" id="{3216B806-BAE6-5C13-237D-A02A8A92AD7B}"/>
                          </a:ext>
                        </a:extLst>
                      </p:cNvPr>
                      <p:cNvPicPr/>
                      <p:nvPr/>
                    </p:nvPicPr>
                    <p:blipFill>
                      <a:blip r:embed="rId20"/>
                      <a:stretch>
                        <a:fillRect/>
                      </a:stretch>
                    </p:blipFill>
                    <p:spPr>
                      <a:xfrm>
                        <a:off x="6467857" y="2896024"/>
                        <a:ext cx="306061" cy="24273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673B651-9192-C4FC-C26B-0BE52ABCE789}"/>
              </a:ext>
            </a:extLst>
          </p:cNvPr>
          <p:cNvGraphicFramePr>
            <a:graphicFrameLocks noChangeAspect="1"/>
          </p:cNvGraphicFramePr>
          <p:nvPr/>
        </p:nvGraphicFramePr>
        <p:xfrm>
          <a:off x="7074586" y="2902405"/>
          <a:ext cx="306061" cy="242738"/>
        </p:xfrm>
        <a:graphic>
          <a:graphicData uri="http://schemas.openxmlformats.org/presentationml/2006/ole">
            <mc:AlternateContent xmlns:mc="http://schemas.openxmlformats.org/markup-compatibility/2006">
              <mc:Choice xmlns:v="urn:schemas-microsoft-com:vml" Requires="v">
                <p:oleObj name="Equation" r:id="rId21" imgW="368280" imgH="291960" progId="Equation.DSMT4">
                  <p:embed/>
                </p:oleObj>
              </mc:Choice>
              <mc:Fallback>
                <p:oleObj name="Equation" r:id="rId21" imgW="368280" imgH="291960" progId="Equation.DSMT4">
                  <p:embed/>
                  <p:pic>
                    <p:nvPicPr>
                      <p:cNvPr id="15" name="Object 14">
                        <a:extLst>
                          <a:ext uri="{FF2B5EF4-FFF2-40B4-BE49-F238E27FC236}">
                            <a16:creationId xmlns:a16="http://schemas.microsoft.com/office/drawing/2014/main" id="{B221A0B7-7DBC-3A39-AED0-C169F442EB11}"/>
                          </a:ext>
                        </a:extLst>
                      </p:cNvPr>
                      <p:cNvPicPr/>
                      <p:nvPr/>
                    </p:nvPicPr>
                    <p:blipFill>
                      <a:blip r:embed="rId22"/>
                      <a:stretch>
                        <a:fillRect/>
                      </a:stretch>
                    </p:blipFill>
                    <p:spPr>
                      <a:xfrm>
                        <a:off x="7074586" y="2902405"/>
                        <a:ext cx="306061" cy="242738"/>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A956C1B8-28C2-6F43-10FB-C188CE2A9164}"/>
              </a:ext>
            </a:extLst>
          </p:cNvPr>
          <p:cNvGraphicFramePr>
            <a:graphicFrameLocks noChangeAspect="1"/>
          </p:cNvGraphicFramePr>
          <p:nvPr/>
        </p:nvGraphicFramePr>
        <p:xfrm>
          <a:off x="5753219" y="3500006"/>
          <a:ext cx="1308675" cy="306061"/>
        </p:xfrm>
        <a:graphic>
          <a:graphicData uri="http://schemas.openxmlformats.org/presentationml/2006/ole">
            <mc:AlternateContent xmlns:mc="http://schemas.openxmlformats.org/markup-compatibility/2006">
              <mc:Choice xmlns:v="urn:schemas-microsoft-com:vml" Requires="v">
                <p:oleObj name="Equation" r:id="rId23" imgW="1574640" imgH="368280" progId="Equation.DSMT4">
                  <p:embed/>
                </p:oleObj>
              </mc:Choice>
              <mc:Fallback>
                <p:oleObj name="Equation" r:id="rId23" imgW="1574640" imgH="368280" progId="Equation.DSMT4">
                  <p:embed/>
                  <p:pic>
                    <p:nvPicPr>
                      <p:cNvPr id="16" name="Object 15">
                        <a:extLst>
                          <a:ext uri="{FF2B5EF4-FFF2-40B4-BE49-F238E27FC236}">
                            <a16:creationId xmlns:a16="http://schemas.microsoft.com/office/drawing/2014/main" id="{1128BA50-01DD-214F-AC6A-A04E30538B35}"/>
                          </a:ext>
                        </a:extLst>
                      </p:cNvPr>
                      <p:cNvPicPr/>
                      <p:nvPr/>
                    </p:nvPicPr>
                    <p:blipFill>
                      <a:blip r:embed="rId24"/>
                      <a:stretch>
                        <a:fillRect/>
                      </a:stretch>
                    </p:blipFill>
                    <p:spPr>
                      <a:xfrm>
                        <a:off x="5753219" y="3500006"/>
                        <a:ext cx="1308675" cy="306061"/>
                      </a:xfrm>
                      <a:prstGeom prst="rect">
                        <a:avLst/>
                      </a:prstGeom>
                    </p:spPr>
                  </p:pic>
                </p:oleObj>
              </mc:Fallback>
            </mc:AlternateContent>
          </a:graphicData>
        </a:graphic>
      </p:graphicFrame>
      <p:sp>
        <p:nvSpPr>
          <p:cNvPr id="17" name="Rectangle: Rounded Corners 16">
            <a:extLst>
              <a:ext uri="{FF2B5EF4-FFF2-40B4-BE49-F238E27FC236}">
                <a16:creationId xmlns:a16="http://schemas.microsoft.com/office/drawing/2014/main" id="{00194F72-1DAD-19A1-E110-7DEDF7ACF823}"/>
              </a:ext>
            </a:extLst>
          </p:cNvPr>
          <p:cNvSpPr/>
          <p:nvPr/>
        </p:nvSpPr>
        <p:spPr>
          <a:xfrm>
            <a:off x="3604035" y="3793344"/>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
        <p:nvSpPr>
          <p:cNvPr id="18" name="Rectangle: Rounded Corners 17">
            <a:extLst>
              <a:ext uri="{FF2B5EF4-FFF2-40B4-BE49-F238E27FC236}">
                <a16:creationId xmlns:a16="http://schemas.microsoft.com/office/drawing/2014/main" id="{8E24581D-82E2-C1E8-738D-29D58EB709E8}"/>
              </a:ext>
            </a:extLst>
          </p:cNvPr>
          <p:cNvSpPr/>
          <p:nvPr/>
        </p:nvSpPr>
        <p:spPr>
          <a:xfrm>
            <a:off x="1300417" y="3953463"/>
            <a:ext cx="1374770" cy="341993"/>
          </a:xfrm>
          <a:prstGeom prst="roundRect">
            <a:avLst/>
          </a:prstGeom>
          <a:noFill/>
          <a:ln>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accent3"/>
              </a:solidFill>
            </a:endParaRPr>
          </a:p>
        </p:txBody>
      </p:sp>
    </p:spTree>
    <p:extLst>
      <p:ext uri="{BB962C8B-B14F-4D97-AF65-F5344CB8AC3E}">
        <p14:creationId xmlns:p14="http://schemas.microsoft.com/office/powerpoint/2010/main" val="870780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1673E-211A-BBDA-70C3-3E9F64AA1227}"/>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5F059EAE-8F6B-203C-B4A1-CF827F9253EE}"/>
              </a:ext>
            </a:extLst>
          </p:cNvPr>
          <p:cNvSpPr>
            <a:spLocks noGrp="1" noChangeArrowheads="1"/>
          </p:cNvSpPr>
          <p:nvPr>
            <p:ph type="title"/>
          </p:nvPr>
        </p:nvSpPr>
        <p:spPr>
          <a:xfrm>
            <a:off x="623888" y="49875"/>
            <a:ext cx="7886700" cy="2139950"/>
          </a:xfrm>
        </p:spPr>
        <p:txBody>
          <a:bodyPr/>
          <a:lstStyle/>
          <a:p>
            <a:r>
              <a:rPr lang="en-US" dirty="0"/>
              <a:t>Activity 3: Quick Checks</a:t>
            </a:r>
            <a:endParaRPr lang="en-US" altLang="en-US" dirty="0"/>
          </a:p>
        </p:txBody>
      </p:sp>
      <p:sp>
        <p:nvSpPr>
          <p:cNvPr id="5" name="Text Placeholder 4">
            <a:extLst>
              <a:ext uri="{FF2B5EF4-FFF2-40B4-BE49-F238E27FC236}">
                <a16:creationId xmlns:a16="http://schemas.microsoft.com/office/drawing/2014/main" id="{18F71A22-1679-1D70-1CAD-14E490E976F6}"/>
              </a:ext>
            </a:extLst>
          </p:cNvPr>
          <p:cNvSpPr>
            <a:spLocks noGrp="1"/>
          </p:cNvSpPr>
          <p:nvPr>
            <p:ph type="body" sz="quarter" idx="10"/>
          </p:nvPr>
        </p:nvSpPr>
        <p:spPr>
          <a:xfrm>
            <a:off x="623888" y="2297775"/>
            <a:ext cx="7885112" cy="1397000"/>
          </a:xfrm>
        </p:spPr>
        <p:txBody>
          <a:bodyPr rtlCol="0">
            <a:noAutofit/>
          </a:bodyPr>
          <a:lstStyle/>
          <a:p>
            <a:pPr marL="0" indent="0">
              <a:spcBef>
                <a:spcPts val="0"/>
              </a:spcBef>
              <a:buNone/>
            </a:pPr>
            <a:r>
              <a:rPr lang="en-US" dirty="0"/>
              <a:t>These are ways of quickly assessing students at different points of the lesson, often called “temperature checks.” Like cooking and tasting the sauce as you season it, getting student feedback tells you </a:t>
            </a:r>
            <a:br>
              <a:rPr lang="en-US" dirty="0"/>
            </a:br>
            <a:r>
              <a:rPr lang="en-US" dirty="0"/>
              <a:t>what to address. (K20 Center)</a:t>
            </a:r>
          </a:p>
        </p:txBody>
      </p:sp>
      <p:pic>
        <p:nvPicPr>
          <p:cNvPr id="9" name="Graphic 8" descr="Good Inventory with solid fill">
            <a:extLst>
              <a:ext uri="{FF2B5EF4-FFF2-40B4-BE49-F238E27FC236}">
                <a16:creationId xmlns:a16="http://schemas.microsoft.com/office/drawing/2014/main" id="{CFB4FC67-6706-8796-5E0D-F83D3D2AFC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91624" y="749404"/>
            <a:ext cx="1465212" cy="1465212"/>
          </a:xfrm>
          <a:prstGeom prst="rect">
            <a:avLst/>
          </a:prstGeom>
        </p:spPr>
      </p:pic>
    </p:spTree>
    <p:extLst>
      <p:ext uri="{BB962C8B-B14F-4D97-AF65-F5344CB8AC3E}">
        <p14:creationId xmlns:p14="http://schemas.microsoft.com/office/powerpoint/2010/main" val="1966445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9ABAA-2D54-E926-66F4-528261BAE3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3D8AD-0D30-8F56-FC5E-D0666032D362}"/>
              </a:ext>
            </a:extLst>
          </p:cNvPr>
          <p:cNvSpPr>
            <a:spLocks noGrp="1"/>
          </p:cNvSpPr>
          <p:nvPr>
            <p:ph type="title"/>
          </p:nvPr>
        </p:nvSpPr>
        <p:spPr/>
        <p:txBody>
          <a:bodyPr rtlCol="0">
            <a:normAutofit/>
          </a:bodyPr>
          <a:lstStyle/>
          <a:p>
            <a:pPr fontAlgn="auto">
              <a:spcAft>
                <a:spcPts val="0"/>
              </a:spcAft>
              <a:defRPr/>
            </a:pPr>
            <a:r>
              <a:rPr lang="en-US" dirty="0"/>
              <a:t>Quick Checks</a:t>
            </a:r>
          </a:p>
        </p:txBody>
      </p:sp>
      <p:sp>
        <p:nvSpPr>
          <p:cNvPr id="25602" name="Content Placeholder 2">
            <a:extLst>
              <a:ext uri="{FF2B5EF4-FFF2-40B4-BE49-F238E27FC236}">
                <a16:creationId xmlns:a16="http://schemas.microsoft.com/office/drawing/2014/main" id="{D442E6B8-54DA-27C4-5E5D-A4B1165B6ED8}"/>
              </a:ext>
            </a:extLst>
          </p:cNvPr>
          <p:cNvSpPr>
            <a:spLocks noGrp="1" noChangeArrowheads="1"/>
          </p:cNvSpPr>
          <p:nvPr>
            <p:ph idx="4294967295"/>
          </p:nvPr>
        </p:nvSpPr>
        <p:spPr/>
        <p:txBody>
          <a:bodyPr/>
          <a:lstStyle/>
          <a:p>
            <a:pPr marL="64008" indent="0">
              <a:buNone/>
            </a:pPr>
            <a:r>
              <a:rPr lang="en-US" altLang="en-US" dirty="0"/>
              <a:t>Potential Purposes</a:t>
            </a:r>
          </a:p>
          <a:p>
            <a:r>
              <a:rPr lang="en-US" altLang="en-US" dirty="0"/>
              <a:t>Use feedback to inform immediate or later adjustments to instruction. </a:t>
            </a:r>
          </a:p>
          <a:p>
            <a:r>
              <a:rPr lang="en-US" altLang="en-US" dirty="0"/>
              <a:t>Evaluate the effectiveness of a lesson. </a:t>
            </a:r>
          </a:p>
          <a:p>
            <a:r>
              <a:rPr lang="en-US" dirty="0"/>
              <a:t>Include and encourage participation from all learners. </a:t>
            </a:r>
          </a:p>
          <a:p>
            <a:endParaRPr lang="en-US" altLang="en-US" dirty="0"/>
          </a:p>
        </p:txBody>
      </p:sp>
      <p:pic>
        <p:nvPicPr>
          <p:cNvPr id="3" name="Graphic 2" descr="Good Inventory with solid fill">
            <a:extLst>
              <a:ext uri="{FF2B5EF4-FFF2-40B4-BE49-F238E27FC236}">
                <a16:creationId xmlns:a16="http://schemas.microsoft.com/office/drawing/2014/main" id="{6C01A0FE-6B06-97B9-7337-76E8847EF2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76934" y="274638"/>
            <a:ext cx="1845801" cy="1845801"/>
          </a:xfrm>
          <a:prstGeom prst="rect">
            <a:avLst/>
          </a:prstGeom>
        </p:spPr>
      </p:pic>
    </p:spTree>
    <p:extLst>
      <p:ext uri="{BB962C8B-B14F-4D97-AF65-F5344CB8AC3E}">
        <p14:creationId xmlns:p14="http://schemas.microsoft.com/office/powerpoint/2010/main" val="2263322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4DE83-FB21-7ACF-6D91-9BA0E0DA0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96864-A57E-28C8-2C69-46EBB3CB8A2E}"/>
              </a:ext>
            </a:extLst>
          </p:cNvPr>
          <p:cNvSpPr>
            <a:spLocks noGrp="1"/>
          </p:cNvSpPr>
          <p:nvPr>
            <p:ph type="title"/>
          </p:nvPr>
        </p:nvSpPr>
        <p:spPr/>
        <p:txBody>
          <a:bodyPr rtlCol="0">
            <a:normAutofit/>
          </a:bodyPr>
          <a:lstStyle/>
          <a:p>
            <a:pPr fontAlgn="auto">
              <a:spcAft>
                <a:spcPts val="0"/>
              </a:spcAft>
              <a:defRPr/>
            </a:pPr>
            <a:r>
              <a:rPr lang="en-US" dirty="0"/>
              <a:t>Beginning of the Lesson: Bell Ringers</a:t>
            </a:r>
          </a:p>
        </p:txBody>
      </p:sp>
      <p:sp>
        <p:nvSpPr>
          <p:cNvPr id="25602" name="Content Placeholder 2">
            <a:extLst>
              <a:ext uri="{FF2B5EF4-FFF2-40B4-BE49-F238E27FC236}">
                <a16:creationId xmlns:a16="http://schemas.microsoft.com/office/drawing/2014/main" id="{912895BF-A0EF-889F-0887-DC4C38FC42DF}"/>
              </a:ext>
            </a:extLst>
          </p:cNvPr>
          <p:cNvSpPr>
            <a:spLocks noGrp="1" noChangeArrowheads="1"/>
          </p:cNvSpPr>
          <p:nvPr>
            <p:ph idx="4294967295"/>
          </p:nvPr>
        </p:nvSpPr>
        <p:spPr/>
        <p:txBody>
          <a:bodyPr/>
          <a:lstStyle/>
          <a:p>
            <a:r>
              <a:rPr lang="en-US" altLang="en-US" dirty="0"/>
              <a:t>What do you know about what you see below? </a:t>
            </a:r>
          </a:p>
          <a:p>
            <a:pPr lvl="1"/>
            <a:r>
              <a:rPr lang="en-US" dirty="0"/>
              <a:t>(You could show any </a:t>
            </a:r>
            <a:r>
              <a:rPr lang="en-US" b="1" dirty="0"/>
              <a:t>one</a:t>
            </a:r>
            <a:r>
              <a:rPr lang="en-US" dirty="0"/>
              <a:t> of these.) </a:t>
            </a:r>
          </a:p>
        </p:txBody>
      </p:sp>
      <p:pic>
        <p:nvPicPr>
          <p:cNvPr id="3" name="Picture 2" descr="A picture containing silhouette&#10;&#10;Description automatically generated">
            <a:extLst>
              <a:ext uri="{FF2B5EF4-FFF2-40B4-BE49-F238E27FC236}">
                <a16:creationId xmlns:a16="http://schemas.microsoft.com/office/drawing/2014/main" id="{2C48D71E-0E15-6BD1-BB99-F5509171661E}"/>
              </a:ext>
            </a:extLst>
          </p:cNvPr>
          <p:cNvPicPr>
            <a:picLocks noChangeAspect="1"/>
          </p:cNvPicPr>
          <p:nvPr/>
        </p:nvPicPr>
        <p:blipFill>
          <a:blip r:embed="rId3"/>
          <a:stretch>
            <a:fillRect/>
          </a:stretch>
        </p:blipFill>
        <p:spPr>
          <a:xfrm>
            <a:off x="7843520" y="330314"/>
            <a:ext cx="851307" cy="1039699"/>
          </a:xfrm>
          <a:prstGeom prst="rect">
            <a:avLst/>
          </a:prstGeom>
        </p:spPr>
      </p:pic>
      <p:pic>
        <p:nvPicPr>
          <p:cNvPr id="4" name="Picture 3">
            <a:extLst>
              <a:ext uri="{FF2B5EF4-FFF2-40B4-BE49-F238E27FC236}">
                <a16:creationId xmlns:a16="http://schemas.microsoft.com/office/drawing/2014/main" id="{A472C55B-C025-1B42-B57E-32FB4CCA27D9}"/>
              </a:ext>
            </a:extLst>
          </p:cNvPr>
          <p:cNvPicPr>
            <a:picLocks noChangeAspect="1"/>
          </p:cNvPicPr>
          <p:nvPr/>
        </p:nvPicPr>
        <p:blipFill>
          <a:blip r:embed="rId4"/>
          <a:stretch>
            <a:fillRect/>
          </a:stretch>
        </p:blipFill>
        <p:spPr>
          <a:xfrm>
            <a:off x="451453" y="2481998"/>
            <a:ext cx="2011680" cy="2035391"/>
          </a:xfrm>
          <a:prstGeom prst="rect">
            <a:avLst/>
          </a:prstGeom>
        </p:spPr>
      </p:pic>
      <p:grpSp>
        <p:nvGrpSpPr>
          <p:cNvPr id="5" name="Group 4">
            <a:extLst>
              <a:ext uri="{FF2B5EF4-FFF2-40B4-BE49-F238E27FC236}">
                <a16:creationId xmlns:a16="http://schemas.microsoft.com/office/drawing/2014/main" id="{04BEC63B-5212-4B54-4C01-AC0015867443}"/>
              </a:ext>
            </a:extLst>
          </p:cNvPr>
          <p:cNvGrpSpPr>
            <a:grpSpLocks noChangeAspect="1"/>
          </p:cNvGrpSpPr>
          <p:nvPr/>
        </p:nvGrpSpPr>
        <p:grpSpPr>
          <a:xfrm>
            <a:off x="2746033" y="2665131"/>
            <a:ext cx="2834640" cy="1657174"/>
            <a:chOff x="2619042" y="2446476"/>
            <a:chExt cx="3068926" cy="1744141"/>
          </a:xfrm>
        </p:grpSpPr>
        <p:pic>
          <p:nvPicPr>
            <p:cNvPr id="6" name="Picture 5">
              <a:extLst>
                <a:ext uri="{FF2B5EF4-FFF2-40B4-BE49-F238E27FC236}">
                  <a16:creationId xmlns:a16="http://schemas.microsoft.com/office/drawing/2014/main" id="{05A24115-755D-ADA8-4D9B-EE67768994A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2619042" y="2446476"/>
              <a:ext cx="3068926" cy="1744141"/>
            </a:xfrm>
            <a:prstGeom prst="rect">
              <a:avLst/>
            </a:prstGeom>
          </p:spPr>
        </p:pic>
        <p:graphicFrame>
          <p:nvGraphicFramePr>
            <p:cNvPr id="7" name="Object 6">
              <a:extLst>
                <a:ext uri="{FF2B5EF4-FFF2-40B4-BE49-F238E27FC236}">
                  <a16:creationId xmlns:a16="http://schemas.microsoft.com/office/drawing/2014/main" id="{491BF065-EEC8-8DE6-5A24-8978481F1ECC}"/>
                </a:ext>
              </a:extLst>
            </p:cNvPr>
            <p:cNvGraphicFramePr>
              <a:graphicFrameLocks noChangeAspect="1"/>
            </p:cNvGraphicFramePr>
            <p:nvPr>
              <p:extLst>
                <p:ext uri="{D42A27DB-BD31-4B8C-83A1-F6EECF244321}">
                  <p14:modId xmlns:p14="http://schemas.microsoft.com/office/powerpoint/2010/main" val="1857928705"/>
                </p:ext>
              </p:extLst>
            </p:nvPr>
          </p:nvGraphicFramePr>
          <p:xfrm>
            <a:off x="5166415" y="3854407"/>
            <a:ext cx="177800" cy="254000"/>
          </p:xfrm>
          <a:graphic>
            <a:graphicData uri="http://schemas.openxmlformats.org/presentationml/2006/ole">
              <mc:AlternateContent xmlns:mc="http://schemas.openxmlformats.org/markup-compatibility/2006">
                <mc:Choice xmlns:v="urn:schemas-microsoft-com:vml" Requires="v">
                  <p:oleObj name="Equation" r:id="rId7" imgW="177480" imgH="253800" progId="Equation.DSMT4">
                    <p:embed/>
                  </p:oleObj>
                </mc:Choice>
                <mc:Fallback>
                  <p:oleObj name="Equation" r:id="rId7" imgW="177480" imgH="253800" progId="Equation.DSMT4">
                    <p:embed/>
                    <p:pic>
                      <p:nvPicPr>
                        <p:cNvPr id="6" name="Object 5">
                          <a:extLst>
                            <a:ext uri="{FF2B5EF4-FFF2-40B4-BE49-F238E27FC236}">
                              <a16:creationId xmlns:a16="http://schemas.microsoft.com/office/drawing/2014/main" id="{2928A7EA-8D3E-438B-91A7-44AC6AF1C92A}"/>
                            </a:ext>
                          </a:extLst>
                        </p:cNvPr>
                        <p:cNvPicPr/>
                        <p:nvPr/>
                      </p:nvPicPr>
                      <p:blipFill>
                        <a:blip r:embed="rId8"/>
                        <a:stretch>
                          <a:fillRect/>
                        </a:stretch>
                      </p:blipFill>
                      <p:spPr>
                        <a:xfrm>
                          <a:off x="5166415" y="3854407"/>
                          <a:ext cx="177800" cy="254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3ABCE09-E0F5-06F1-ECB6-1BBF677561A2}"/>
                </a:ext>
              </a:extLst>
            </p:cNvPr>
            <p:cNvGraphicFramePr>
              <a:graphicFrameLocks noChangeAspect="1"/>
            </p:cNvGraphicFramePr>
            <p:nvPr>
              <p:extLst>
                <p:ext uri="{D42A27DB-BD31-4B8C-83A1-F6EECF244321}">
                  <p14:modId xmlns:p14="http://schemas.microsoft.com/office/powerpoint/2010/main" val="2388187930"/>
                </p:ext>
              </p:extLst>
            </p:nvPr>
          </p:nvGraphicFramePr>
          <p:xfrm>
            <a:off x="2698624" y="2802148"/>
            <a:ext cx="228600" cy="190500"/>
          </p:xfrm>
          <a:graphic>
            <a:graphicData uri="http://schemas.openxmlformats.org/presentationml/2006/ole">
              <mc:AlternateContent xmlns:mc="http://schemas.openxmlformats.org/markup-compatibility/2006">
                <mc:Choice xmlns:v="urn:schemas-microsoft-com:vml" Requires="v">
                  <p:oleObj name="Equation" r:id="rId9" imgW="228854" imgH="190713" progId="Equation.DSMT4">
                    <p:embed/>
                  </p:oleObj>
                </mc:Choice>
                <mc:Fallback>
                  <p:oleObj name="Equation" r:id="rId9" imgW="228854" imgH="190713" progId="Equation.DSMT4">
                    <p:embed/>
                    <p:pic>
                      <p:nvPicPr>
                        <p:cNvPr id="7" name="Object 6">
                          <a:extLst>
                            <a:ext uri="{FF2B5EF4-FFF2-40B4-BE49-F238E27FC236}">
                              <a16:creationId xmlns:a16="http://schemas.microsoft.com/office/drawing/2014/main" id="{151DF4EB-7EE0-4102-834D-A86EABE2B4AD}"/>
                            </a:ext>
                          </a:extLst>
                        </p:cNvPr>
                        <p:cNvPicPr/>
                        <p:nvPr/>
                      </p:nvPicPr>
                      <p:blipFill>
                        <a:blip r:embed="rId10"/>
                        <a:stretch>
                          <a:fillRect/>
                        </a:stretch>
                      </p:blipFill>
                      <p:spPr>
                        <a:xfrm>
                          <a:off x="2698624" y="2802148"/>
                          <a:ext cx="228600" cy="1905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F3CC827-B1C3-453D-A010-F3E7CFAC88BB}"/>
                </a:ext>
              </a:extLst>
            </p:cNvPr>
            <p:cNvGraphicFramePr>
              <a:graphicFrameLocks noChangeAspect="1"/>
            </p:cNvGraphicFramePr>
            <p:nvPr>
              <p:extLst>
                <p:ext uri="{D42A27DB-BD31-4B8C-83A1-F6EECF244321}">
                  <p14:modId xmlns:p14="http://schemas.microsoft.com/office/powerpoint/2010/main" val="2857226983"/>
                </p:ext>
              </p:extLst>
            </p:nvPr>
          </p:nvGraphicFramePr>
          <p:xfrm>
            <a:off x="2748465" y="3631496"/>
            <a:ext cx="177800" cy="190500"/>
          </p:xfrm>
          <a:graphic>
            <a:graphicData uri="http://schemas.openxmlformats.org/presentationml/2006/ole">
              <mc:AlternateContent xmlns:mc="http://schemas.openxmlformats.org/markup-compatibility/2006">
                <mc:Choice xmlns:v="urn:schemas-microsoft-com:vml" Requires="v">
                  <p:oleObj name="Equation" r:id="rId11" imgW="177480" imgH="190440" progId="Equation.DSMT4">
                    <p:embed/>
                  </p:oleObj>
                </mc:Choice>
                <mc:Fallback>
                  <p:oleObj name="Equation" r:id="rId11" imgW="177480" imgH="190440" progId="Equation.DSMT4">
                    <p:embed/>
                    <p:pic>
                      <p:nvPicPr>
                        <p:cNvPr id="8" name="Object 7">
                          <a:extLst>
                            <a:ext uri="{FF2B5EF4-FFF2-40B4-BE49-F238E27FC236}">
                              <a16:creationId xmlns:a16="http://schemas.microsoft.com/office/drawing/2014/main" id="{A25168C0-302C-4316-A57C-E552601B1161}"/>
                            </a:ext>
                          </a:extLst>
                        </p:cNvPr>
                        <p:cNvPicPr/>
                        <p:nvPr/>
                      </p:nvPicPr>
                      <p:blipFill>
                        <a:blip r:embed="rId12"/>
                        <a:stretch>
                          <a:fillRect/>
                        </a:stretch>
                      </p:blipFill>
                      <p:spPr>
                        <a:xfrm>
                          <a:off x="2748465" y="3631496"/>
                          <a:ext cx="177800" cy="190500"/>
                        </a:xfrm>
                        <a:prstGeom prst="rect">
                          <a:avLst/>
                        </a:prstGeom>
                      </p:spPr>
                    </p:pic>
                  </p:oleObj>
                </mc:Fallback>
              </mc:AlternateContent>
            </a:graphicData>
          </a:graphic>
        </p:graphicFrame>
      </p:grpSp>
      <p:grpSp>
        <p:nvGrpSpPr>
          <p:cNvPr id="10" name="Group 9">
            <a:extLst>
              <a:ext uri="{FF2B5EF4-FFF2-40B4-BE49-F238E27FC236}">
                <a16:creationId xmlns:a16="http://schemas.microsoft.com/office/drawing/2014/main" id="{AFDAD3D9-03C8-733A-2080-1544CA5E7A82}"/>
              </a:ext>
            </a:extLst>
          </p:cNvPr>
          <p:cNvGrpSpPr>
            <a:grpSpLocks noChangeAspect="1"/>
          </p:cNvGrpSpPr>
          <p:nvPr/>
        </p:nvGrpSpPr>
        <p:grpSpPr>
          <a:xfrm>
            <a:off x="5863574" y="2529694"/>
            <a:ext cx="2743200" cy="1714500"/>
            <a:chOff x="5600912" y="2209054"/>
            <a:chExt cx="3005862" cy="1878128"/>
          </a:xfrm>
        </p:grpSpPr>
        <p:pic>
          <p:nvPicPr>
            <p:cNvPr id="11" name="Picture 10" descr="Line chart&#10;&#10;Description automatically generated">
              <a:extLst>
                <a:ext uri="{FF2B5EF4-FFF2-40B4-BE49-F238E27FC236}">
                  <a16:creationId xmlns:a16="http://schemas.microsoft.com/office/drawing/2014/main" id="{46B0E72B-B295-084B-F375-2565371AF107}"/>
                </a:ext>
              </a:extLst>
            </p:cNvPr>
            <p:cNvPicPr>
              <a:picLocks noChangeAspect="1"/>
            </p:cNvPicPr>
            <p:nvPr/>
          </p:nvPicPr>
          <p:blipFill>
            <a:blip r:embed="rId13"/>
            <a:stretch>
              <a:fillRect/>
            </a:stretch>
          </p:blipFill>
          <p:spPr>
            <a:xfrm flipH="1">
              <a:off x="5827141" y="2446476"/>
              <a:ext cx="2632292" cy="1495851"/>
            </a:xfrm>
            <a:prstGeom prst="rect">
              <a:avLst/>
            </a:prstGeom>
          </p:spPr>
        </p:pic>
        <p:graphicFrame>
          <p:nvGraphicFramePr>
            <p:cNvPr id="12" name="Object 11">
              <a:extLst>
                <a:ext uri="{FF2B5EF4-FFF2-40B4-BE49-F238E27FC236}">
                  <a16:creationId xmlns:a16="http://schemas.microsoft.com/office/drawing/2014/main" id="{3AC123F7-582B-0A16-7628-D83A06257EAD}"/>
                </a:ext>
              </a:extLst>
            </p:cNvPr>
            <p:cNvGraphicFramePr>
              <a:graphicFrameLocks noChangeAspect="1"/>
            </p:cNvGraphicFramePr>
            <p:nvPr>
              <p:extLst>
                <p:ext uri="{D42A27DB-BD31-4B8C-83A1-F6EECF244321}">
                  <p14:modId xmlns:p14="http://schemas.microsoft.com/office/powerpoint/2010/main" val="4210714704"/>
                </p:ext>
              </p:extLst>
            </p:nvPr>
          </p:nvGraphicFramePr>
          <p:xfrm>
            <a:off x="8390874" y="2209054"/>
            <a:ext cx="215900" cy="228600"/>
          </p:xfrm>
          <a:graphic>
            <a:graphicData uri="http://schemas.openxmlformats.org/presentationml/2006/ole">
              <mc:AlternateContent xmlns:mc="http://schemas.openxmlformats.org/markup-compatibility/2006">
                <mc:Choice xmlns:v="urn:schemas-microsoft-com:vml" Requires="v">
                  <p:oleObj name="Equation" r:id="rId14" imgW="215640" imgH="228600" progId="Equation.DSMT4">
                    <p:embed/>
                  </p:oleObj>
                </mc:Choice>
                <mc:Fallback>
                  <p:oleObj name="Equation" r:id="rId14" imgW="215640" imgH="228600" progId="Equation.DSMT4">
                    <p:embed/>
                    <p:pic>
                      <p:nvPicPr>
                        <p:cNvPr id="12" name="Object 11">
                          <a:extLst>
                            <a:ext uri="{FF2B5EF4-FFF2-40B4-BE49-F238E27FC236}">
                              <a16:creationId xmlns:a16="http://schemas.microsoft.com/office/drawing/2014/main" id="{31F644B8-5689-48EB-8FF0-65F7337DA4E7}"/>
                            </a:ext>
                          </a:extLst>
                        </p:cNvPr>
                        <p:cNvPicPr/>
                        <p:nvPr/>
                      </p:nvPicPr>
                      <p:blipFill>
                        <a:blip r:embed="rId15"/>
                        <a:stretch>
                          <a:fillRect/>
                        </a:stretch>
                      </p:blipFill>
                      <p:spPr>
                        <a:xfrm>
                          <a:off x="8390874" y="2209054"/>
                          <a:ext cx="215900" cy="2286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9F2C968-7AA2-C982-EEAC-1981C664F52A}"/>
                </a:ext>
              </a:extLst>
            </p:cNvPr>
            <p:cNvGraphicFramePr>
              <a:graphicFrameLocks noChangeAspect="1"/>
            </p:cNvGraphicFramePr>
            <p:nvPr>
              <p:extLst>
                <p:ext uri="{D42A27DB-BD31-4B8C-83A1-F6EECF244321}">
                  <p14:modId xmlns:p14="http://schemas.microsoft.com/office/powerpoint/2010/main" val="527646463"/>
                </p:ext>
              </p:extLst>
            </p:nvPr>
          </p:nvGraphicFramePr>
          <p:xfrm>
            <a:off x="5950969" y="2481997"/>
            <a:ext cx="215900" cy="228600"/>
          </p:xfrm>
          <a:graphic>
            <a:graphicData uri="http://schemas.openxmlformats.org/presentationml/2006/ole">
              <mc:AlternateContent xmlns:mc="http://schemas.openxmlformats.org/markup-compatibility/2006">
                <mc:Choice xmlns:v="urn:schemas-microsoft-com:vml" Requires="v">
                  <p:oleObj name="Equation" r:id="rId16" imgW="216620" imgH="228567" progId="Equation.DSMT4">
                    <p:embed/>
                  </p:oleObj>
                </mc:Choice>
                <mc:Fallback>
                  <p:oleObj name="Equation" r:id="rId16" imgW="216620" imgH="228567" progId="Equation.DSMT4">
                    <p:embed/>
                    <p:pic>
                      <p:nvPicPr>
                        <p:cNvPr id="13" name="Object 12">
                          <a:extLst>
                            <a:ext uri="{FF2B5EF4-FFF2-40B4-BE49-F238E27FC236}">
                              <a16:creationId xmlns:a16="http://schemas.microsoft.com/office/drawing/2014/main" id="{59398477-E00C-4475-8B16-0C82FB1938E0}"/>
                            </a:ext>
                          </a:extLst>
                        </p:cNvPr>
                        <p:cNvPicPr/>
                        <p:nvPr/>
                      </p:nvPicPr>
                      <p:blipFill>
                        <a:blip r:embed="rId17"/>
                        <a:stretch>
                          <a:fillRect/>
                        </a:stretch>
                      </p:blipFill>
                      <p:spPr>
                        <a:xfrm>
                          <a:off x="5950969" y="2481997"/>
                          <a:ext cx="215900" cy="2286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D03B76F-6223-1426-E7AF-563796DAD6C9}"/>
                </a:ext>
              </a:extLst>
            </p:cNvPr>
            <p:cNvGraphicFramePr>
              <a:graphicFrameLocks noChangeAspect="1"/>
            </p:cNvGraphicFramePr>
            <p:nvPr>
              <p:extLst>
                <p:ext uri="{D42A27DB-BD31-4B8C-83A1-F6EECF244321}">
                  <p14:modId xmlns:p14="http://schemas.microsoft.com/office/powerpoint/2010/main" val="3464052157"/>
                </p:ext>
              </p:extLst>
            </p:nvPr>
          </p:nvGraphicFramePr>
          <p:xfrm>
            <a:off x="5600912" y="3858582"/>
            <a:ext cx="241300" cy="228600"/>
          </p:xfrm>
          <a:graphic>
            <a:graphicData uri="http://schemas.openxmlformats.org/presentationml/2006/ole">
              <mc:AlternateContent xmlns:mc="http://schemas.openxmlformats.org/markup-compatibility/2006">
                <mc:Choice xmlns:v="urn:schemas-microsoft-com:vml" Requires="v">
                  <p:oleObj name="Equation" r:id="rId18" imgW="241200" imgH="228600" progId="Equation.DSMT4">
                    <p:embed/>
                  </p:oleObj>
                </mc:Choice>
                <mc:Fallback>
                  <p:oleObj name="Equation" r:id="rId18" imgW="241200" imgH="228600" progId="Equation.DSMT4">
                    <p:embed/>
                    <p:pic>
                      <p:nvPicPr>
                        <p:cNvPr id="14" name="Object 13">
                          <a:extLst>
                            <a:ext uri="{FF2B5EF4-FFF2-40B4-BE49-F238E27FC236}">
                              <a16:creationId xmlns:a16="http://schemas.microsoft.com/office/drawing/2014/main" id="{4006A81A-47D3-4B26-9A70-D91927D4FBBA}"/>
                            </a:ext>
                          </a:extLst>
                        </p:cNvPr>
                        <p:cNvPicPr/>
                        <p:nvPr/>
                      </p:nvPicPr>
                      <p:blipFill>
                        <a:blip r:embed="rId19"/>
                        <a:stretch>
                          <a:fillRect/>
                        </a:stretch>
                      </p:blipFill>
                      <p:spPr>
                        <a:xfrm>
                          <a:off x="5600912" y="3858582"/>
                          <a:ext cx="241300" cy="22860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14BBBA6E-8D97-5751-0B5F-B51815588F68}"/>
                </a:ext>
              </a:extLst>
            </p:cNvPr>
            <p:cNvGraphicFramePr>
              <a:graphicFrameLocks noChangeAspect="1"/>
            </p:cNvGraphicFramePr>
            <p:nvPr>
              <p:extLst>
                <p:ext uri="{D42A27DB-BD31-4B8C-83A1-F6EECF244321}">
                  <p14:modId xmlns:p14="http://schemas.microsoft.com/office/powerpoint/2010/main" val="3234320070"/>
                </p:ext>
              </p:extLst>
            </p:nvPr>
          </p:nvGraphicFramePr>
          <p:xfrm>
            <a:off x="8119991" y="3701346"/>
            <a:ext cx="215900" cy="241300"/>
          </p:xfrm>
          <a:graphic>
            <a:graphicData uri="http://schemas.openxmlformats.org/presentationml/2006/ole">
              <mc:AlternateContent xmlns:mc="http://schemas.openxmlformats.org/markup-compatibility/2006">
                <mc:Choice xmlns:v="urn:schemas-microsoft-com:vml" Requires="v">
                  <p:oleObj name="Equation" r:id="rId20" imgW="215640" imgH="241200" progId="Equation.DSMT4">
                    <p:embed/>
                  </p:oleObj>
                </mc:Choice>
                <mc:Fallback>
                  <p:oleObj name="Equation" r:id="rId20" imgW="215640" imgH="241200" progId="Equation.DSMT4">
                    <p:embed/>
                    <p:pic>
                      <p:nvPicPr>
                        <p:cNvPr id="15" name="Object 14">
                          <a:extLst>
                            <a:ext uri="{FF2B5EF4-FFF2-40B4-BE49-F238E27FC236}">
                              <a16:creationId xmlns:a16="http://schemas.microsoft.com/office/drawing/2014/main" id="{F4E66FAC-C616-47C0-BD70-36EC5DE1AEC1}"/>
                            </a:ext>
                          </a:extLst>
                        </p:cNvPr>
                        <p:cNvPicPr/>
                        <p:nvPr/>
                      </p:nvPicPr>
                      <p:blipFill>
                        <a:blip r:embed="rId21"/>
                        <a:stretch>
                          <a:fillRect/>
                        </a:stretch>
                      </p:blipFill>
                      <p:spPr>
                        <a:xfrm>
                          <a:off x="8119991" y="3701346"/>
                          <a:ext cx="215900" cy="241300"/>
                        </a:xfrm>
                        <a:prstGeom prst="rect">
                          <a:avLst/>
                        </a:prstGeom>
                      </p:spPr>
                    </p:pic>
                  </p:oleObj>
                </mc:Fallback>
              </mc:AlternateContent>
            </a:graphicData>
          </a:graphic>
        </p:graphicFrame>
      </p:grpSp>
    </p:spTree>
    <p:extLst>
      <p:ext uri="{BB962C8B-B14F-4D97-AF65-F5344CB8AC3E}">
        <p14:creationId xmlns:p14="http://schemas.microsoft.com/office/powerpoint/2010/main" val="3901825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7BDB0-17E5-9E51-BC5E-94B938C08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1D70C-F210-77BA-6312-38358468C9CA}"/>
              </a:ext>
            </a:extLst>
          </p:cNvPr>
          <p:cNvSpPr>
            <a:spLocks noGrp="1"/>
          </p:cNvSpPr>
          <p:nvPr>
            <p:ph type="title"/>
          </p:nvPr>
        </p:nvSpPr>
        <p:spPr/>
        <p:txBody>
          <a:bodyPr rtlCol="0">
            <a:normAutofit/>
          </a:bodyPr>
          <a:lstStyle/>
          <a:p>
            <a:pPr fontAlgn="auto">
              <a:spcAft>
                <a:spcPts val="0"/>
              </a:spcAft>
              <a:defRPr/>
            </a:pPr>
            <a:r>
              <a:rPr lang="en-US" dirty="0"/>
              <a:t>During the Lesson</a:t>
            </a:r>
          </a:p>
        </p:txBody>
      </p:sp>
      <p:sp>
        <p:nvSpPr>
          <p:cNvPr id="25602" name="Content Placeholder 2">
            <a:extLst>
              <a:ext uri="{FF2B5EF4-FFF2-40B4-BE49-F238E27FC236}">
                <a16:creationId xmlns:a16="http://schemas.microsoft.com/office/drawing/2014/main" id="{3B11A197-CC6C-5FDB-BF14-AF52E44C9269}"/>
              </a:ext>
            </a:extLst>
          </p:cNvPr>
          <p:cNvSpPr>
            <a:spLocks noGrp="1" noChangeArrowheads="1"/>
          </p:cNvSpPr>
          <p:nvPr>
            <p:ph idx="4294967295"/>
          </p:nvPr>
        </p:nvSpPr>
        <p:spPr/>
        <p:txBody>
          <a:bodyPr/>
          <a:lstStyle/>
          <a:p>
            <a:r>
              <a:rPr lang="en-US" altLang="en-US" dirty="0"/>
              <a:t>Thumbs Up, Thumbs Down</a:t>
            </a:r>
          </a:p>
          <a:p>
            <a:pPr lvl="1"/>
            <a:r>
              <a:rPr lang="en-US" dirty="0"/>
              <a:t>Students give a thumbs up if they are ready to move and a thumbs down if they are not. (Keeley FACTs)</a:t>
            </a:r>
          </a:p>
        </p:txBody>
      </p:sp>
      <p:grpSp>
        <p:nvGrpSpPr>
          <p:cNvPr id="3" name="Group 2">
            <a:extLst>
              <a:ext uri="{FF2B5EF4-FFF2-40B4-BE49-F238E27FC236}">
                <a16:creationId xmlns:a16="http://schemas.microsoft.com/office/drawing/2014/main" id="{6A2F8EFE-8C2A-71EE-F04E-5113F1ED625D}"/>
              </a:ext>
            </a:extLst>
          </p:cNvPr>
          <p:cNvGrpSpPr>
            <a:grpSpLocks noChangeAspect="1"/>
          </p:cNvGrpSpPr>
          <p:nvPr/>
        </p:nvGrpSpPr>
        <p:grpSpPr>
          <a:xfrm>
            <a:off x="2610878" y="2772001"/>
            <a:ext cx="3931920" cy="1971449"/>
            <a:chOff x="2205990" y="2571750"/>
            <a:chExt cx="4480560" cy="2246537"/>
          </a:xfrm>
        </p:grpSpPr>
        <p:pic>
          <p:nvPicPr>
            <p:cNvPr id="4" name="Graphic 3" descr="Thumbs up sign outline">
              <a:extLst>
                <a:ext uri="{FF2B5EF4-FFF2-40B4-BE49-F238E27FC236}">
                  <a16:creationId xmlns:a16="http://schemas.microsoft.com/office/drawing/2014/main" id="{CD29C80C-E6BA-EA31-76E8-BFFBC45560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05990" y="2571750"/>
              <a:ext cx="1828800" cy="1828800"/>
            </a:xfrm>
            <a:prstGeom prst="rect">
              <a:avLst/>
            </a:prstGeom>
          </p:spPr>
        </p:pic>
        <p:pic>
          <p:nvPicPr>
            <p:cNvPr id="5" name="Graphic 4" descr="Thumbs Down outline">
              <a:extLst>
                <a:ext uri="{FF2B5EF4-FFF2-40B4-BE49-F238E27FC236}">
                  <a16:creationId xmlns:a16="http://schemas.microsoft.com/office/drawing/2014/main" id="{2D6FBD24-572F-E577-BD79-6D3ECA8EA0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57750" y="2989487"/>
              <a:ext cx="1828800" cy="1828800"/>
            </a:xfrm>
            <a:prstGeom prst="rect">
              <a:avLst/>
            </a:prstGeom>
          </p:spPr>
        </p:pic>
      </p:grpSp>
    </p:spTree>
    <p:extLst>
      <p:ext uri="{BB962C8B-B14F-4D97-AF65-F5344CB8AC3E}">
        <p14:creationId xmlns:p14="http://schemas.microsoft.com/office/powerpoint/2010/main" val="1756513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53187-40F2-6AB4-1FC8-71857BF082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C4A49-6BD9-6F20-EC7F-0ACB5F09E43F}"/>
              </a:ext>
            </a:extLst>
          </p:cNvPr>
          <p:cNvSpPr>
            <a:spLocks noGrp="1"/>
          </p:cNvSpPr>
          <p:nvPr>
            <p:ph type="title"/>
          </p:nvPr>
        </p:nvSpPr>
        <p:spPr/>
        <p:txBody>
          <a:bodyPr rtlCol="0">
            <a:normAutofit/>
          </a:bodyPr>
          <a:lstStyle/>
          <a:p>
            <a:pPr fontAlgn="auto">
              <a:spcAft>
                <a:spcPts val="0"/>
              </a:spcAft>
              <a:defRPr/>
            </a:pPr>
            <a:r>
              <a:rPr lang="en-US" dirty="0"/>
              <a:t>During the Lesson</a:t>
            </a:r>
          </a:p>
        </p:txBody>
      </p:sp>
      <p:sp>
        <p:nvSpPr>
          <p:cNvPr id="25602" name="Content Placeholder 2">
            <a:extLst>
              <a:ext uri="{FF2B5EF4-FFF2-40B4-BE49-F238E27FC236}">
                <a16:creationId xmlns:a16="http://schemas.microsoft.com/office/drawing/2014/main" id="{00379DA3-3512-3F62-E998-15BBBCAE75CA}"/>
              </a:ext>
            </a:extLst>
          </p:cNvPr>
          <p:cNvSpPr>
            <a:spLocks noGrp="1" noChangeArrowheads="1"/>
          </p:cNvSpPr>
          <p:nvPr>
            <p:ph idx="4294967295"/>
          </p:nvPr>
        </p:nvSpPr>
        <p:spPr/>
        <p:txBody>
          <a:bodyPr/>
          <a:lstStyle/>
          <a:p>
            <a:r>
              <a:rPr lang="en-US" altLang="en-US" dirty="0"/>
              <a:t>Fist to Five</a:t>
            </a:r>
          </a:p>
          <a:p>
            <a:pPr lvl="1"/>
            <a:r>
              <a:rPr lang="en-US" dirty="0"/>
              <a:t>Students indicate the extent of their understanding by holding up their hand with the appropriate number of fingers. (K20 LEARN)</a:t>
            </a:r>
          </a:p>
          <a:p>
            <a:pPr marL="557784" lvl="1" indent="0">
              <a:buNone/>
            </a:pPr>
            <a:endParaRPr lang="en-US" altLang="en-US" dirty="0"/>
          </a:p>
        </p:txBody>
      </p:sp>
      <p:pic>
        <p:nvPicPr>
          <p:cNvPr id="3" name="Picture 2" descr="A picture containing text, gear&#10;&#10;Description automatically generated">
            <a:extLst>
              <a:ext uri="{FF2B5EF4-FFF2-40B4-BE49-F238E27FC236}">
                <a16:creationId xmlns:a16="http://schemas.microsoft.com/office/drawing/2014/main" id="{278ADD57-15CB-1EDB-4CF9-302C6FDE2C11}"/>
              </a:ext>
            </a:extLst>
          </p:cNvPr>
          <p:cNvPicPr>
            <a:picLocks noChangeAspect="1"/>
          </p:cNvPicPr>
          <p:nvPr/>
        </p:nvPicPr>
        <p:blipFill>
          <a:blip r:embed="rId3"/>
          <a:stretch>
            <a:fillRect/>
          </a:stretch>
        </p:blipFill>
        <p:spPr>
          <a:xfrm>
            <a:off x="2809028" y="3314267"/>
            <a:ext cx="3525943" cy="961621"/>
          </a:xfrm>
          <a:prstGeom prst="rect">
            <a:avLst/>
          </a:prstGeom>
        </p:spPr>
      </p:pic>
    </p:spTree>
    <p:extLst>
      <p:ext uri="{BB962C8B-B14F-4D97-AF65-F5344CB8AC3E}">
        <p14:creationId xmlns:p14="http://schemas.microsoft.com/office/powerpoint/2010/main" val="3212973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50026-EC20-F154-268A-DB477C0AB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649B00-1603-5D93-E467-2242428D885F}"/>
              </a:ext>
            </a:extLst>
          </p:cNvPr>
          <p:cNvSpPr>
            <a:spLocks noGrp="1"/>
          </p:cNvSpPr>
          <p:nvPr>
            <p:ph type="title"/>
          </p:nvPr>
        </p:nvSpPr>
        <p:spPr/>
        <p:txBody>
          <a:bodyPr rtlCol="0">
            <a:normAutofit/>
          </a:bodyPr>
          <a:lstStyle/>
          <a:p>
            <a:pPr fontAlgn="auto">
              <a:spcAft>
                <a:spcPts val="0"/>
              </a:spcAft>
              <a:defRPr/>
            </a:pPr>
            <a:r>
              <a:rPr lang="en-US" dirty="0"/>
              <a:t>End of the Lesson</a:t>
            </a:r>
          </a:p>
        </p:txBody>
      </p:sp>
      <p:sp>
        <p:nvSpPr>
          <p:cNvPr id="25602" name="Content Placeholder 2">
            <a:extLst>
              <a:ext uri="{FF2B5EF4-FFF2-40B4-BE49-F238E27FC236}">
                <a16:creationId xmlns:a16="http://schemas.microsoft.com/office/drawing/2014/main" id="{B517D8A1-F7BD-2B51-F68E-5E6B28BF821D}"/>
              </a:ext>
            </a:extLst>
          </p:cNvPr>
          <p:cNvSpPr>
            <a:spLocks noGrp="1" noChangeArrowheads="1"/>
          </p:cNvSpPr>
          <p:nvPr>
            <p:ph idx="4294967295"/>
          </p:nvPr>
        </p:nvSpPr>
        <p:spPr>
          <a:xfrm>
            <a:off x="628650" y="1370013"/>
            <a:ext cx="7970096" cy="3262312"/>
          </a:xfrm>
        </p:spPr>
        <p:txBody>
          <a:bodyPr/>
          <a:lstStyle/>
          <a:p>
            <a:r>
              <a:rPr lang="en-US" altLang="en-US" dirty="0"/>
              <a:t>3-2-1</a:t>
            </a:r>
          </a:p>
          <a:p>
            <a:pPr lvl="1"/>
            <a:r>
              <a:rPr lang="en-US" dirty="0"/>
              <a:t>Students write </a:t>
            </a:r>
            <a:r>
              <a:rPr lang="en-US" b="1" dirty="0"/>
              <a:t>3</a:t>
            </a:r>
            <a:r>
              <a:rPr lang="en-US" dirty="0"/>
              <a:t> things they learned, </a:t>
            </a:r>
            <a:br>
              <a:rPr lang="en-US" dirty="0"/>
            </a:br>
            <a:r>
              <a:rPr lang="en-US" b="1" dirty="0"/>
              <a:t>2</a:t>
            </a:r>
            <a:r>
              <a:rPr lang="en-US" dirty="0"/>
              <a:t> questions they still have, and </a:t>
            </a:r>
            <a:r>
              <a:rPr lang="en-US" b="1" dirty="0"/>
              <a:t>1</a:t>
            </a:r>
            <a:r>
              <a:rPr lang="en-US" dirty="0"/>
              <a:t> thing they found interesting. (K20 LEARN)</a:t>
            </a:r>
          </a:p>
          <a:p>
            <a:pPr lvl="1"/>
            <a:r>
              <a:rPr lang="en-US" dirty="0"/>
              <a:t>This can be modified. For example, students could write </a:t>
            </a:r>
            <a:r>
              <a:rPr lang="en-US" b="1" dirty="0"/>
              <a:t>3</a:t>
            </a:r>
            <a:r>
              <a:rPr lang="en-US" dirty="0"/>
              <a:t> things they learned, </a:t>
            </a:r>
            <a:r>
              <a:rPr lang="en-US" b="1" dirty="0"/>
              <a:t>2</a:t>
            </a:r>
            <a:r>
              <a:rPr lang="en-US" dirty="0"/>
              <a:t> comments they have about the lesson, and </a:t>
            </a:r>
            <a:r>
              <a:rPr lang="en-US" b="1" dirty="0"/>
              <a:t>1</a:t>
            </a:r>
            <a:r>
              <a:rPr lang="en-US" dirty="0"/>
              <a:t> question they still have. </a:t>
            </a:r>
          </a:p>
        </p:txBody>
      </p:sp>
      <p:pic>
        <p:nvPicPr>
          <p:cNvPr id="3" name="Picture 2" descr="A picture containing text, vector graphics, queen&#10;&#10;Description automatically generated">
            <a:extLst>
              <a:ext uri="{FF2B5EF4-FFF2-40B4-BE49-F238E27FC236}">
                <a16:creationId xmlns:a16="http://schemas.microsoft.com/office/drawing/2014/main" id="{8706A07E-4D2D-7726-7BBD-54F32F9234E0}"/>
              </a:ext>
            </a:extLst>
          </p:cNvPr>
          <p:cNvPicPr>
            <a:picLocks noChangeAspect="1"/>
          </p:cNvPicPr>
          <p:nvPr/>
        </p:nvPicPr>
        <p:blipFill>
          <a:blip r:embed="rId3"/>
          <a:stretch>
            <a:fillRect/>
          </a:stretch>
        </p:blipFill>
        <p:spPr>
          <a:xfrm>
            <a:off x="7069800" y="392020"/>
            <a:ext cx="1606839" cy="1656914"/>
          </a:xfrm>
          <a:prstGeom prst="rect">
            <a:avLst/>
          </a:prstGeom>
        </p:spPr>
      </p:pic>
    </p:spTree>
    <p:extLst>
      <p:ext uri="{BB962C8B-B14F-4D97-AF65-F5344CB8AC3E}">
        <p14:creationId xmlns:p14="http://schemas.microsoft.com/office/powerpoint/2010/main" val="602049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E4B2E-359D-5676-F43E-33CB08130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00D37-B261-EAA5-C963-9D7A53777F1B}"/>
              </a:ext>
            </a:extLst>
          </p:cNvPr>
          <p:cNvSpPr>
            <a:spLocks noGrp="1"/>
          </p:cNvSpPr>
          <p:nvPr>
            <p:ph type="title"/>
          </p:nvPr>
        </p:nvSpPr>
        <p:spPr/>
        <p:txBody>
          <a:bodyPr rtlCol="0">
            <a:normAutofit/>
          </a:bodyPr>
          <a:lstStyle/>
          <a:p>
            <a:pPr fontAlgn="auto">
              <a:spcAft>
                <a:spcPts val="0"/>
              </a:spcAft>
              <a:defRPr/>
            </a:pPr>
            <a:r>
              <a:rPr lang="en-US" dirty="0"/>
              <a:t>End of the Lesson</a:t>
            </a:r>
          </a:p>
        </p:txBody>
      </p:sp>
      <p:sp>
        <p:nvSpPr>
          <p:cNvPr id="25602" name="Content Placeholder 2">
            <a:extLst>
              <a:ext uri="{FF2B5EF4-FFF2-40B4-BE49-F238E27FC236}">
                <a16:creationId xmlns:a16="http://schemas.microsoft.com/office/drawing/2014/main" id="{9E2BD503-7D89-A937-0854-2D48436C1B9C}"/>
              </a:ext>
            </a:extLst>
          </p:cNvPr>
          <p:cNvSpPr>
            <a:spLocks noGrp="1" noChangeArrowheads="1"/>
          </p:cNvSpPr>
          <p:nvPr>
            <p:ph idx="4294967295"/>
          </p:nvPr>
        </p:nvSpPr>
        <p:spPr/>
        <p:txBody>
          <a:bodyPr/>
          <a:lstStyle/>
          <a:p>
            <a:r>
              <a:rPr lang="en-US" altLang="en-US" dirty="0"/>
              <a:t>Muddiest Point</a:t>
            </a:r>
          </a:p>
          <a:p>
            <a:pPr lvl="1"/>
            <a:r>
              <a:rPr lang="en-US" dirty="0"/>
              <a:t>Students write about the part of the lesson they found the “muddiest” (most confusing) and the part they found the clearest or easiest. </a:t>
            </a:r>
            <a:br>
              <a:rPr lang="en-US" dirty="0"/>
            </a:br>
            <a:r>
              <a:rPr lang="en-US" dirty="0"/>
              <a:t>(K20 LEARN)</a:t>
            </a:r>
          </a:p>
        </p:txBody>
      </p:sp>
      <p:pic>
        <p:nvPicPr>
          <p:cNvPr id="3" name="Picture 2" descr="A picture containing text&#10;&#10;Description automatically generated">
            <a:extLst>
              <a:ext uri="{FF2B5EF4-FFF2-40B4-BE49-F238E27FC236}">
                <a16:creationId xmlns:a16="http://schemas.microsoft.com/office/drawing/2014/main" id="{401B11AD-AB8D-A8FA-CBB8-8F2227902F57}"/>
              </a:ext>
            </a:extLst>
          </p:cNvPr>
          <p:cNvPicPr>
            <a:picLocks noChangeAspect="1"/>
          </p:cNvPicPr>
          <p:nvPr/>
        </p:nvPicPr>
        <p:blipFill>
          <a:blip r:embed="rId3"/>
          <a:stretch>
            <a:fillRect/>
          </a:stretch>
        </p:blipFill>
        <p:spPr>
          <a:xfrm>
            <a:off x="6361759" y="455585"/>
            <a:ext cx="2082708" cy="1292438"/>
          </a:xfrm>
          <a:prstGeom prst="rect">
            <a:avLst/>
          </a:prstGeom>
        </p:spPr>
      </p:pic>
    </p:spTree>
    <p:extLst>
      <p:ext uri="{BB962C8B-B14F-4D97-AF65-F5344CB8AC3E}">
        <p14:creationId xmlns:p14="http://schemas.microsoft.com/office/powerpoint/2010/main" val="962877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00E96-E821-FCCB-D779-2B042F4763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A013A-E49E-94ED-C7D9-C1E734A79C1D}"/>
              </a:ext>
            </a:extLst>
          </p:cNvPr>
          <p:cNvSpPr>
            <a:spLocks noGrp="1"/>
          </p:cNvSpPr>
          <p:nvPr>
            <p:ph type="title"/>
          </p:nvPr>
        </p:nvSpPr>
        <p:spPr/>
        <p:txBody>
          <a:bodyPr rtlCol="0">
            <a:normAutofit/>
          </a:bodyPr>
          <a:lstStyle/>
          <a:p>
            <a:pPr fontAlgn="auto">
              <a:spcAft>
                <a:spcPts val="0"/>
              </a:spcAft>
              <a:defRPr/>
            </a:pPr>
            <a:r>
              <a:rPr lang="en-US" dirty="0"/>
              <a:t>Quick Checks</a:t>
            </a:r>
          </a:p>
        </p:txBody>
      </p:sp>
      <p:sp>
        <p:nvSpPr>
          <p:cNvPr id="25602" name="Content Placeholder 2">
            <a:extLst>
              <a:ext uri="{FF2B5EF4-FFF2-40B4-BE49-F238E27FC236}">
                <a16:creationId xmlns:a16="http://schemas.microsoft.com/office/drawing/2014/main" id="{A5383FBD-5430-AF72-3629-8A3D2EF729D7}"/>
              </a:ext>
            </a:extLst>
          </p:cNvPr>
          <p:cNvSpPr>
            <a:spLocks noGrp="1" noChangeArrowheads="1"/>
          </p:cNvSpPr>
          <p:nvPr>
            <p:ph idx="4294967295"/>
          </p:nvPr>
        </p:nvSpPr>
        <p:spPr/>
        <p:txBody>
          <a:bodyPr/>
          <a:lstStyle/>
          <a:p>
            <a:r>
              <a:rPr lang="en-US" altLang="en-US" dirty="0"/>
              <a:t>Develop a Quick Check formative assessment that you could use in the next couple of weeks. </a:t>
            </a:r>
          </a:p>
          <a:p>
            <a:r>
              <a:rPr lang="en-US" altLang="en-US" dirty="0"/>
              <a:t>Post your assessments in the Math Assessment Strategies slide deck. </a:t>
            </a:r>
          </a:p>
          <a:p>
            <a:pPr lvl="1"/>
            <a:r>
              <a:rPr lang="en-US" dirty="0"/>
              <a:t>Be sure to consider the strategy’s </a:t>
            </a:r>
            <a:br>
              <a:rPr lang="en-US" dirty="0"/>
            </a:br>
            <a:r>
              <a:rPr lang="en-US" dirty="0"/>
              <a:t>placement in the lesson and the </a:t>
            </a:r>
            <a:br>
              <a:rPr lang="en-US" dirty="0"/>
            </a:br>
            <a:r>
              <a:rPr lang="en-US" dirty="0"/>
              <a:t>purpose of your assessment. </a:t>
            </a:r>
          </a:p>
          <a:p>
            <a:pPr lvl="1"/>
            <a:endParaRPr lang="en-US" altLang="en-US" dirty="0"/>
          </a:p>
        </p:txBody>
      </p:sp>
      <p:pic>
        <p:nvPicPr>
          <p:cNvPr id="3" name="Graphic 2" descr="Good Inventory with solid fill">
            <a:extLst>
              <a:ext uri="{FF2B5EF4-FFF2-40B4-BE49-F238E27FC236}">
                <a16:creationId xmlns:a16="http://schemas.microsoft.com/office/drawing/2014/main" id="{53428796-F7A9-4EB0-1E57-887C2319B5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19972" y="274638"/>
            <a:ext cx="1186074" cy="1186074"/>
          </a:xfrm>
          <a:prstGeom prst="rect">
            <a:avLst/>
          </a:prstGeom>
        </p:spPr>
      </p:pic>
    </p:spTree>
    <p:extLst>
      <p:ext uri="{BB962C8B-B14F-4D97-AF65-F5344CB8AC3E}">
        <p14:creationId xmlns:p14="http://schemas.microsoft.com/office/powerpoint/2010/main" val="2520318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9116B-0819-9209-C4FB-C1CB2FCDFB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A0D5C-91DC-3C66-6018-C3FDA30F8526}"/>
              </a:ext>
            </a:extLst>
          </p:cNvPr>
          <p:cNvSpPr>
            <a:spLocks noGrp="1"/>
          </p:cNvSpPr>
          <p:nvPr>
            <p:ph type="title"/>
          </p:nvPr>
        </p:nvSpPr>
        <p:spPr/>
        <p:txBody>
          <a:bodyPr rtlCol="0">
            <a:normAutofit/>
          </a:bodyPr>
          <a:lstStyle/>
          <a:p>
            <a:pPr fontAlgn="auto">
              <a:spcAft>
                <a:spcPts val="0"/>
              </a:spcAft>
              <a:defRPr/>
            </a:pPr>
            <a:r>
              <a:rPr lang="en-US" dirty="0"/>
              <a:t>Lesson Showcase: Fist to Five</a:t>
            </a:r>
          </a:p>
        </p:txBody>
      </p:sp>
      <p:sp>
        <p:nvSpPr>
          <p:cNvPr id="25602" name="Content Placeholder 2">
            <a:extLst>
              <a:ext uri="{FF2B5EF4-FFF2-40B4-BE49-F238E27FC236}">
                <a16:creationId xmlns:a16="http://schemas.microsoft.com/office/drawing/2014/main" id="{162A52AD-FF32-53D5-0CD8-69BCE0350D75}"/>
              </a:ext>
            </a:extLst>
          </p:cNvPr>
          <p:cNvSpPr>
            <a:spLocks noGrp="1" noChangeArrowheads="1"/>
          </p:cNvSpPr>
          <p:nvPr>
            <p:ph idx="4294967295"/>
          </p:nvPr>
        </p:nvSpPr>
        <p:spPr>
          <a:xfrm>
            <a:off x="1865674" y="1370013"/>
            <a:ext cx="6649675" cy="3262312"/>
          </a:xfrm>
        </p:spPr>
        <p:txBody>
          <a:bodyPr/>
          <a:lstStyle/>
          <a:p>
            <a:r>
              <a:rPr lang="en-US" altLang="en-US" dirty="0"/>
              <a:t>Algebra 2 Lesson (A2.N.1.2)</a:t>
            </a:r>
          </a:p>
          <a:p>
            <a:pPr lvl="1"/>
            <a:r>
              <a:rPr lang="en-US" i="1" dirty="0">
                <a:solidFill>
                  <a:srgbClr val="3978B1"/>
                </a:solidFill>
                <a:hlinkClick r:id="rId3">
                  <a:extLst>
                    <a:ext uri="{A12FA001-AC4F-418D-AE19-62706E023703}">
                      <ahyp:hlinkClr xmlns:ahyp="http://schemas.microsoft.com/office/drawing/2018/hyperlinkcolor" val="tx"/>
                    </a:ext>
                  </a:extLst>
                </a:hlinkClick>
              </a:rPr>
              <a:t>My Imaginary Friend, Part 2</a:t>
            </a:r>
            <a:endParaRPr lang="en-US" i="1" dirty="0">
              <a:solidFill>
                <a:srgbClr val="3978B1"/>
              </a:solidFill>
            </a:endParaRPr>
          </a:p>
          <a:p>
            <a:pPr lvl="1"/>
            <a:r>
              <a:rPr lang="en-US" dirty="0"/>
              <a:t>Students use the Fist to Five strategy to reflect on what they learned throughout the lesson. </a:t>
            </a:r>
          </a:p>
          <a:p>
            <a:pPr lvl="1"/>
            <a:endParaRPr lang="en-US" altLang="en-US" dirty="0"/>
          </a:p>
        </p:txBody>
      </p:sp>
      <p:pic>
        <p:nvPicPr>
          <p:cNvPr id="3" name="Picture 2">
            <a:extLst>
              <a:ext uri="{FF2B5EF4-FFF2-40B4-BE49-F238E27FC236}">
                <a16:creationId xmlns:a16="http://schemas.microsoft.com/office/drawing/2014/main" id="{A0E0F195-C40D-090F-34F2-90DA94FE8663}"/>
              </a:ext>
            </a:extLst>
          </p:cNvPr>
          <p:cNvPicPr>
            <a:picLocks noChangeAspect="1"/>
          </p:cNvPicPr>
          <p:nvPr/>
        </p:nvPicPr>
        <p:blipFill>
          <a:blip r:embed="rId4"/>
          <a:stretch>
            <a:fillRect/>
          </a:stretch>
        </p:blipFill>
        <p:spPr>
          <a:xfrm>
            <a:off x="704386" y="1697947"/>
            <a:ext cx="1161288"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80571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4C012-9A41-700F-F4FB-31F08A82BC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37165-E5C1-7239-40EB-BF16B2D4BB41}"/>
              </a:ext>
            </a:extLst>
          </p:cNvPr>
          <p:cNvSpPr>
            <a:spLocks noGrp="1"/>
          </p:cNvSpPr>
          <p:nvPr>
            <p:ph type="title"/>
          </p:nvPr>
        </p:nvSpPr>
        <p:spPr/>
        <p:txBody>
          <a:bodyPr rtlCol="0">
            <a:normAutofit/>
          </a:bodyPr>
          <a:lstStyle/>
          <a:p>
            <a:pPr fontAlgn="auto">
              <a:spcAft>
                <a:spcPts val="0"/>
              </a:spcAft>
              <a:defRPr/>
            </a:pPr>
            <a:r>
              <a:rPr lang="en-US" dirty="0"/>
              <a:t>Lesson Showcase: 3-2-1</a:t>
            </a:r>
          </a:p>
        </p:txBody>
      </p:sp>
      <p:sp>
        <p:nvSpPr>
          <p:cNvPr id="25602" name="Content Placeholder 2">
            <a:extLst>
              <a:ext uri="{FF2B5EF4-FFF2-40B4-BE49-F238E27FC236}">
                <a16:creationId xmlns:a16="http://schemas.microsoft.com/office/drawing/2014/main" id="{53D926A9-172C-49CF-DFC8-AB251900ADCC}"/>
              </a:ext>
            </a:extLst>
          </p:cNvPr>
          <p:cNvSpPr>
            <a:spLocks noGrp="1" noChangeArrowheads="1"/>
          </p:cNvSpPr>
          <p:nvPr>
            <p:ph idx="4294967295"/>
          </p:nvPr>
        </p:nvSpPr>
        <p:spPr>
          <a:xfrm>
            <a:off x="1865674" y="1370013"/>
            <a:ext cx="6649675" cy="3262312"/>
          </a:xfrm>
        </p:spPr>
        <p:txBody>
          <a:bodyPr/>
          <a:lstStyle/>
          <a:p>
            <a:pPr indent="-457200">
              <a:spcBef>
                <a:spcPts val="0"/>
              </a:spcBef>
              <a:spcAft>
                <a:spcPts val="600"/>
              </a:spcAft>
            </a:pPr>
            <a:r>
              <a:rPr lang="en-US" dirty="0"/>
              <a:t>Geometry Lesson (G.2D.1.7)</a:t>
            </a:r>
          </a:p>
          <a:p>
            <a:pPr lvl="1"/>
            <a:r>
              <a:rPr lang="en-US" sz="2000" i="1" dirty="0">
                <a:solidFill>
                  <a:srgbClr val="3978B1"/>
                </a:solidFill>
                <a:hlinkClick r:id="rId3">
                  <a:extLst>
                    <a:ext uri="{A12FA001-AC4F-418D-AE19-62706E023703}">
                      <ahyp:hlinkClr xmlns:ahyp="http://schemas.microsoft.com/office/drawing/2018/hyperlinkcolor" val="tx"/>
                    </a:ext>
                  </a:extLst>
                </a:hlinkClick>
              </a:rPr>
              <a:t>If at First You’re Not the Same, Try Triangles! (Part 1)</a:t>
            </a:r>
            <a:endParaRPr lang="en-US" sz="2000" i="1" dirty="0">
              <a:solidFill>
                <a:srgbClr val="3978B1"/>
              </a:solidFill>
            </a:endParaRPr>
          </a:p>
          <a:p>
            <a:pPr lvl="1"/>
            <a:r>
              <a:rPr lang="en-US" sz="2000" dirty="0">
                <a:solidFill>
                  <a:srgbClr val="000000"/>
                </a:solidFill>
              </a:rPr>
              <a:t>Students use the 3-2-1 strategy to reflect on what they learned throughout the lesson. </a:t>
            </a:r>
          </a:p>
          <a:p>
            <a:r>
              <a:rPr lang="en-US" dirty="0"/>
              <a:t>Geometry Lesson (G.3D.1.1, G.3D.1.2)</a:t>
            </a:r>
          </a:p>
          <a:p>
            <a:pPr lvl="1"/>
            <a:r>
              <a:rPr lang="en-US" sz="2000" i="1" dirty="0">
                <a:solidFill>
                  <a:srgbClr val="3978B1"/>
                </a:solidFill>
                <a:hlinkClick r:id="rId4">
                  <a:extLst>
                    <a:ext uri="{A12FA001-AC4F-418D-AE19-62706E023703}">
                      <ahyp:hlinkClr xmlns:ahyp="http://schemas.microsoft.com/office/drawing/2018/hyperlinkcolor" val="tx"/>
                    </a:ext>
                  </a:extLst>
                </a:hlinkClick>
              </a:rPr>
              <a:t>What Does That Look Like?</a:t>
            </a:r>
            <a:endParaRPr lang="en-US" sz="2000" i="1" dirty="0">
              <a:solidFill>
                <a:srgbClr val="3978B1"/>
              </a:solidFill>
            </a:endParaRPr>
          </a:p>
          <a:p>
            <a:pPr lvl="1"/>
            <a:r>
              <a:rPr lang="en-US" sz="2000" dirty="0"/>
              <a:t>Students use the 3-2-1 strategy to reflect on what they learned throughout the lesson. </a:t>
            </a:r>
          </a:p>
          <a:p>
            <a:pPr lvl="1"/>
            <a:endParaRPr lang="en-US" altLang="en-US" dirty="0"/>
          </a:p>
        </p:txBody>
      </p:sp>
      <p:pic>
        <p:nvPicPr>
          <p:cNvPr id="3" name="Picture 2">
            <a:extLst>
              <a:ext uri="{FF2B5EF4-FFF2-40B4-BE49-F238E27FC236}">
                <a16:creationId xmlns:a16="http://schemas.microsoft.com/office/drawing/2014/main" id="{6A1042E9-C819-8A05-B3FB-6EF73DD16DCB}"/>
              </a:ext>
            </a:extLst>
          </p:cNvPr>
          <p:cNvPicPr>
            <a:picLocks noChangeAspect="1"/>
          </p:cNvPicPr>
          <p:nvPr/>
        </p:nvPicPr>
        <p:blipFill>
          <a:blip r:embed="rId5"/>
          <a:stretch>
            <a:fillRect/>
          </a:stretch>
        </p:blipFill>
        <p:spPr>
          <a:xfrm>
            <a:off x="704386" y="1697947"/>
            <a:ext cx="1161288"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4" name="Picture 4" descr="Cover Image">
            <a:extLst>
              <a:ext uri="{FF2B5EF4-FFF2-40B4-BE49-F238E27FC236}">
                <a16:creationId xmlns:a16="http://schemas.microsoft.com/office/drawing/2014/main" id="{D9EDC67E-026C-1406-B497-1451887A1F4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077"/>
          <a:stretch/>
        </p:blipFill>
        <p:spPr bwMode="auto">
          <a:xfrm>
            <a:off x="704386" y="3165136"/>
            <a:ext cx="1161288"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788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E1CB9-AFCF-9AD8-4050-5546C02D1451}"/>
            </a:ext>
          </a:extLst>
        </p:cNvPr>
        <p:cNvGrpSpPr/>
        <p:nvPr/>
      </p:nvGrpSpPr>
      <p:grpSpPr>
        <a:xfrm>
          <a:off x="0" y="0"/>
          <a:ext cx="0" cy="0"/>
          <a:chOff x="0" y="0"/>
          <a:chExt cx="0" cy="0"/>
        </a:xfrm>
      </p:grpSpPr>
      <p:pic>
        <p:nvPicPr>
          <p:cNvPr id="5" name="Picture 4" descr="Cover Image">
            <a:extLst>
              <a:ext uri="{FF2B5EF4-FFF2-40B4-BE49-F238E27FC236}">
                <a16:creationId xmlns:a16="http://schemas.microsoft.com/office/drawing/2014/main" id="{8AF16F8B-A8FA-C6FE-9017-F4951574D5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97" t="-1345" r="2897" b="1345"/>
          <a:stretch/>
        </p:blipFill>
        <p:spPr bwMode="auto">
          <a:xfrm>
            <a:off x="704386" y="3217036"/>
            <a:ext cx="1161288"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2" descr="Cover Image">
            <a:extLst>
              <a:ext uri="{FF2B5EF4-FFF2-40B4-BE49-F238E27FC236}">
                <a16:creationId xmlns:a16="http://schemas.microsoft.com/office/drawing/2014/main" id="{9ADD50A1-3A05-0842-F325-33D501BC57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94" r="15168"/>
          <a:stretch/>
        </p:blipFill>
        <p:spPr bwMode="auto">
          <a:xfrm>
            <a:off x="704386" y="1647384"/>
            <a:ext cx="1161289"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B0AC546-0DB7-00EF-E3C0-50DB84A20FF6}"/>
              </a:ext>
            </a:extLst>
          </p:cNvPr>
          <p:cNvSpPr>
            <a:spLocks noGrp="1"/>
          </p:cNvSpPr>
          <p:nvPr>
            <p:ph type="title"/>
          </p:nvPr>
        </p:nvSpPr>
        <p:spPr/>
        <p:txBody>
          <a:bodyPr rtlCol="0">
            <a:normAutofit/>
          </a:bodyPr>
          <a:lstStyle/>
          <a:p>
            <a:pPr fontAlgn="auto">
              <a:spcAft>
                <a:spcPts val="0"/>
              </a:spcAft>
              <a:defRPr/>
            </a:pPr>
            <a:r>
              <a:rPr lang="en-US" dirty="0"/>
              <a:t>Lesson Showcase: Muddiest Point</a:t>
            </a:r>
          </a:p>
        </p:txBody>
      </p:sp>
      <p:sp>
        <p:nvSpPr>
          <p:cNvPr id="25602" name="Content Placeholder 2">
            <a:extLst>
              <a:ext uri="{FF2B5EF4-FFF2-40B4-BE49-F238E27FC236}">
                <a16:creationId xmlns:a16="http://schemas.microsoft.com/office/drawing/2014/main" id="{D8574CC3-E0C8-E683-2430-F9E8BC9C485F}"/>
              </a:ext>
            </a:extLst>
          </p:cNvPr>
          <p:cNvSpPr>
            <a:spLocks noGrp="1" noChangeArrowheads="1"/>
          </p:cNvSpPr>
          <p:nvPr>
            <p:ph idx="4294967295"/>
          </p:nvPr>
        </p:nvSpPr>
        <p:spPr>
          <a:xfrm>
            <a:off x="1865674" y="1370013"/>
            <a:ext cx="6649675" cy="3262312"/>
          </a:xfrm>
        </p:spPr>
        <p:txBody>
          <a:bodyPr/>
          <a:lstStyle/>
          <a:p>
            <a:pPr indent="-457200">
              <a:spcBef>
                <a:spcPts val="0"/>
              </a:spcBef>
              <a:spcAft>
                <a:spcPts val="600"/>
              </a:spcAft>
            </a:pPr>
            <a:r>
              <a:rPr lang="en-US" dirty="0"/>
              <a:t>Algebra 1 Lesson (A1.F.3.2, A1.F.3.3)</a:t>
            </a:r>
          </a:p>
          <a:p>
            <a:pPr lvl="1"/>
            <a:r>
              <a:rPr lang="en-US" sz="2000" i="1" dirty="0">
                <a:solidFill>
                  <a:srgbClr val="3978B1"/>
                </a:solidFill>
                <a:hlinkClick r:id="rId5"/>
              </a:rPr>
              <a:t>Shiver Me Functions!</a:t>
            </a:r>
            <a:r>
              <a:rPr lang="en-US" sz="2000" i="1" dirty="0">
                <a:solidFill>
                  <a:srgbClr val="3978B1"/>
                </a:solidFill>
              </a:rPr>
              <a:t> </a:t>
            </a:r>
          </a:p>
          <a:p>
            <a:pPr lvl="1"/>
            <a:r>
              <a:rPr lang="en-US" sz="2000" dirty="0">
                <a:solidFill>
                  <a:srgbClr val="000000"/>
                </a:solidFill>
              </a:rPr>
              <a:t>Students complete a Muddiest Point activity to identify what still needs to be clarified.  </a:t>
            </a:r>
          </a:p>
          <a:p>
            <a:r>
              <a:rPr lang="it-IT" dirty="0"/>
              <a:t>Algebra 1 Lesson (A1.A.3.1)</a:t>
            </a:r>
          </a:p>
          <a:p>
            <a:pPr lvl="1"/>
            <a:r>
              <a:rPr lang="en-US" sz="2000" i="1" dirty="0">
                <a:solidFill>
                  <a:srgbClr val="3978B1"/>
                </a:solidFill>
                <a:hlinkClick r:id="rId6"/>
              </a:rPr>
              <a:t>Journey of the Isolated Variable, Part 3</a:t>
            </a:r>
            <a:endParaRPr lang="en-US" sz="2000" i="1" dirty="0">
              <a:solidFill>
                <a:srgbClr val="3978B1"/>
              </a:solidFill>
            </a:endParaRPr>
          </a:p>
          <a:p>
            <a:pPr lvl="1"/>
            <a:r>
              <a:rPr lang="en-US" sz="2000" dirty="0"/>
              <a:t>Students respond to a Muddiest Point prompt to identify any remaining questions or confusion about literal equations. </a:t>
            </a:r>
            <a:endParaRPr lang="en-US" altLang="en-US" dirty="0"/>
          </a:p>
        </p:txBody>
      </p:sp>
    </p:spTree>
    <p:extLst>
      <p:ext uri="{BB962C8B-B14F-4D97-AF65-F5344CB8AC3E}">
        <p14:creationId xmlns:p14="http://schemas.microsoft.com/office/powerpoint/2010/main" val="861925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44C90-15DA-CF5C-16EB-B1EF91EC8C01}"/>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BA1313EF-4C4F-D324-AF61-3069E686ECE4}"/>
              </a:ext>
            </a:extLst>
          </p:cNvPr>
          <p:cNvSpPr>
            <a:spLocks noGrp="1" noChangeArrowheads="1"/>
          </p:cNvSpPr>
          <p:nvPr>
            <p:ph type="title"/>
          </p:nvPr>
        </p:nvSpPr>
        <p:spPr>
          <a:xfrm>
            <a:off x="623888" y="49875"/>
            <a:ext cx="7886700" cy="2139950"/>
          </a:xfrm>
        </p:spPr>
        <p:txBody>
          <a:bodyPr>
            <a:normAutofit/>
          </a:bodyPr>
          <a:lstStyle/>
          <a:p>
            <a:r>
              <a:rPr lang="en-US" sz="4800" dirty="0"/>
              <a:t>Activity 4: My Favorite Mistake</a:t>
            </a:r>
            <a:endParaRPr lang="en-US" altLang="en-US" sz="4800" dirty="0"/>
          </a:p>
        </p:txBody>
      </p:sp>
      <p:sp>
        <p:nvSpPr>
          <p:cNvPr id="5" name="Text Placeholder 4">
            <a:extLst>
              <a:ext uri="{FF2B5EF4-FFF2-40B4-BE49-F238E27FC236}">
                <a16:creationId xmlns:a16="http://schemas.microsoft.com/office/drawing/2014/main" id="{FED436CE-BF22-4C87-5FF6-FDDA6FC2AA24}"/>
              </a:ext>
            </a:extLst>
          </p:cNvPr>
          <p:cNvSpPr>
            <a:spLocks noGrp="1"/>
          </p:cNvSpPr>
          <p:nvPr>
            <p:ph type="body" sz="quarter" idx="10"/>
          </p:nvPr>
        </p:nvSpPr>
        <p:spPr>
          <a:xfrm>
            <a:off x="623888" y="2297775"/>
            <a:ext cx="7885112" cy="1397000"/>
          </a:xfrm>
        </p:spPr>
        <p:txBody>
          <a:bodyPr rtlCol="0">
            <a:noAutofit/>
          </a:bodyPr>
          <a:lstStyle/>
          <a:p>
            <a:pPr marL="0" indent="0">
              <a:spcBef>
                <a:spcPts val="0"/>
              </a:spcBef>
              <a:buNone/>
            </a:pPr>
            <a:r>
              <a:rPr lang="en-US" sz="2400" dirty="0"/>
              <a:t>Students solve a problem and write their responses on index cards. Collect and sort the cards into two groups: correct and incorrect. Next, select a favorite mistake </a:t>
            </a:r>
            <a:br>
              <a:rPr lang="en-US" sz="2400" dirty="0"/>
            </a:br>
            <a:r>
              <a:rPr lang="en-US" sz="2400" dirty="0"/>
              <a:t>and share the anonymous answer with the class. </a:t>
            </a:r>
            <a:br>
              <a:rPr lang="en-US" sz="2400" dirty="0"/>
            </a:br>
            <a:r>
              <a:rPr lang="en-US" sz="2400" dirty="0"/>
              <a:t>Ask students what was done correctly. Then, </a:t>
            </a:r>
            <a:br>
              <a:rPr lang="en-US" sz="2400" dirty="0"/>
            </a:br>
            <a:r>
              <a:rPr lang="en-US" sz="2400" dirty="0"/>
              <a:t>discuss what should be changed. (K20 LEARN)</a:t>
            </a:r>
          </a:p>
        </p:txBody>
      </p:sp>
      <p:pic>
        <p:nvPicPr>
          <p:cNvPr id="2" name="Picture 1" descr="Text&#10;&#10;Description automatically generated with low confidence">
            <a:extLst>
              <a:ext uri="{FF2B5EF4-FFF2-40B4-BE49-F238E27FC236}">
                <a16:creationId xmlns:a16="http://schemas.microsoft.com/office/drawing/2014/main" id="{C6853D10-9D7A-D2B7-55E5-DAA8545A50C6}"/>
              </a:ext>
            </a:extLst>
          </p:cNvPr>
          <p:cNvPicPr>
            <a:picLocks noChangeAspect="1"/>
          </p:cNvPicPr>
          <p:nvPr/>
        </p:nvPicPr>
        <p:blipFill>
          <a:blip r:embed="rId3"/>
          <a:stretch>
            <a:fillRect/>
          </a:stretch>
        </p:blipFill>
        <p:spPr>
          <a:xfrm>
            <a:off x="6664554" y="3069790"/>
            <a:ext cx="1732576" cy="1774141"/>
          </a:xfrm>
          <a:prstGeom prst="rect">
            <a:avLst/>
          </a:prstGeom>
        </p:spPr>
      </p:pic>
    </p:spTree>
    <p:extLst>
      <p:ext uri="{BB962C8B-B14F-4D97-AF65-F5344CB8AC3E}">
        <p14:creationId xmlns:p14="http://schemas.microsoft.com/office/powerpoint/2010/main" val="33034546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072E8-9D15-5921-A707-492BCBFA0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4ACBB1-3B43-7F3D-6E32-A9CDD1F2BB2D}"/>
              </a:ext>
            </a:extLst>
          </p:cNvPr>
          <p:cNvSpPr>
            <a:spLocks noGrp="1"/>
          </p:cNvSpPr>
          <p:nvPr>
            <p:ph type="title"/>
          </p:nvPr>
        </p:nvSpPr>
        <p:spPr/>
        <p:txBody>
          <a:bodyPr rtlCol="0">
            <a:normAutofit/>
          </a:bodyPr>
          <a:lstStyle/>
          <a:p>
            <a:pPr fontAlgn="auto">
              <a:spcAft>
                <a:spcPts val="0"/>
              </a:spcAft>
              <a:defRPr/>
            </a:pPr>
            <a:r>
              <a:rPr lang="en-US" dirty="0"/>
              <a:t>My Favorite Mistake</a:t>
            </a:r>
          </a:p>
        </p:txBody>
      </p:sp>
      <p:sp>
        <p:nvSpPr>
          <p:cNvPr id="25602" name="Content Placeholder 2">
            <a:extLst>
              <a:ext uri="{FF2B5EF4-FFF2-40B4-BE49-F238E27FC236}">
                <a16:creationId xmlns:a16="http://schemas.microsoft.com/office/drawing/2014/main" id="{9B501E58-F055-2EE3-DDB6-8E747B6F3D7D}"/>
              </a:ext>
            </a:extLst>
          </p:cNvPr>
          <p:cNvSpPr>
            <a:spLocks noGrp="1" noChangeArrowheads="1"/>
          </p:cNvSpPr>
          <p:nvPr>
            <p:ph idx="4294967295"/>
          </p:nvPr>
        </p:nvSpPr>
        <p:spPr>
          <a:xfrm>
            <a:off x="628651" y="1370013"/>
            <a:ext cx="5500738" cy="3262312"/>
          </a:xfrm>
        </p:spPr>
        <p:txBody>
          <a:bodyPr/>
          <a:lstStyle/>
          <a:p>
            <a:pPr marL="64008" indent="0">
              <a:buNone/>
            </a:pPr>
            <a:r>
              <a:rPr lang="en-US" altLang="en-US" dirty="0"/>
              <a:t>Potential Purpose</a:t>
            </a:r>
          </a:p>
          <a:p>
            <a:r>
              <a:rPr lang="en-US" dirty="0"/>
              <a:t>Increase students’ comfort and confidence in making their own ideas public. </a:t>
            </a:r>
          </a:p>
          <a:p>
            <a:pPr marL="64008" indent="0">
              <a:buNone/>
            </a:pPr>
            <a:endParaRPr lang="en-US" altLang="en-US" dirty="0"/>
          </a:p>
        </p:txBody>
      </p:sp>
      <p:pic>
        <p:nvPicPr>
          <p:cNvPr id="3" name="Picture 2" descr="Text&#10;&#10;Description automatically generated with low confidence">
            <a:extLst>
              <a:ext uri="{FF2B5EF4-FFF2-40B4-BE49-F238E27FC236}">
                <a16:creationId xmlns:a16="http://schemas.microsoft.com/office/drawing/2014/main" id="{2A322A9D-DC09-2D92-1592-5478EC7E777A}"/>
              </a:ext>
            </a:extLst>
          </p:cNvPr>
          <p:cNvPicPr>
            <a:picLocks noChangeAspect="1"/>
          </p:cNvPicPr>
          <p:nvPr/>
        </p:nvPicPr>
        <p:blipFill>
          <a:blip r:embed="rId3"/>
          <a:stretch>
            <a:fillRect/>
          </a:stretch>
        </p:blipFill>
        <p:spPr>
          <a:xfrm>
            <a:off x="5841820" y="1058290"/>
            <a:ext cx="2364639" cy="242136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10401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2158C-CDCE-A252-3DB8-52CDB8383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4DF2F-6FF7-39BD-9574-974122FBC718}"/>
              </a:ext>
            </a:extLst>
          </p:cNvPr>
          <p:cNvSpPr>
            <a:spLocks noGrp="1"/>
          </p:cNvSpPr>
          <p:nvPr>
            <p:ph type="title"/>
          </p:nvPr>
        </p:nvSpPr>
        <p:spPr/>
        <p:txBody>
          <a:bodyPr rtlCol="0">
            <a:normAutofit/>
          </a:bodyPr>
          <a:lstStyle/>
          <a:p>
            <a:pPr fontAlgn="auto">
              <a:spcAft>
                <a:spcPts val="0"/>
              </a:spcAft>
              <a:defRPr/>
            </a:pPr>
            <a:r>
              <a:rPr lang="en-US" dirty="0"/>
              <a:t>My Favorite Mistake</a:t>
            </a:r>
          </a:p>
        </p:txBody>
      </p:sp>
      <p:sp>
        <p:nvSpPr>
          <p:cNvPr id="25602" name="Content Placeholder 2">
            <a:extLst>
              <a:ext uri="{FF2B5EF4-FFF2-40B4-BE49-F238E27FC236}">
                <a16:creationId xmlns:a16="http://schemas.microsoft.com/office/drawing/2014/main" id="{CDB230B2-A89A-5A7E-6907-8F4A2A21D5F1}"/>
              </a:ext>
            </a:extLst>
          </p:cNvPr>
          <p:cNvSpPr>
            <a:spLocks noGrp="1" noChangeArrowheads="1"/>
          </p:cNvSpPr>
          <p:nvPr>
            <p:ph idx="4294967295"/>
          </p:nvPr>
        </p:nvSpPr>
        <p:spPr>
          <a:xfrm>
            <a:off x="628650" y="1370013"/>
            <a:ext cx="3633165" cy="3262312"/>
          </a:xfrm>
        </p:spPr>
        <p:txBody>
          <a:bodyPr/>
          <a:lstStyle/>
          <a:p>
            <a:r>
              <a:rPr lang="en-US" altLang="en-US" dirty="0"/>
              <a:t>Students were asked to solve the equation:</a:t>
            </a:r>
          </a:p>
          <a:p>
            <a:endParaRPr lang="en-US" altLang="en-US" dirty="0"/>
          </a:p>
          <a:p>
            <a:r>
              <a:rPr lang="en-US" altLang="en-US" dirty="0"/>
              <a:t>I have selected my favorite mistake </a:t>
            </a:r>
            <a:br>
              <a:rPr lang="en-US" altLang="en-US" dirty="0"/>
            </a:br>
            <a:r>
              <a:rPr lang="en-US" altLang="en-US" dirty="0"/>
              <a:t>(on the right).</a:t>
            </a:r>
          </a:p>
        </p:txBody>
      </p:sp>
      <p:graphicFrame>
        <p:nvGraphicFramePr>
          <p:cNvPr id="3" name="Object 2">
            <a:extLst>
              <a:ext uri="{FF2B5EF4-FFF2-40B4-BE49-F238E27FC236}">
                <a16:creationId xmlns:a16="http://schemas.microsoft.com/office/drawing/2014/main" id="{177D94C4-521C-8DB0-5725-83840C6682BC}"/>
              </a:ext>
            </a:extLst>
          </p:cNvPr>
          <p:cNvGraphicFramePr>
            <a:graphicFrameLocks noChangeAspect="1"/>
          </p:cNvGraphicFramePr>
          <p:nvPr>
            <p:extLst>
              <p:ext uri="{D42A27DB-BD31-4B8C-83A1-F6EECF244321}">
                <p14:modId xmlns:p14="http://schemas.microsoft.com/office/powerpoint/2010/main" val="4093323095"/>
              </p:ext>
            </p:extLst>
          </p:nvPr>
        </p:nvGraphicFramePr>
        <p:xfrm>
          <a:off x="1126082" y="2260600"/>
          <a:ext cx="3086100" cy="469900"/>
        </p:xfrm>
        <a:graphic>
          <a:graphicData uri="http://schemas.openxmlformats.org/presentationml/2006/ole">
            <mc:AlternateContent xmlns:mc="http://schemas.openxmlformats.org/markup-compatibility/2006">
              <mc:Choice xmlns:v="urn:schemas-microsoft-com:vml" Requires="v">
                <p:oleObj name="Equation" r:id="rId3" imgW="3085920" imgH="469800" progId="Equation.DSMT4">
                  <p:embed/>
                </p:oleObj>
              </mc:Choice>
              <mc:Fallback>
                <p:oleObj name="Equation" r:id="rId3" imgW="3085920" imgH="469800" progId="Equation.DSMT4">
                  <p:embed/>
                  <p:pic>
                    <p:nvPicPr>
                      <p:cNvPr id="3" name="Object 2">
                        <a:extLst>
                          <a:ext uri="{FF2B5EF4-FFF2-40B4-BE49-F238E27FC236}">
                            <a16:creationId xmlns:a16="http://schemas.microsoft.com/office/drawing/2014/main" id="{D69A2149-5FB6-4E2E-9961-B5376FEFA5D3}"/>
                          </a:ext>
                        </a:extLst>
                      </p:cNvPr>
                      <p:cNvPicPr/>
                      <p:nvPr/>
                    </p:nvPicPr>
                    <p:blipFill>
                      <a:blip r:embed="rId4"/>
                      <a:stretch>
                        <a:fillRect/>
                      </a:stretch>
                    </p:blipFill>
                    <p:spPr>
                      <a:xfrm>
                        <a:off x="1126082" y="2260600"/>
                        <a:ext cx="3086100" cy="469900"/>
                      </a:xfrm>
                      <a:prstGeom prst="rect">
                        <a:avLst/>
                      </a:prstGeom>
                    </p:spPr>
                  </p:pic>
                </p:oleObj>
              </mc:Fallback>
            </mc:AlternateContent>
          </a:graphicData>
        </a:graphic>
      </p:graphicFrame>
      <p:pic>
        <p:nvPicPr>
          <p:cNvPr id="5" name="Picture 4" descr="Text&#10;&#10;Description automatically generated with low confidence">
            <a:extLst>
              <a:ext uri="{FF2B5EF4-FFF2-40B4-BE49-F238E27FC236}">
                <a16:creationId xmlns:a16="http://schemas.microsoft.com/office/drawing/2014/main" id="{42BCA8D4-BC84-CAB2-5634-19BC4B1B4A93}"/>
              </a:ext>
            </a:extLst>
          </p:cNvPr>
          <p:cNvPicPr>
            <a:picLocks noChangeAspect="1"/>
          </p:cNvPicPr>
          <p:nvPr/>
        </p:nvPicPr>
        <p:blipFill>
          <a:blip r:embed="rId5"/>
          <a:stretch>
            <a:fillRect/>
          </a:stretch>
        </p:blipFill>
        <p:spPr>
          <a:xfrm>
            <a:off x="7252225" y="274639"/>
            <a:ext cx="1377508" cy="1410554"/>
          </a:xfrm>
          <a:prstGeom prst="rect">
            <a:avLst/>
          </a:prstGeom>
          <a:ln>
            <a:noFill/>
          </a:ln>
          <a:effectLst>
            <a:outerShdw blurRad="190500" algn="tl" rotWithShape="0">
              <a:srgbClr val="000000">
                <a:alpha val="70000"/>
              </a:srgbClr>
            </a:outerShdw>
          </a:effectLst>
        </p:spPr>
      </p:pic>
      <p:graphicFrame>
        <p:nvGraphicFramePr>
          <p:cNvPr id="6" name="Object 5">
            <a:extLst>
              <a:ext uri="{FF2B5EF4-FFF2-40B4-BE49-F238E27FC236}">
                <a16:creationId xmlns:a16="http://schemas.microsoft.com/office/drawing/2014/main" id="{9D45F2A1-3DCE-621E-F886-AD547DE276D6}"/>
              </a:ext>
            </a:extLst>
          </p:cNvPr>
          <p:cNvGraphicFramePr>
            <a:graphicFrameLocks noChangeAspect="1"/>
          </p:cNvGraphicFramePr>
          <p:nvPr>
            <p:extLst>
              <p:ext uri="{D42A27DB-BD31-4B8C-83A1-F6EECF244321}">
                <p14:modId xmlns:p14="http://schemas.microsoft.com/office/powerpoint/2010/main" val="510867503"/>
              </p:ext>
            </p:extLst>
          </p:nvPr>
        </p:nvGraphicFramePr>
        <p:xfrm>
          <a:off x="4759247" y="1433167"/>
          <a:ext cx="2492978" cy="1980019"/>
        </p:xfrm>
        <a:graphic>
          <a:graphicData uri="http://schemas.openxmlformats.org/presentationml/2006/ole">
            <mc:AlternateContent xmlns:mc="http://schemas.openxmlformats.org/markup-compatibility/2006">
              <mc:Choice xmlns:v="urn:schemas-microsoft-com:vml" Requires="v">
                <p:oleObj name="Equation" r:id="rId6" imgW="3085920" imgH="2450880" progId="Equation.DSMT4">
                  <p:embed/>
                </p:oleObj>
              </mc:Choice>
              <mc:Fallback>
                <p:oleObj name="Equation" r:id="rId6" imgW="3085920" imgH="2450880" progId="Equation.DSMT4">
                  <p:embed/>
                  <p:pic>
                    <p:nvPicPr>
                      <p:cNvPr id="4" name="Object 3">
                        <a:extLst>
                          <a:ext uri="{FF2B5EF4-FFF2-40B4-BE49-F238E27FC236}">
                            <a16:creationId xmlns:a16="http://schemas.microsoft.com/office/drawing/2014/main" id="{DC1876EE-4C6F-D525-7A4D-D289CFCEB837}"/>
                          </a:ext>
                        </a:extLst>
                      </p:cNvPr>
                      <p:cNvPicPr/>
                      <p:nvPr/>
                    </p:nvPicPr>
                    <p:blipFill>
                      <a:blip r:embed="rId7"/>
                      <a:stretch>
                        <a:fillRect/>
                      </a:stretch>
                    </p:blipFill>
                    <p:spPr>
                      <a:xfrm>
                        <a:off x="4759247" y="1433167"/>
                        <a:ext cx="2492978" cy="1980019"/>
                      </a:xfrm>
                      <a:prstGeom prst="rect">
                        <a:avLst/>
                      </a:prstGeom>
                    </p:spPr>
                  </p:pic>
                </p:oleObj>
              </mc:Fallback>
            </mc:AlternateContent>
          </a:graphicData>
        </a:graphic>
      </p:graphicFrame>
    </p:spTree>
    <p:extLst>
      <p:ext uri="{BB962C8B-B14F-4D97-AF65-F5344CB8AC3E}">
        <p14:creationId xmlns:p14="http://schemas.microsoft.com/office/powerpoint/2010/main" val="19674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D6229-7A5A-8F35-1E73-6B81F5874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EE5027-CB0A-BA42-EE8A-444707285301}"/>
              </a:ext>
            </a:extLst>
          </p:cNvPr>
          <p:cNvSpPr>
            <a:spLocks noGrp="1"/>
          </p:cNvSpPr>
          <p:nvPr>
            <p:ph type="title"/>
          </p:nvPr>
        </p:nvSpPr>
        <p:spPr/>
        <p:txBody>
          <a:bodyPr rtlCol="0">
            <a:normAutofit/>
          </a:bodyPr>
          <a:lstStyle/>
          <a:p>
            <a:pPr fontAlgn="auto">
              <a:spcAft>
                <a:spcPts val="0"/>
              </a:spcAft>
              <a:defRPr/>
            </a:pPr>
            <a:r>
              <a:rPr lang="en-US" dirty="0"/>
              <a:t>My Favorite Mistake</a:t>
            </a:r>
          </a:p>
        </p:txBody>
      </p:sp>
      <p:sp>
        <p:nvSpPr>
          <p:cNvPr id="25602" name="Content Placeholder 2">
            <a:extLst>
              <a:ext uri="{FF2B5EF4-FFF2-40B4-BE49-F238E27FC236}">
                <a16:creationId xmlns:a16="http://schemas.microsoft.com/office/drawing/2014/main" id="{7144B81D-CF5D-0A4C-33DF-F24FA9187B87}"/>
              </a:ext>
            </a:extLst>
          </p:cNvPr>
          <p:cNvSpPr>
            <a:spLocks noGrp="1" noChangeArrowheads="1"/>
          </p:cNvSpPr>
          <p:nvPr>
            <p:ph idx="4294967295"/>
          </p:nvPr>
        </p:nvSpPr>
        <p:spPr>
          <a:xfrm>
            <a:off x="628650" y="1370013"/>
            <a:ext cx="3633165" cy="3262312"/>
          </a:xfrm>
        </p:spPr>
        <p:txBody>
          <a:bodyPr/>
          <a:lstStyle/>
          <a:p>
            <a:r>
              <a:rPr lang="en-US" altLang="en-US" dirty="0"/>
              <a:t>What did this student do well?</a:t>
            </a:r>
          </a:p>
          <a:p>
            <a:r>
              <a:rPr lang="en-US" altLang="en-US" dirty="0"/>
              <a:t>Where is the mistake?</a:t>
            </a:r>
          </a:p>
        </p:txBody>
      </p:sp>
      <p:graphicFrame>
        <p:nvGraphicFramePr>
          <p:cNvPr id="4" name="Object 3">
            <a:extLst>
              <a:ext uri="{FF2B5EF4-FFF2-40B4-BE49-F238E27FC236}">
                <a16:creationId xmlns:a16="http://schemas.microsoft.com/office/drawing/2014/main" id="{DC1876EE-4C6F-D525-7A4D-D289CFCEB837}"/>
              </a:ext>
            </a:extLst>
          </p:cNvPr>
          <p:cNvGraphicFramePr>
            <a:graphicFrameLocks noChangeAspect="1"/>
          </p:cNvGraphicFramePr>
          <p:nvPr>
            <p:extLst>
              <p:ext uri="{D42A27DB-BD31-4B8C-83A1-F6EECF244321}">
                <p14:modId xmlns:p14="http://schemas.microsoft.com/office/powerpoint/2010/main" val="380542019"/>
              </p:ext>
            </p:extLst>
          </p:nvPr>
        </p:nvGraphicFramePr>
        <p:xfrm>
          <a:off x="4759247" y="1433167"/>
          <a:ext cx="2492978" cy="1980019"/>
        </p:xfrm>
        <a:graphic>
          <a:graphicData uri="http://schemas.openxmlformats.org/presentationml/2006/ole">
            <mc:AlternateContent xmlns:mc="http://schemas.openxmlformats.org/markup-compatibility/2006">
              <mc:Choice xmlns:v="urn:schemas-microsoft-com:vml" Requires="v">
                <p:oleObj name="Equation" r:id="rId3" imgW="3085920" imgH="2450880" progId="Equation.DSMT4">
                  <p:embed/>
                </p:oleObj>
              </mc:Choice>
              <mc:Fallback>
                <p:oleObj name="Equation" r:id="rId3" imgW="3085920" imgH="2450880" progId="Equation.DSMT4">
                  <p:embed/>
                  <p:pic>
                    <p:nvPicPr>
                      <p:cNvPr id="4" name="Object 3">
                        <a:extLst>
                          <a:ext uri="{FF2B5EF4-FFF2-40B4-BE49-F238E27FC236}">
                            <a16:creationId xmlns:a16="http://schemas.microsoft.com/office/drawing/2014/main" id="{DFA032E3-7212-1840-227B-2CC7956053E5}"/>
                          </a:ext>
                        </a:extLst>
                      </p:cNvPr>
                      <p:cNvPicPr/>
                      <p:nvPr/>
                    </p:nvPicPr>
                    <p:blipFill>
                      <a:blip r:embed="rId4"/>
                      <a:stretch>
                        <a:fillRect/>
                      </a:stretch>
                    </p:blipFill>
                    <p:spPr>
                      <a:xfrm>
                        <a:off x="4759247" y="1433167"/>
                        <a:ext cx="2492978" cy="1980019"/>
                      </a:xfrm>
                      <a:prstGeom prst="rect">
                        <a:avLst/>
                      </a:prstGeom>
                    </p:spPr>
                  </p:pic>
                </p:oleObj>
              </mc:Fallback>
            </mc:AlternateContent>
          </a:graphicData>
        </a:graphic>
      </p:graphicFrame>
      <p:pic>
        <p:nvPicPr>
          <p:cNvPr id="5" name="Picture 4" descr="Text&#10;&#10;Description automatically generated with low confidence">
            <a:extLst>
              <a:ext uri="{FF2B5EF4-FFF2-40B4-BE49-F238E27FC236}">
                <a16:creationId xmlns:a16="http://schemas.microsoft.com/office/drawing/2014/main" id="{C11CAFB1-18F1-0755-6BEA-2C1377C553ED}"/>
              </a:ext>
            </a:extLst>
          </p:cNvPr>
          <p:cNvPicPr>
            <a:picLocks noChangeAspect="1"/>
          </p:cNvPicPr>
          <p:nvPr/>
        </p:nvPicPr>
        <p:blipFill>
          <a:blip r:embed="rId5"/>
          <a:stretch>
            <a:fillRect/>
          </a:stretch>
        </p:blipFill>
        <p:spPr>
          <a:xfrm>
            <a:off x="7252225" y="274639"/>
            <a:ext cx="1377508" cy="14105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55004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8B1D5-A21C-78A7-272E-4EE3E3526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20456-4B42-7B53-F964-7E383F4625EA}"/>
              </a:ext>
            </a:extLst>
          </p:cNvPr>
          <p:cNvSpPr>
            <a:spLocks noGrp="1"/>
          </p:cNvSpPr>
          <p:nvPr>
            <p:ph type="title"/>
          </p:nvPr>
        </p:nvSpPr>
        <p:spPr/>
        <p:txBody>
          <a:bodyPr rtlCol="0">
            <a:normAutofit/>
          </a:bodyPr>
          <a:lstStyle/>
          <a:p>
            <a:pPr fontAlgn="auto">
              <a:spcAft>
                <a:spcPts val="0"/>
              </a:spcAft>
              <a:defRPr/>
            </a:pPr>
            <a:r>
              <a:rPr lang="en-US" dirty="0"/>
              <a:t>What? So What? Now What?</a:t>
            </a:r>
          </a:p>
        </p:txBody>
      </p:sp>
      <p:sp>
        <p:nvSpPr>
          <p:cNvPr id="25602" name="Content Placeholder 2">
            <a:extLst>
              <a:ext uri="{FF2B5EF4-FFF2-40B4-BE49-F238E27FC236}">
                <a16:creationId xmlns:a16="http://schemas.microsoft.com/office/drawing/2014/main" id="{6070F430-AC28-5EFE-A63F-41C81886B338}"/>
              </a:ext>
            </a:extLst>
          </p:cNvPr>
          <p:cNvSpPr>
            <a:spLocks noGrp="1" noChangeArrowheads="1"/>
          </p:cNvSpPr>
          <p:nvPr>
            <p:ph idx="4294967295"/>
          </p:nvPr>
        </p:nvSpPr>
        <p:spPr/>
        <p:txBody>
          <a:bodyPr/>
          <a:lstStyle/>
          <a:p>
            <a:r>
              <a:rPr lang="en-US" altLang="en-US" dirty="0"/>
              <a:t>What?</a:t>
            </a:r>
          </a:p>
          <a:p>
            <a:pPr lvl="1"/>
            <a:r>
              <a:rPr lang="en-US" altLang="en-US" dirty="0"/>
              <a:t>What did you learn today?</a:t>
            </a:r>
          </a:p>
          <a:p>
            <a:r>
              <a:rPr lang="en-US" altLang="en-US" dirty="0"/>
              <a:t>So What?</a:t>
            </a:r>
          </a:p>
          <a:p>
            <a:pPr lvl="1"/>
            <a:r>
              <a:rPr lang="en-US" altLang="en-US" dirty="0"/>
              <a:t>Why is formative assessment important?</a:t>
            </a:r>
          </a:p>
          <a:p>
            <a:r>
              <a:rPr lang="en-US" altLang="en-US" dirty="0"/>
              <a:t>Now What?</a:t>
            </a:r>
          </a:p>
          <a:p>
            <a:pPr lvl="1"/>
            <a:r>
              <a:rPr lang="en-US" altLang="en-US" dirty="0"/>
              <a:t>What are you going to do with this new knowledge?</a:t>
            </a:r>
          </a:p>
        </p:txBody>
      </p:sp>
      <p:grpSp>
        <p:nvGrpSpPr>
          <p:cNvPr id="3" name="Group 2">
            <a:extLst>
              <a:ext uri="{FF2B5EF4-FFF2-40B4-BE49-F238E27FC236}">
                <a16:creationId xmlns:a16="http://schemas.microsoft.com/office/drawing/2014/main" id="{8CAF8299-8B3B-24E9-B545-2B9837D3F815}"/>
              </a:ext>
            </a:extLst>
          </p:cNvPr>
          <p:cNvGrpSpPr>
            <a:grpSpLocks noChangeAspect="1"/>
          </p:cNvGrpSpPr>
          <p:nvPr/>
        </p:nvGrpSpPr>
        <p:grpSpPr>
          <a:xfrm>
            <a:off x="6419725" y="487702"/>
            <a:ext cx="2024743" cy="2022657"/>
            <a:chOff x="6124583" y="735872"/>
            <a:chExt cx="2581267" cy="2633399"/>
          </a:xfrm>
        </p:grpSpPr>
        <p:pic>
          <p:nvPicPr>
            <p:cNvPr id="4" name="Picture 3" descr="Icon&#10;&#10;Description automatically generated">
              <a:extLst>
                <a:ext uri="{FF2B5EF4-FFF2-40B4-BE49-F238E27FC236}">
                  <a16:creationId xmlns:a16="http://schemas.microsoft.com/office/drawing/2014/main" id="{9057F23C-2444-EE68-B10D-4906A2265ED9}"/>
                </a:ext>
              </a:extLst>
            </p:cNvPr>
            <p:cNvPicPr>
              <a:picLocks noChangeAspect="1"/>
            </p:cNvPicPr>
            <p:nvPr/>
          </p:nvPicPr>
          <p:blipFill>
            <a:blip r:embed="rId3">
              <a:duotone>
                <a:prstClr val="black"/>
                <a:schemeClr val="tx2">
                  <a:tint val="45000"/>
                  <a:satMod val="400000"/>
                </a:schemeClr>
              </a:duotone>
            </a:blip>
            <a:stretch>
              <a:fillRect/>
            </a:stretch>
          </p:blipFill>
          <p:spPr>
            <a:xfrm>
              <a:off x="6143633" y="754922"/>
              <a:ext cx="2562217" cy="2614349"/>
            </a:xfrm>
            <a:prstGeom prst="rect">
              <a:avLst/>
            </a:prstGeom>
          </p:spPr>
        </p:pic>
        <p:pic>
          <p:nvPicPr>
            <p:cNvPr id="5" name="Picture 4" descr="Icon&#10;&#10;Description automatically generated">
              <a:extLst>
                <a:ext uri="{FF2B5EF4-FFF2-40B4-BE49-F238E27FC236}">
                  <a16:creationId xmlns:a16="http://schemas.microsoft.com/office/drawing/2014/main" id="{0FB93440-C5EA-4541-BFB4-1EB5BE95E1A9}"/>
                </a:ext>
              </a:extLst>
            </p:cNvPr>
            <p:cNvPicPr>
              <a:picLocks/>
            </p:cNvPicPr>
            <p:nvPr/>
          </p:nvPicPr>
          <p:blipFill>
            <a:blip r:embed="rId3"/>
            <a:stretch>
              <a:fillRect/>
            </a:stretch>
          </p:blipFill>
          <p:spPr>
            <a:xfrm>
              <a:off x="6124583" y="735872"/>
              <a:ext cx="2562217" cy="2614349"/>
            </a:xfrm>
            <a:prstGeom prst="rect">
              <a:avLst/>
            </a:prstGeom>
          </p:spPr>
        </p:pic>
      </p:grpSp>
    </p:spTree>
    <p:extLst>
      <p:ext uri="{BB962C8B-B14F-4D97-AF65-F5344CB8AC3E}">
        <p14:creationId xmlns:p14="http://schemas.microsoft.com/office/powerpoint/2010/main" val="3156761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109E4-3B94-C4B9-ADDC-41F73A66ACEF}"/>
            </a:ext>
          </a:extLst>
        </p:cNvPr>
        <p:cNvGrpSpPr/>
        <p:nvPr/>
      </p:nvGrpSpPr>
      <p:grpSpPr>
        <a:xfrm>
          <a:off x="0" y="0"/>
          <a:ext cx="0" cy="0"/>
          <a:chOff x="0" y="0"/>
          <a:chExt cx="0" cy="0"/>
        </a:xfrm>
      </p:grpSpPr>
      <p:pic>
        <p:nvPicPr>
          <p:cNvPr id="3" name="Picture 4" descr="Cover Image">
            <a:extLst>
              <a:ext uri="{FF2B5EF4-FFF2-40B4-BE49-F238E27FC236}">
                <a16:creationId xmlns:a16="http://schemas.microsoft.com/office/drawing/2014/main" id="{FB58C271-FCAB-CF6F-2096-ADE0DA8A04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25" r="8084"/>
          <a:stretch/>
        </p:blipFill>
        <p:spPr bwMode="auto">
          <a:xfrm>
            <a:off x="704387" y="3217036"/>
            <a:ext cx="1161288"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 name="Picture 2" descr="Cover Image">
            <a:extLst>
              <a:ext uri="{FF2B5EF4-FFF2-40B4-BE49-F238E27FC236}">
                <a16:creationId xmlns:a16="http://schemas.microsoft.com/office/drawing/2014/main" id="{D3CF1CE5-A73A-1BAF-E759-F35654984AC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36" r="10945"/>
          <a:stretch/>
        </p:blipFill>
        <p:spPr bwMode="auto">
          <a:xfrm>
            <a:off x="704387" y="1648441"/>
            <a:ext cx="1161288" cy="1161288"/>
          </a:xfrm>
          <a:prstGeom prst="ellipse">
            <a:avLst/>
          </a:prstGeom>
          <a:ln w="63500" cap="rnd">
            <a:solidFill>
              <a:srgbClr val="333333"/>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919700-F4CF-20B5-0589-1AA7A4332281}"/>
              </a:ext>
            </a:extLst>
          </p:cNvPr>
          <p:cNvSpPr>
            <a:spLocks noGrp="1"/>
          </p:cNvSpPr>
          <p:nvPr>
            <p:ph type="title"/>
          </p:nvPr>
        </p:nvSpPr>
        <p:spPr/>
        <p:txBody>
          <a:bodyPr rtlCol="0">
            <a:normAutofit/>
          </a:bodyPr>
          <a:lstStyle/>
          <a:p>
            <a:pPr fontAlgn="auto">
              <a:spcAft>
                <a:spcPts val="0"/>
              </a:spcAft>
              <a:defRPr/>
            </a:pPr>
            <a:r>
              <a:rPr lang="en-US" sz="3100" dirty="0"/>
              <a:t>Lesson Showcase: What? So What? Now What?</a:t>
            </a:r>
          </a:p>
        </p:txBody>
      </p:sp>
      <p:sp>
        <p:nvSpPr>
          <p:cNvPr id="25602" name="Content Placeholder 2">
            <a:extLst>
              <a:ext uri="{FF2B5EF4-FFF2-40B4-BE49-F238E27FC236}">
                <a16:creationId xmlns:a16="http://schemas.microsoft.com/office/drawing/2014/main" id="{5EC46270-CE8E-2E53-6689-8ABE130230F3}"/>
              </a:ext>
            </a:extLst>
          </p:cNvPr>
          <p:cNvSpPr>
            <a:spLocks noGrp="1" noChangeArrowheads="1"/>
          </p:cNvSpPr>
          <p:nvPr>
            <p:ph idx="4294967295"/>
          </p:nvPr>
        </p:nvSpPr>
        <p:spPr>
          <a:xfrm>
            <a:off x="1865674" y="1370013"/>
            <a:ext cx="6649675" cy="3262312"/>
          </a:xfrm>
        </p:spPr>
        <p:txBody>
          <a:bodyPr/>
          <a:lstStyle/>
          <a:p>
            <a:pPr indent="-457200">
              <a:spcBef>
                <a:spcPts val="0"/>
              </a:spcBef>
              <a:spcAft>
                <a:spcPts val="600"/>
              </a:spcAft>
            </a:pPr>
            <a:r>
              <a:rPr lang="en-US" sz="2400" dirty="0"/>
              <a:t>Geometry Lesson (G.RT.1.2, G.RT.1.3, G.RT.1.4)</a:t>
            </a:r>
            <a:endParaRPr lang="en-US" sz="2400" i="1" dirty="0">
              <a:solidFill>
                <a:srgbClr val="3978B1"/>
              </a:solidFill>
            </a:endParaRPr>
          </a:p>
          <a:p>
            <a:pPr lvl="1"/>
            <a:r>
              <a:rPr lang="en-US" sz="2000" i="1" dirty="0">
                <a:solidFill>
                  <a:srgbClr val="3978B1"/>
                </a:solidFill>
                <a:hlinkClick r:id="rId5">
                  <a:extLst>
                    <a:ext uri="{A12FA001-AC4F-418D-AE19-62706E023703}">
                      <ahyp:hlinkClr xmlns:ahyp="http://schemas.microsoft.com/office/drawing/2018/hyperlinkcolor" val="tx"/>
                    </a:ext>
                  </a:extLst>
                </a:hlinkClick>
              </a:rPr>
              <a:t>Trig-O-Nom-E-Tree!</a:t>
            </a:r>
            <a:endParaRPr lang="en-US" sz="2000" i="1" dirty="0">
              <a:solidFill>
                <a:srgbClr val="3978B1"/>
              </a:solidFill>
            </a:endParaRPr>
          </a:p>
          <a:p>
            <a:pPr lvl="1"/>
            <a:r>
              <a:rPr lang="en-US" sz="2000" dirty="0"/>
              <a:t>Students use the What? So What? Now What? strategy to reflect on what they have learned. </a:t>
            </a:r>
            <a:endParaRPr lang="en-US" sz="2000" dirty="0">
              <a:solidFill>
                <a:srgbClr val="000000"/>
              </a:solidFill>
            </a:endParaRPr>
          </a:p>
          <a:p>
            <a:r>
              <a:rPr lang="it-IT" sz="2400" dirty="0"/>
              <a:t>Algebra 2 Lesson (A2.A.2.2)</a:t>
            </a:r>
          </a:p>
          <a:p>
            <a:pPr lvl="1"/>
            <a:r>
              <a:rPr lang="en-US" sz="2000" i="1" dirty="0">
                <a:solidFill>
                  <a:srgbClr val="3978B1"/>
                </a:solidFill>
                <a:hlinkClick r:id="rId6">
                  <a:extLst>
                    <a:ext uri="{A12FA001-AC4F-418D-AE19-62706E023703}">
                      <ahyp:hlinkClr xmlns:ahyp="http://schemas.microsoft.com/office/drawing/2018/hyperlinkcolor" val="tx"/>
                    </a:ext>
                  </a:extLst>
                </a:hlinkClick>
              </a:rPr>
              <a:t>Expanding Binomials, Expanding Your Mind (Part 1)</a:t>
            </a:r>
            <a:endParaRPr lang="en-US" sz="2000" i="1" dirty="0">
              <a:solidFill>
                <a:srgbClr val="3978B1"/>
              </a:solidFill>
            </a:endParaRPr>
          </a:p>
          <a:p>
            <a:pPr lvl="1"/>
            <a:r>
              <a:rPr lang="en-US" sz="2000" dirty="0"/>
              <a:t>Students respond to What? So What? Now What? </a:t>
            </a:r>
            <a:br>
              <a:rPr lang="en-US" sz="2000" dirty="0"/>
            </a:br>
            <a:r>
              <a:rPr lang="en-US" sz="2000" dirty="0"/>
              <a:t>prompts to help the teacher determine whether </a:t>
            </a:r>
            <a:br>
              <a:rPr lang="en-US" sz="2000" dirty="0"/>
            </a:br>
            <a:r>
              <a:rPr lang="en-US" sz="2000" dirty="0"/>
              <a:t>the class is ready to move on. </a:t>
            </a:r>
          </a:p>
          <a:p>
            <a:pPr marL="557784" lvl="1" indent="0">
              <a:buNone/>
            </a:pPr>
            <a:endParaRPr lang="en-US" sz="2000" i="1" dirty="0">
              <a:solidFill>
                <a:srgbClr val="3978B1"/>
              </a:solidFill>
            </a:endParaRPr>
          </a:p>
          <a:p>
            <a:pPr lvl="1"/>
            <a:endParaRPr lang="en-US" sz="2000" dirty="0"/>
          </a:p>
        </p:txBody>
      </p:sp>
    </p:spTree>
    <p:extLst>
      <p:ext uri="{BB962C8B-B14F-4D97-AF65-F5344CB8AC3E}">
        <p14:creationId xmlns:p14="http://schemas.microsoft.com/office/powerpoint/2010/main" val="4095123068"/>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53</TotalTime>
  <Words>3754</Words>
  <Application>Microsoft Office PowerPoint</Application>
  <PresentationFormat>On-screen Show (16:9)</PresentationFormat>
  <Paragraphs>318</Paragraphs>
  <Slides>42</Slides>
  <Notes>40</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3" baseType="lpstr">
      <vt:lpstr>Aptos Display</vt:lpstr>
      <vt:lpstr>Arial</vt:lpstr>
      <vt:lpstr>Calibri</vt:lpstr>
      <vt:lpstr>Courier New</vt:lpstr>
      <vt:lpstr>Open Sans</vt:lpstr>
      <vt:lpstr>System Font Regular</vt:lpstr>
      <vt:lpstr>Times New Roman</vt:lpstr>
      <vt:lpstr>Wingdings</vt:lpstr>
      <vt:lpstr>Custom Design</vt:lpstr>
      <vt:lpstr>1_Custom Design</vt:lpstr>
      <vt:lpstr>Equation</vt:lpstr>
      <vt:lpstr>PowerPoint Presentation</vt:lpstr>
      <vt:lpstr>PowerPoint Presentation</vt:lpstr>
      <vt:lpstr>PowerPoint Presentation</vt:lpstr>
      <vt:lpstr>Formative Assessment in the Mathematics Classroom</vt:lpstr>
      <vt:lpstr>Essential Question</vt:lpstr>
      <vt:lpstr>Learning Objectives</vt:lpstr>
      <vt:lpstr>Are There Options in Order of Operations?</vt:lpstr>
      <vt:lpstr>Yes, Because…</vt:lpstr>
      <vt:lpstr>Purpose</vt:lpstr>
      <vt:lpstr>Selecting Assessment Strategies</vt:lpstr>
      <vt:lpstr>Mathematical Actions and Processes</vt:lpstr>
      <vt:lpstr>Explain: Math Actions and Processes</vt:lpstr>
      <vt:lpstr>“Selecting a FACT [formative assessment classroom technique] without a teaching or learning goal in mind because it seems like a fun activity to use in the classroom is analogous to ‘activitymania’—selecting mathematics activities that are fun and engaging to students but do not necessarily promote learning or inform teaching.”</vt:lpstr>
      <vt:lpstr>Activity 1: Not Like the Others</vt:lpstr>
      <vt:lpstr>Not Like the Others</vt:lpstr>
      <vt:lpstr>Not Like the Others</vt:lpstr>
      <vt:lpstr>Not Like the Others</vt:lpstr>
      <vt:lpstr>Lesson Showcase: Not Like the Others</vt:lpstr>
      <vt:lpstr>Activity 2: Strategy Probe</vt:lpstr>
      <vt:lpstr>Strategy Probe</vt:lpstr>
      <vt:lpstr>Strategy Probe Example</vt:lpstr>
      <vt:lpstr>Strategy Probe Example</vt:lpstr>
      <vt:lpstr>Strategy Probe Example</vt:lpstr>
      <vt:lpstr>Strategy Probe Example</vt:lpstr>
      <vt:lpstr>Strategy Probe Example</vt:lpstr>
      <vt:lpstr>Activity 3: Quick Checks</vt:lpstr>
      <vt:lpstr>Quick Checks</vt:lpstr>
      <vt:lpstr>Beginning of the Lesson: Bell Ringers</vt:lpstr>
      <vt:lpstr>During the Lesson</vt:lpstr>
      <vt:lpstr>During the Lesson</vt:lpstr>
      <vt:lpstr>End of the Lesson</vt:lpstr>
      <vt:lpstr>End of the Lesson</vt:lpstr>
      <vt:lpstr>Quick Checks</vt:lpstr>
      <vt:lpstr>Lesson Showcase: Fist to Five</vt:lpstr>
      <vt:lpstr>Lesson Showcase: 3-2-1</vt:lpstr>
      <vt:lpstr>Lesson Showcase: Muddiest Point</vt:lpstr>
      <vt:lpstr>Activity 4: My Favorite Mistake</vt:lpstr>
      <vt:lpstr>My Favorite Mistake</vt:lpstr>
      <vt:lpstr>My Favorite Mistake</vt:lpstr>
      <vt:lpstr>My Favorite Mistake</vt:lpstr>
      <vt:lpstr>What? So What? Now What?</vt:lpstr>
      <vt:lpstr>Lesson Showcase: What? So What? Now What?</vt:lpstr>
    </vt:vector>
  </TitlesOfParts>
  <Manager/>
  <Company>University of Oklahoma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Lieu, Mary</dc:creator>
  <cp:keywords/>
  <dc:description/>
  <cp:lastModifiedBy>Lieu, Mary</cp:lastModifiedBy>
  <cp:revision>1</cp:revision>
  <dcterms:created xsi:type="dcterms:W3CDTF">2026-04-28T19:47:32Z</dcterms:created>
  <dcterms:modified xsi:type="dcterms:W3CDTF">2026-04-28T20:40:39Z</dcterms:modified>
  <cp:category/>
</cp:coreProperties>
</file>