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67EE8C-EBB7-4BA3-9425-B737080ED778}">
  <a:tblStyle styleId="{9C67EE8C-EBB7-4BA3-9425-B737080ED77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tcBdr/>
        <a:fill>
          <a:solidFill>
            <a:srgbClr val="E8E9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8E9EA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5f1c4968b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9" name="Google Shape;209;gf5f1c4968b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5f1c4968b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f5f1c4968b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5f1c4968b_0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f5f1c4968b_0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8e92a88f0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8e92a88f0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8e92a88f0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8e92a88f0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8e92a88f0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gf8e92a88f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5f1c4968b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f5f1c4968b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5f1c4968b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gf5f1c4968b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5f1c4968b_0_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gf5f1c4968b_0_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4" name="Google Shape;54;p12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9" name="Google Shape;59;p13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66" name="Google Shape;66;p14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4" name="Google Shape;94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9" name="Google Shape;9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6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0" name="Google Shape;11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7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5" name="Google Shape;11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9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28" name="Google Shape;128;p31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33" name="Google Shape;133;p32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140" name="Google Shape;140;p33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0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strategy/96" TargetMode="External"/><Relationship Id="rId13" Type="http://schemas.openxmlformats.org/officeDocument/2006/relationships/image" Target="../media/image10.png"/><Relationship Id="rId3" Type="http://schemas.openxmlformats.org/officeDocument/2006/relationships/hyperlink" Target="https://learn.k20center.ou.edu/strategy/166" TargetMode="External"/><Relationship Id="rId7" Type="http://schemas.openxmlformats.org/officeDocument/2006/relationships/hyperlink" Target="https://learn.k20center.ou.edu/strategy/1644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learn.k20center.ou.edu/strategy/128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.k20center.ou.edu/strategy/68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learn.k20center.ou.edu/strategy/82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hyperlink" Target="https://learn.k20center.ou.edu/lesson/1086?rev=9209" TargetMode="External"/><Relationship Id="rId7" Type="http://schemas.openxmlformats.org/officeDocument/2006/relationships/hyperlink" Target="https://learn.k20center.ou.edu/lesson/945?rev=888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learn.k20center.ou.edu/lesson/1662?rev=10024" TargetMode="External"/><Relationship Id="rId5" Type="http://schemas.openxmlformats.org/officeDocument/2006/relationships/hyperlink" Target="https://learn.k20center.ou.edu/lesson/397" TargetMode="External"/><Relationship Id="rId4" Type="http://schemas.openxmlformats.org/officeDocument/2006/relationships/hyperlink" Target="https://learn.k20center.ou.edu/lesson/975?rev=576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212" name="Google Shape;212;p47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{9C67EE8C-EBB7-4BA3-9425-B737080ED778}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10th  ELA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5940" y="328613"/>
            <a:ext cx="5532120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63" name="Google Shape;163;p4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is formative assessment and what does it look like in the English Language Arts Classroom?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Insert photo of the collaborative list developed in the first session. </a:t>
            </a:r>
            <a:endParaRPr/>
          </a:p>
        </p:txBody>
      </p:sp>
      <p:sp>
        <p:nvSpPr>
          <p:cNvPr id="169" name="Google Shape;169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PURPOSES OF FORMATIVE ASSESSMENT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2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3828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Strategies</a:t>
            </a:r>
            <a:endParaRPr/>
          </a:p>
        </p:txBody>
      </p:sp>
      <p:sp>
        <p:nvSpPr>
          <p:cNvPr id="175" name="Google Shape;175;p42"/>
          <p:cNvSpPr txBox="1">
            <a:spLocks noGrp="1"/>
          </p:cNvSpPr>
          <p:nvPr>
            <p:ph type="body" idx="1"/>
          </p:nvPr>
        </p:nvSpPr>
        <p:spPr>
          <a:xfrm>
            <a:off x="457200" y="1164650"/>
            <a:ext cx="5504400" cy="299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Magnetic Statements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Caption This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Fist to Five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6"/>
              </a:rPr>
              <a:t>Why-Lighting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7"/>
              </a:rPr>
              <a:t>They Say, I Say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8"/>
              </a:rPr>
              <a:t>ABC Graffiti</a:t>
            </a:r>
            <a:endParaRPr/>
          </a:p>
        </p:txBody>
      </p:sp>
      <p:pic>
        <p:nvPicPr>
          <p:cNvPr id="176" name="Google Shape;176;p42" descr="Logo, icon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95633" y="239725"/>
            <a:ext cx="709432" cy="94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35575" y="1106271"/>
            <a:ext cx="1029550" cy="10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480100" y="2281547"/>
            <a:ext cx="1540499" cy="448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726350" y="2553276"/>
            <a:ext cx="1048001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621472" y="3258274"/>
            <a:ext cx="1257749" cy="792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735574" y="4052559"/>
            <a:ext cx="1029549" cy="96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779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 dirty="0"/>
              <a:t>Caption This</a:t>
            </a:r>
          </a:p>
          <a:p>
            <a:pPr marL="684212" lvl="1" indent="-227012">
              <a:spcBef>
                <a:spcPts val="0"/>
              </a:spcBef>
              <a:buSzPts val="2600"/>
            </a:pPr>
            <a:r>
              <a:rPr lang="en" i="1" u="sng" dirty="0">
                <a:solidFill>
                  <a:schemeClr val="hlink"/>
                </a:solidFill>
                <a:hlinkClick r:id="rId3"/>
              </a:rPr>
              <a:t>Totally Different Stories</a:t>
            </a:r>
            <a:endParaRPr i="1" dirty="0">
              <a:solidFill>
                <a:srgbClr val="1C3C58"/>
              </a:solidFill>
            </a:endParaRPr>
          </a:p>
          <a:p>
            <a:pPr marL="227012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 dirty="0"/>
              <a:t>Fist to Five</a:t>
            </a:r>
          </a:p>
          <a:p>
            <a:pPr marL="684212" lvl="1" indent="-227012">
              <a:spcBef>
                <a:spcPts val="520"/>
              </a:spcBef>
              <a:buSzPts val="2600"/>
            </a:pPr>
            <a:r>
              <a:rPr lang="en" i="1" u="sng" dirty="0">
                <a:solidFill>
                  <a:schemeClr val="hlink"/>
                </a:solidFill>
                <a:hlinkClick r:id="rId4"/>
              </a:rPr>
              <a:t>Ichabod and Brom: Ghostfacers</a:t>
            </a:r>
            <a:endParaRPr i="1" dirty="0">
              <a:solidFill>
                <a:srgbClr val="1C3C58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Why-Lighting</a:t>
            </a:r>
          </a:p>
          <a:p>
            <a:pPr lvl="1" indent="-393700">
              <a:spcBef>
                <a:spcPts val="0"/>
              </a:spcBef>
              <a:buSzPts val="2600"/>
            </a:pPr>
            <a:r>
              <a:rPr lang="en" i="1" u="sng" dirty="0">
                <a:solidFill>
                  <a:schemeClr val="hlink"/>
                </a:solidFill>
                <a:hlinkClick r:id="rId5"/>
              </a:rPr>
              <a:t>Alienstock</a:t>
            </a:r>
            <a:endParaRPr i="1" dirty="0">
              <a:solidFill>
                <a:srgbClr val="1C3C58"/>
              </a:solidFill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They Say, I Say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lvl="1" algn="l" rtl="0">
              <a:spcBef>
                <a:spcPts val="400"/>
              </a:spcBef>
              <a:spcAft>
                <a:spcPts val="0"/>
              </a:spcAft>
              <a:buSzPct val="130000"/>
              <a:buFont typeface="Arial" panose="020B0604020202020204" pitchFamily="34" charset="0"/>
              <a:buChar char="•"/>
            </a:pPr>
            <a:r>
              <a:rPr lang="en" i="1" u="sng" dirty="0">
                <a:solidFill>
                  <a:schemeClr val="hlink"/>
                </a:solidFill>
                <a:hlinkClick r:id="rId6"/>
              </a:rPr>
              <a:t>Lord of the Flies Unit: Lesson 8 (In the End)</a:t>
            </a:r>
            <a:endParaRPr i="1" dirty="0">
              <a:solidFill>
                <a:srgbClr val="1C3C58"/>
              </a:solidFill>
            </a:endParaRP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>
                <a:solidFill>
                  <a:srgbClr val="1C3C58"/>
                </a:solidFill>
              </a:rPr>
              <a:t>ABC Graffiti</a:t>
            </a:r>
          </a:p>
          <a:p>
            <a:pPr lvl="1" indent="-393700">
              <a:spcBef>
                <a:spcPts val="520"/>
              </a:spcBef>
              <a:buSzPts val="2600"/>
            </a:pPr>
            <a:r>
              <a:rPr lang="en" i="1" u="sng" dirty="0">
                <a:solidFill>
                  <a:schemeClr val="hlink"/>
                </a:solidFill>
                <a:hlinkClick r:id="rId7"/>
              </a:rPr>
              <a:t>Just Say No! The Lotus Eaters</a:t>
            </a:r>
            <a:r>
              <a:rPr lang="en" i="1" u="sng" dirty="0">
                <a:solidFill>
                  <a:schemeClr val="hlink"/>
                </a:solidFill>
              </a:rPr>
              <a:t>qy</a:t>
            </a:r>
            <a:endParaRPr i="1" dirty="0">
              <a:solidFill>
                <a:srgbClr val="1C3C58"/>
              </a:solidFill>
            </a:endParaRPr>
          </a:p>
        </p:txBody>
      </p:sp>
      <p:sp>
        <p:nvSpPr>
          <p:cNvPr id="187" name="Google Shape;187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78B1"/>
              </a:buClr>
              <a:buSzPts val="3600"/>
              <a:buFont typeface="Calibri"/>
              <a:buNone/>
            </a:pPr>
            <a:r>
              <a:rPr lang="en">
                <a:solidFill>
                  <a:srgbClr val="3978B1"/>
                </a:solidFill>
              </a:rPr>
              <a:t>Lesson Showcases: Summary</a:t>
            </a:r>
            <a:endParaRPr/>
          </a:p>
        </p:txBody>
      </p:sp>
      <p:pic>
        <p:nvPicPr>
          <p:cNvPr id="188" name="Google Shape;188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37675" y="882738"/>
            <a:ext cx="2304924" cy="3073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194" name="Google Shape;194;p44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{9C67EE8C-EBB7-4BA3-9425-B737080ED778}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10th  ELA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200" name="Google Shape;200;p45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{9C67EE8C-EBB7-4BA3-9425-B737080ED778}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10th  ELA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206" name="Google Shape;206;p46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{9C67EE8C-EBB7-4BA3-9425-B737080ED778}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10th  ELA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On-screen Show (16:9)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PowerPoint Presentation</vt:lpstr>
      <vt:lpstr>Essential Question</vt:lpstr>
      <vt:lpstr>PURPOSES OF FORMATIVE ASSESSMENT</vt:lpstr>
      <vt:lpstr>Assessment Strategies</vt:lpstr>
      <vt:lpstr>Lesson Showcases: Summary</vt:lpstr>
      <vt:lpstr>Strategy: [Which strategy did you choose?]</vt:lpstr>
      <vt:lpstr>Strategy: [Which strategy did you choose?]</vt:lpstr>
      <vt:lpstr>Strategy: [Which strategy did you choose?]</vt:lpstr>
      <vt:lpstr>Strategy: [Which strategy did you choose?]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Bracken, Pam</cp:lastModifiedBy>
  <cp:revision>1</cp:revision>
  <dcterms:modified xsi:type="dcterms:W3CDTF">2024-06-03T20:23:18Z</dcterms:modified>
</cp:coreProperties>
</file>