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6" r:id="rId1"/>
    <p:sldMasterId id="2147483677" r:id="rId2"/>
  </p:sldMasterIdLst>
  <p:notesMasterIdLst>
    <p:notesMasterId r:id="rId9"/>
  </p:notes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8" d="100"/>
          <a:sy n="118" d="100"/>
        </p:scale>
        <p:origin x="408" y="8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f2fb5f61ad_0_1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f2fb5f61ad_0_1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f2fb5f61ad_0_1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f2fb5f61ad_0_1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f2fb5f61ad_0_1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f2fb5f61ad_0_1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f2fb5f61ad_0_1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f2fb5f61ad_0_1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f2fb5f61ad_0_1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f2fb5f61ad_0_1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f2fb5f61ad_0_1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f2fb5f61ad_0_1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5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 rtl="0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 rtl="0"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 rtl="0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7" name="Google Shape;5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6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 rtl="0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 rtl="0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 rtl="0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 rtl="0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 rtl="0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 rtl="0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63" name="Google Shape;63;p16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7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 rtl="0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 rtl="0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 rtl="0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 rtl="0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 rtl="0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 rtl="0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68" name="Google Shape;68;p17"/>
          <p:cNvSpPr>
            <a:spLocks noGrp="1"/>
          </p:cNvSpPr>
          <p:nvPr>
            <p:ph type="pic" idx="2"/>
          </p:nvPr>
        </p:nvSpPr>
        <p:spPr>
          <a:xfrm>
            <a:off x="4692302" y="1305059"/>
            <a:ext cx="3994200" cy="1420800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8"/>
          <p:cNvSpPr/>
          <p:nvPr/>
        </p:nvSpPr>
        <p:spPr>
          <a:xfrm>
            <a:off x="1721476" y="1313644"/>
            <a:ext cx="5700900" cy="320670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1" name="Google Shape;71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8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 rtl="0"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 rtl="0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 rtl="0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 rtl="0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 rtl="0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 rtl="0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 rtl="0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74" name="Google Shape;74;p18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000" cy="5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 rtl="0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 rtl="0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 rtl="0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 rtl="0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 rtl="0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 rtl="0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 rtl="0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pic>
        <p:nvPicPr>
          <p:cNvPr id="75" name="Google Shape;75;p18" descr="A picture containing 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34178" t="21571" r="32618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38" scaled="0"/>
        </a:gra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9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9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00" cy="131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8" lvl="0" algn="l" rtl="0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 rtl="0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 rtl="0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 rtl="0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 rtl="0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 rtl="0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 rtl="0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 rtl="0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 rtl="0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79" name="Google Shape;79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0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 rtl="0"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 rtl="0"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2" name="Google Shape;82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2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83" scaled="0"/>
        </a:gra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1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21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 rtl="0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 rtl="0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 rtl="0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 rtl="0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7" name="Google Shape;87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2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22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 rtl="0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 rtl="0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 rtl="0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91" name="Google Shape;91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22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 rtl="0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 rtl="0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 rtl="0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23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00" cy="4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 rtl="0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 rtl="0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 rtl="0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 rtl="0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 rtl="0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6" name="Google Shape;96;p23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900" cy="4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 rtl="0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 rtl="0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 rtl="0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 rtl="0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 rtl="0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7" name="Google Shape;97;p23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00" cy="27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 rtl="0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 rtl="0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 rtl="0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98" name="Google Shape;98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23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00" cy="27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 rtl="0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 rtl="0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 rtl="0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4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00" cy="32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 rtl="0"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51" algn="l" rtl="0"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 rtl="0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 rtl="0"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321" algn="l" rtl="0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2" name="Google Shape;102;p24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 rtl="0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 rtl="0"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 rtl="0"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 rtl="0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03" name="Google Shape;103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2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Google Shape;106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25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700" cy="340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8" name="Google Shape;108;p2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Google Shape;113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2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Google Shape;118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39967" scaled="0"/>
        </a:gra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  <p:sldLayoutId id="2147483674" r:id="rId16"/>
    <p:sldLayoutId id="2147483675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31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300"/>
          </a:xfrm>
          <a:prstGeom prst="rect">
            <a:avLst/>
          </a:prstGeom>
        </p:spPr>
        <p:txBody>
          <a:bodyPr spcFirstLastPara="1" wrap="square" lIns="91400" tIns="91400" rIns="91400" bIns="914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/>
              <a:t>When a teacher teaches, no matter how well he or she might design a lesson, what a child learns is unpredictable.  Children do not always learn what we teach.  That is why the most important assessment does not happen at the end of learning - it happens during the learning, when there is still time to do something with the information.</a:t>
            </a:r>
            <a:endParaRPr sz="2900"/>
          </a:p>
        </p:txBody>
      </p:sp>
      <p:sp>
        <p:nvSpPr>
          <p:cNvPr id="125" name="Google Shape;125;p31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000" cy="521400"/>
          </a:xfrm>
          <a:prstGeom prst="rect">
            <a:avLst/>
          </a:prstGeom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457200" lvl="0" indent="-330200" algn="l" rtl="0">
              <a:spcBef>
                <a:spcPts val="320"/>
              </a:spcBef>
              <a:spcAft>
                <a:spcPts val="0"/>
              </a:spcAft>
              <a:buSzPts val="1600"/>
              <a:buChar char="-"/>
            </a:pPr>
            <a:r>
              <a:rPr lang="en"/>
              <a:t>Dylan Wiliam</a:t>
            </a:r>
            <a:endParaRPr/>
          </a:p>
        </p:txBody>
      </p:sp>
      <p:sp>
        <p:nvSpPr>
          <p:cNvPr id="126" name="Google Shape;126;p3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Magnetic Statements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3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Magnetic Statements</a:t>
            </a:r>
            <a:endParaRPr/>
          </a:p>
        </p:txBody>
      </p:sp>
      <p:sp>
        <p:nvSpPr>
          <p:cNvPr id="132" name="Google Shape;132;p32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300"/>
          </a:xfrm>
          <a:prstGeom prst="rect">
            <a:avLst/>
          </a:prstGeom>
        </p:spPr>
        <p:txBody>
          <a:bodyPr spcFirstLastPara="1" wrap="square" lIns="91400" tIns="91400" rIns="91400" bIns="91400" anchor="t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"/>
              <a:t>In an effective classroom students should not only know what they are doing.  They should also know why and how.</a:t>
            </a:r>
            <a:endParaRPr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32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000" cy="521400"/>
          </a:xfrm>
          <a:prstGeom prst="rect">
            <a:avLst/>
          </a:prstGeom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457200" lvl="0" indent="-330200" algn="l" rtl="0">
              <a:spcBef>
                <a:spcPts val="320"/>
              </a:spcBef>
              <a:spcAft>
                <a:spcPts val="0"/>
              </a:spcAft>
              <a:buSzPts val="1600"/>
              <a:buChar char="-"/>
            </a:pPr>
            <a:r>
              <a:rPr lang="en"/>
              <a:t>Harry Wong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3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Magnetic Statements</a:t>
            </a:r>
            <a:endParaRPr/>
          </a:p>
        </p:txBody>
      </p:sp>
      <p:sp>
        <p:nvSpPr>
          <p:cNvPr id="139" name="Google Shape;139;p33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300"/>
          </a:xfrm>
          <a:prstGeom prst="rect">
            <a:avLst/>
          </a:prstGeom>
        </p:spPr>
        <p:txBody>
          <a:bodyPr spcFirstLastPara="1" wrap="square" lIns="91400" tIns="91400" rIns="91400" bIns="91400" anchor="t" anchorCtr="0">
            <a:normAutofit fontScale="92500" lnSpcReduction="20000"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"/>
              <a:t>As soon as students get a grade the learning stops.  We may not like it, but the research reviewed here shows that this is a relatively stable feature of how human minds work.</a:t>
            </a:r>
            <a:endParaRPr/>
          </a:p>
        </p:txBody>
      </p:sp>
      <p:sp>
        <p:nvSpPr>
          <p:cNvPr id="140" name="Google Shape;140;p33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000" cy="521400"/>
          </a:xfrm>
          <a:prstGeom prst="rect">
            <a:avLst/>
          </a:prstGeom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457200" lvl="0" indent="-330200" algn="l" rtl="0">
              <a:spcBef>
                <a:spcPts val="320"/>
              </a:spcBef>
              <a:spcAft>
                <a:spcPts val="0"/>
              </a:spcAft>
              <a:buSzPts val="1600"/>
              <a:buChar char="-"/>
            </a:pPr>
            <a:r>
              <a:rPr lang="en"/>
              <a:t>Dylan Wiliam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3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Magnetic Statements</a:t>
            </a:r>
            <a:endParaRPr/>
          </a:p>
        </p:txBody>
      </p:sp>
      <p:sp>
        <p:nvSpPr>
          <p:cNvPr id="146" name="Google Shape;146;p34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300"/>
          </a:xfrm>
          <a:prstGeom prst="rect">
            <a:avLst/>
          </a:prstGeom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"/>
              <a:t>When teachers do formative assessment effectively, students learn at roughly double the rate than they do without it.</a:t>
            </a:r>
            <a:endParaRPr/>
          </a:p>
        </p:txBody>
      </p:sp>
      <p:sp>
        <p:nvSpPr>
          <p:cNvPr id="147" name="Google Shape;147;p34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000" cy="521400"/>
          </a:xfrm>
          <a:prstGeom prst="rect">
            <a:avLst/>
          </a:prstGeom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457200" lvl="0" indent="-330200" algn="l" rtl="0">
              <a:spcBef>
                <a:spcPts val="320"/>
              </a:spcBef>
              <a:spcAft>
                <a:spcPts val="0"/>
              </a:spcAft>
              <a:buSzPts val="1600"/>
              <a:buChar char="-"/>
            </a:pPr>
            <a:r>
              <a:rPr lang="en"/>
              <a:t>Dylan Wiliam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3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Magnetic Statements</a:t>
            </a:r>
            <a:endParaRPr/>
          </a:p>
        </p:txBody>
      </p:sp>
      <p:sp>
        <p:nvSpPr>
          <p:cNvPr id="153" name="Google Shape;153;p35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300"/>
          </a:xfrm>
          <a:prstGeom prst="rect">
            <a:avLst/>
          </a:prstGeom>
        </p:spPr>
        <p:txBody>
          <a:bodyPr spcFirstLastPara="1" wrap="square" lIns="91400" tIns="91400" rIns="91400" bIns="91400" anchor="t" anchorCtr="0">
            <a:normAutofit lnSpcReduction="10000"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"/>
              <a:t>For teachers, as for students, the most effective evaluation comes from someone who sits beside us and helps us grow.</a:t>
            </a:r>
            <a:endParaRPr/>
          </a:p>
        </p:txBody>
      </p:sp>
      <p:sp>
        <p:nvSpPr>
          <p:cNvPr id="154" name="Google Shape;154;p35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000" cy="521400"/>
          </a:xfrm>
          <a:prstGeom prst="rect">
            <a:avLst/>
          </a:prstGeom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457200" lvl="0" indent="-330200" algn="l" rtl="0">
              <a:spcBef>
                <a:spcPts val="320"/>
              </a:spcBef>
              <a:spcAft>
                <a:spcPts val="0"/>
              </a:spcAft>
              <a:buSzPts val="1600"/>
              <a:buChar char="-"/>
            </a:pPr>
            <a:r>
              <a:rPr lang="en"/>
              <a:t>Carol Ann Tomlinson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Magnetic Statements</a:t>
            </a:r>
            <a:endParaRPr/>
          </a:p>
        </p:txBody>
      </p:sp>
      <p:sp>
        <p:nvSpPr>
          <p:cNvPr id="160" name="Google Shape;160;p36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300"/>
          </a:xfrm>
          <a:prstGeom prst="rect">
            <a:avLst/>
          </a:prstGeom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"/>
              <a:t>Not everything that counts can be counted, and not everything that can be counted counts.</a:t>
            </a:r>
            <a:endParaRPr/>
          </a:p>
        </p:txBody>
      </p:sp>
      <p:sp>
        <p:nvSpPr>
          <p:cNvPr id="161" name="Google Shape;161;p36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000" cy="521400"/>
          </a:xfrm>
          <a:prstGeom prst="rect">
            <a:avLst/>
          </a:prstGeom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457200" lvl="0" indent="-330200" algn="l" rtl="0">
              <a:spcBef>
                <a:spcPts val="320"/>
              </a:spcBef>
              <a:spcAft>
                <a:spcPts val="0"/>
              </a:spcAft>
              <a:buSzPts val="1600"/>
              <a:buChar char="-"/>
            </a:pPr>
            <a:r>
              <a:rPr lang="en"/>
              <a:t>William Bruce Cameron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211</Words>
  <Application>Microsoft Office PowerPoint</Application>
  <PresentationFormat>On-screen Show (16:9)</PresentationFormat>
  <Paragraphs>18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Noto Sans Symbols</vt:lpstr>
      <vt:lpstr>Simple Light</vt:lpstr>
      <vt:lpstr>LEARN theme</vt:lpstr>
      <vt:lpstr>Magnetic Statements</vt:lpstr>
      <vt:lpstr>Magnetic Statements</vt:lpstr>
      <vt:lpstr>Magnetic Statements</vt:lpstr>
      <vt:lpstr>Magnetic Statements</vt:lpstr>
      <vt:lpstr>Magnetic Statements</vt:lpstr>
      <vt:lpstr>Magnetic Statements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Bracken, Pam</cp:lastModifiedBy>
  <cp:revision>1</cp:revision>
  <dcterms:modified xsi:type="dcterms:W3CDTF">2024-06-03T20:53:10Z</dcterms:modified>
</cp:coreProperties>
</file>