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7" r:id="rId1"/>
    <p:sldMasterId id="214748367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4B14AA-BD0B-4186-B7FD-67DA5E63F98B}">
  <a:tblStyle styleId="{A94B14AA-BD0B-4186-B7FD-67DA5E63F98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 b="off" i="off"/>
      <a:tcStyle>
        <a:tcBdr/>
        <a:fill>
          <a:solidFill>
            <a:srgbClr val="E8E9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8E9EA"/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8e3b31e53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8e3b31e53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8e3b31e53_0_2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4" name="Google Shape;184;gf8e3b31e53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8e3b31e53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f8e3b31e53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f8e3b31e53_0_2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f8e3b31e53_0_2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8e3b31e53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8e3b31e53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8e3b31e53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8e3b31e53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f8e3b31e53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gf8e3b31e53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8e3b31e53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gf8e3b31e53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8e3b31e53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2" name="Google Shape;172;gf8e3b31e53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8e3b31e53_0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gf8e3b31e53_0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4" name="Google Shape;7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99" name="Google Shape;99;p2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04" name="Google Shape;104;p2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111" name="Google Shape;111;p2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80" t="21570" r="32616" b="56089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rtl="0">
              <a:spcBef>
                <a:spcPts val="24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rtl="0">
              <a:spcBef>
                <a:spcPts val="24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295275" rtl="0">
              <a:spcBef>
                <a:spcPts val="210"/>
              </a:spcBef>
              <a:spcAft>
                <a:spcPts val="0"/>
              </a:spcAft>
              <a:buSzPts val="105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strategy/180" TargetMode="External"/><Relationship Id="rId13" Type="http://schemas.openxmlformats.org/officeDocument/2006/relationships/image" Target="../media/image10.png"/><Relationship Id="rId3" Type="http://schemas.openxmlformats.org/officeDocument/2006/relationships/hyperlink" Target="https://learn.k20center.ou.edu/strategy/164" TargetMode="External"/><Relationship Id="rId7" Type="http://schemas.openxmlformats.org/officeDocument/2006/relationships/hyperlink" Target="https://learn.k20center.ou.edu/strategy/156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earn.k20center.ou.edu/strategy/129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learn.k20center.ou.edu/strategy/1663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learn.k20center.ou.edu/strategy/108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lesson/346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learn.k20center.ou.edu/lesson/415" TargetMode="External"/><Relationship Id="rId5" Type="http://schemas.openxmlformats.org/officeDocument/2006/relationships/hyperlink" Target="https://learn.k20center.ou.edu/lesson/458" TargetMode="External"/><Relationship Id="rId4" Type="http://schemas.openxmlformats.org/officeDocument/2006/relationships/hyperlink" Target="https://learn.k20center.ou.edu/lesson/1666?rev=1151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187" name="Google Shape;187;p41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{A94B14AA-BD0B-4186-B7FD-67DA5E63F98B}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Science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5940" y="328613"/>
            <a:ext cx="5532120" cy="44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38" name="Google Shape;138;p3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What is formative assessment and what does it look like in the Science Classroom?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/>
              <a:t>Insert photo of the collaborative list developed in the first session. </a:t>
            </a:r>
            <a:endParaRPr/>
          </a:p>
        </p:txBody>
      </p:sp>
      <p:sp>
        <p:nvSpPr>
          <p:cNvPr id="144" name="Google Shape;144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PURPOSES OF FORMATIVE ASSESSMENT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6"/>
          <p:cNvSpPr txBox="1">
            <a:spLocks noGrp="1"/>
          </p:cNvSpPr>
          <p:nvPr>
            <p:ph type="title"/>
          </p:nvPr>
        </p:nvSpPr>
        <p:spPr>
          <a:xfrm>
            <a:off x="457200" y="307250"/>
            <a:ext cx="63828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Strategies</a:t>
            </a:r>
            <a:endParaRPr/>
          </a:p>
        </p:txBody>
      </p:sp>
      <p:sp>
        <p:nvSpPr>
          <p:cNvPr id="150" name="Google Shape;150;p36"/>
          <p:cNvSpPr txBox="1">
            <a:spLocks noGrp="1"/>
          </p:cNvSpPr>
          <p:nvPr>
            <p:ph type="body" idx="1"/>
          </p:nvPr>
        </p:nvSpPr>
        <p:spPr>
          <a:xfrm>
            <a:off x="457200" y="1164650"/>
            <a:ext cx="5504400" cy="299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3"/>
              </a:rPr>
              <a:t>Justified List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4"/>
              </a:rPr>
              <a:t>Using Phenomena to Drive Science Instruction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5"/>
              </a:rPr>
              <a:t>Triangle of Power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6"/>
              </a:rPr>
              <a:t>Sticky Bars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7"/>
              </a:rPr>
              <a:t>Claim, Evidence, Reasoning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u="sng">
                <a:solidFill>
                  <a:schemeClr val="hlink"/>
                </a:solidFill>
                <a:hlinkClick r:id="rId8"/>
              </a:rPr>
              <a:t>I Notice, I Wonder</a:t>
            </a:r>
            <a:endParaRPr/>
          </a:p>
        </p:txBody>
      </p:sp>
      <p:pic>
        <p:nvPicPr>
          <p:cNvPr id="151" name="Google Shape;151;p3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88327" y="124775"/>
            <a:ext cx="794625" cy="806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11523" y="1036925"/>
            <a:ext cx="948226" cy="793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830701" y="1931625"/>
            <a:ext cx="1509850" cy="54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6"/>
          <p:cNvPicPr preferRelativeResize="0"/>
          <p:nvPr/>
        </p:nvPicPr>
        <p:blipFill rotWithShape="1">
          <a:blip r:embed="rId12">
            <a:alphaModFix/>
          </a:blip>
          <a:srcRect t="30371"/>
          <a:stretch/>
        </p:blipFill>
        <p:spPr>
          <a:xfrm>
            <a:off x="6132584" y="2578225"/>
            <a:ext cx="1006076" cy="700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6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238292" y="3380130"/>
            <a:ext cx="794626" cy="79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6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6111550" y="4095375"/>
            <a:ext cx="1048125" cy="10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779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"/>
              <a:t>Justified List</a:t>
            </a:r>
            <a:endParaRPr/>
          </a:p>
          <a:p>
            <a:pPr marL="480034" lvl="1" indent="-18515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" i="1" u="sng">
                <a:solidFill>
                  <a:schemeClr val="hlink"/>
                </a:solidFill>
                <a:hlinkClick r:id="rId3"/>
              </a:rPr>
              <a:t>Scientific Reason Not Scientific Treason</a:t>
            </a:r>
            <a:endParaRPr i="1">
              <a:solidFill>
                <a:srgbClr val="1C3C58"/>
              </a:solidFill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Using Phenomena to Drive Science Instruction &amp; Triangle of Power</a:t>
            </a:r>
            <a:endParaRPr>
              <a:solidFill>
                <a:srgbClr val="1C3C58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lang="en" i="1" u="sng">
                <a:solidFill>
                  <a:schemeClr val="hlink"/>
                </a:solidFill>
                <a:hlinkClick r:id="rId4"/>
              </a:rPr>
              <a:t>What is a Wave? Unit: Lesson 2 (Not the Bermuda Triangle)</a:t>
            </a:r>
            <a:endParaRPr i="1">
              <a:solidFill>
                <a:srgbClr val="1C3C58"/>
              </a:solidFill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Sticky Bars</a:t>
            </a:r>
            <a:endParaRPr>
              <a:solidFill>
                <a:srgbClr val="1C3C58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lang="en" i="1" u="sng">
                <a:solidFill>
                  <a:schemeClr val="hlink"/>
                </a:solidFill>
                <a:hlinkClick r:id="rId5"/>
              </a:rPr>
              <a:t>What’s A GMO?</a:t>
            </a:r>
            <a:endParaRPr i="1">
              <a:solidFill>
                <a:srgbClr val="1C3C58"/>
              </a:solidFill>
            </a:endParaRPr>
          </a:p>
          <a:p>
            <a:pPr marL="457200" lvl="0" indent="-393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600"/>
              <a:buChar char="•"/>
            </a:pPr>
            <a:r>
              <a:rPr lang="en">
                <a:solidFill>
                  <a:srgbClr val="1C3C58"/>
                </a:solidFill>
              </a:rPr>
              <a:t>Claim, Evidence, Reasoning</a:t>
            </a:r>
            <a:endParaRPr>
              <a:solidFill>
                <a:srgbClr val="1C3C58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1C3C58"/>
              </a:buClr>
              <a:buSzPts val="2000"/>
              <a:buChar char="•"/>
            </a:pPr>
            <a:r>
              <a:rPr lang="en" i="1" u="sng">
                <a:solidFill>
                  <a:schemeClr val="hlink"/>
                </a:solidFill>
                <a:hlinkClick r:id="rId6"/>
              </a:rPr>
              <a:t>Feelin’ the Phenomena</a:t>
            </a:r>
            <a:endParaRPr i="1">
              <a:solidFill>
                <a:srgbClr val="1C3C58"/>
              </a:solidFill>
            </a:endParaRPr>
          </a:p>
        </p:txBody>
      </p:sp>
      <p:sp>
        <p:nvSpPr>
          <p:cNvPr id="162" name="Google Shape;162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78B1"/>
              </a:buClr>
              <a:buSzPts val="3600"/>
              <a:buFont typeface="Calibri"/>
              <a:buNone/>
            </a:pPr>
            <a:r>
              <a:rPr lang="en">
                <a:solidFill>
                  <a:srgbClr val="3978B1"/>
                </a:solidFill>
              </a:rPr>
              <a:t>Lesson Showcases: Summary</a:t>
            </a:r>
            <a:endParaRPr/>
          </a:p>
        </p:txBody>
      </p:sp>
      <p:pic>
        <p:nvPicPr>
          <p:cNvPr id="163" name="Google Shape;163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050950" y="1525700"/>
            <a:ext cx="2719750" cy="209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169" name="Google Shape;169;p38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{A94B14AA-BD0B-4186-B7FD-67DA5E63F98B}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Science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175" name="Google Shape;175;p39"/>
          <p:cNvGraphicFramePr/>
          <p:nvPr/>
        </p:nvGraphicFramePr>
        <p:xfrm>
          <a:off x="457200" y="708409"/>
          <a:ext cx="8284850" cy="4127875"/>
        </p:xfrm>
        <a:graphic>
          <a:graphicData uri="http://schemas.openxmlformats.org/drawingml/2006/table">
            <a:tbl>
              <a:tblPr firstRow="1" bandRow="1">
                <a:noFill/>
                <a:tableStyleId>{A94B14AA-BD0B-4186-B7FD-67DA5E63F98B}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Science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" sz="2600" b="1"/>
              <a:t>Strategy: </a:t>
            </a:r>
            <a:r>
              <a:rPr lang="en" sz="2600" b="1" i="1"/>
              <a:t>[Which strategy did you choose?]</a:t>
            </a:r>
            <a:endParaRPr b="1" i="1"/>
          </a:p>
        </p:txBody>
      </p:sp>
      <p:graphicFrame>
        <p:nvGraphicFramePr>
          <p:cNvPr id="181" name="Google Shape;181;p40"/>
          <p:cNvGraphicFramePr/>
          <p:nvPr/>
        </p:nvGraphicFramePr>
        <p:xfrm>
          <a:off x="457200" y="70840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{A94B14AA-BD0B-4186-B7FD-67DA5E63F98B}</a:tableStyleId>
              </a:tblPr>
              <a:tblGrid>
                <a:gridCol w="12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5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Lesson Objective: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[insert learning goal here]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Course: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0" i="1" u="none" strike="noStrike" cap="none"/>
                        <a:t>[</a:t>
                      </a:r>
                      <a:r>
                        <a:rPr lang="en" sz="1800" b="0" i="1"/>
                        <a:t>Science</a:t>
                      </a:r>
                      <a:r>
                        <a:rPr lang="en" sz="1800" b="0" i="1" u="none" strike="noStrike" cap="none"/>
                        <a:t>]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90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Describe what you would present to students.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A: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B: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C: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 strike="noStrike" cap="none"/>
                        <a:t>Example 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3225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b="1" u="sng" strike="noStrike" cap="none"/>
                        <a:t>Lesson Placement &amp; Reasoning</a:t>
                      </a:r>
                      <a:r>
                        <a:rPr lang="en" sz="1800" u="none" strike="noStrike" cap="none"/>
                        <a:t>: </a:t>
                      </a:r>
                      <a:r>
                        <a:rPr lang="en" sz="1800" i="1" u="none" strike="noStrike" cap="none"/>
                        <a:t>I would put this strategy …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i="1" u="none" strike="noStrike" cap="none"/>
                        <a:t>I selected this strategy because…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On-screen Show (16:9)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Simple Light</vt:lpstr>
      <vt:lpstr>LEARN theme</vt:lpstr>
      <vt:lpstr>PowerPoint Presentation</vt:lpstr>
      <vt:lpstr>PowerPoint Presentation</vt:lpstr>
      <vt:lpstr>Essential Question</vt:lpstr>
      <vt:lpstr>PURPOSES OF FORMATIVE ASSESSMENT</vt:lpstr>
      <vt:lpstr>Assessment Strategies</vt:lpstr>
      <vt:lpstr>Lesson Showcases: Summary</vt:lpstr>
      <vt:lpstr>Strategy: [Which strategy did you choose?]</vt:lpstr>
      <vt:lpstr>Strategy: [Which strategy did you choose?]</vt:lpstr>
      <vt:lpstr>Strategy: [Which strategy did you choose?]</vt:lpstr>
      <vt:lpstr>Strategy: [Which strategy did you choose?]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Bracken, Pam</cp:lastModifiedBy>
  <cp:revision>1</cp:revision>
  <dcterms:modified xsi:type="dcterms:W3CDTF">2024-06-04T19:37:00Z</dcterms:modified>
</cp:coreProperties>
</file>