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13"/>
  </p:notesMasterIdLst>
  <p:sldIdLst>
    <p:sldId id="256" r:id="rId3"/>
    <p:sldId id="283" r:id="rId4"/>
    <p:sldId id="284" r:id="rId5"/>
    <p:sldId id="260" r:id="rId6"/>
    <p:sldId id="285" r:id="rId7"/>
    <p:sldId id="286" r:id="rId8"/>
    <p:sldId id="287" r:id="rId9"/>
    <p:sldId id="291" r:id="rId10"/>
    <p:sldId id="292" r:id="rId11"/>
    <p:sldId id="293" r:id="rId1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6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hyperlink" Target="https://learn.k20center.ou.edu/strategy/108" TargetMode="External"/><Relationship Id="rId7" Type="http://schemas.openxmlformats.org/officeDocument/2006/relationships/hyperlink" Target="https://learn.k20center.ou.edu/strategy/180" TargetMode="External"/><Relationship Id="rId12" Type="http://schemas.openxmlformats.org/officeDocument/2006/relationships/image" Target="../media/image13.png"/><Relationship Id="rId2" Type="http://schemas.openxmlformats.org/officeDocument/2006/relationships/hyperlink" Target="https://learn.k20center.ou.edu/strategy/164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learn.k20center.ou.edu/strategy/156" TargetMode="External"/><Relationship Id="rId11" Type="http://schemas.openxmlformats.org/officeDocument/2006/relationships/image" Target="../media/image12.png"/><Relationship Id="rId5" Type="http://schemas.openxmlformats.org/officeDocument/2006/relationships/hyperlink" Target="https://learn.k20center.ou.edu/strategy/129" TargetMode="External"/><Relationship Id="rId10" Type="http://schemas.openxmlformats.org/officeDocument/2006/relationships/image" Target="../media/image11.png"/><Relationship Id="rId4" Type="http://schemas.openxmlformats.org/officeDocument/2006/relationships/hyperlink" Target="https://learn.k20center.ou.edu/strategy/1663" TargetMode="Externa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lesson/1666?rev=11519" TargetMode="External"/><Relationship Id="rId2" Type="http://schemas.openxmlformats.org/officeDocument/2006/relationships/hyperlink" Target="https://learn.k20center.ou.edu/lesson/346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g"/><Relationship Id="rId5" Type="http://schemas.openxmlformats.org/officeDocument/2006/relationships/hyperlink" Target="https://learn.k20center.ou.edu/lesson/415" TargetMode="External"/><Relationship Id="rId4" Type="http://schemas.openxmlformats.org/officeDocument/2006/relationships/hyperlink" Target="https://learn.k20center.ou.edu/lesson/458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094A3-2CA2-25C6-D67C-3D906B6A9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FD5F16-9149-B608-E282-3B2B9B84C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46" y="144108"/>
            <a:ext cx="7886700" cy="564301"/>
          </a:xfrm>
        </p:spPr>
        <p:txBody>
          <a:bodyPr/>
          <a:lstStyle/>
          <a:p>
            <a:r>
              <a:rPr lang="en-US" sz="3200" b="1" dirty="0"/>
              <a:t>Strategy: [Which strategy did you choose?]</a:t>
            </a:r>
          </a:p>
        </p:txBody>
      </p:sp>
      <p:graphicFrame>
        <p:nvGraphicFramePr>
          <p:cNvPr id="5" name="Google Shape;169;p38">
            <a:extLst>
              <a:ext uri="{FF2B5EF4-FFF2-40B4-BE49-F238E27FC236}">
                <a16:creationId xmlns:a16="http://schemas.microsoft.com/office/drawing/2014/main" id="{1CF909A9-B08C-6425-8158-A79BC178A2BA}"/>
              </a:ext>
            </a:extLst>
          </p:cNvPr>
          <p:cNvGraphicFramePr/>
          <p:nvPr/>
        </p:nvGraphicFramePr>
        <p:xfrm>
          <a:off x="457200" y="708409"/>
          <a:ext cx="8284850" cy="412787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2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5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Lesson Objective: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[insert learning goal here]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Course: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en" sz="1800" b="0" i="1" dirty="0">
                          <a:solidFill>
                            <a:schemeClr val="bg1"/>
                          </a:solidFill>
                        </a:rPr>
                        <a:t>Science</a:t>
                      </a: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0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Describe what you would present to students.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A: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B: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C: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…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32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1" u="sng" strike="noStrike" cap="none" dirty="0"/>
                        <a:t>Lesson Placement &amp; Reasoning</a:t>
                      </a:r>
                      <a:r>
                        <a:rPr lang="en" sz="1800" u="none" strike="noStrike" cap="none" dirty="0"/>
                        <a:t>: </a:t>
                      </a:r>
                      <a:r>
                        <a:rPr lang="en" sz="1800" i="1" u="none" strike="noStrike" cap="none" dirty="0"/>
                        <a:t>I would put this strategy …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I selected this strategy because…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75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48B63-C506-0204-3EC6-FFCE2746B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17;p53">
            <a:extLst>
              <a:ext uri="{FF2B5EF4-FFF2-40B4-BE49-F238E27FC236}">
                <a16:creationId xmlns:a16="http://schemas.microsoft.com/office/drawing/2014/main" id="{585F7621-606A-EF6B-F2C7-9FA498B01E7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805940" y="328613"/>
            <a:ext cx="5532120" cy="4486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5106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>
            <a:extLst>
              <a:ext uri="{FF2B5EF4-FFF2-40B4-BE49-F238E27FC236}">
                <a16:creationId xmlns:a16="http://schemas.microsoft.com/office/drawing/2014/main" id="{7A133F9F-8BD4-BFCE-947E-74745460E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211430"/>
            <a:ext cx="7886700" cy="2139950"/>
          </a:xfrm>
        </p:spPr>
        <p:txBody>
          <a:bodyPr/>
          <a:lstStyle/>
          <a:p>
            <a:r>
              <a:rPr lang="en-US" alt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8C0DD-EBA7-945F-414B-0577DA3BB3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2459330"/>
            <a:ext cx="7885112" cy="1397000"/>
          </a:xfrm>
        </p:spPr>
        <p:txBody>
          <a:bodyPr rtlCol="0">
            <a:noAutofit/>
          </a:bodyPr>
          <a:lstStyle/>
          <a:p>
            <a:pPr marL="64008" indent="0" fontAlgn="auto">
              <a:spcAft>
                <a:spcPts val="0"/>
              </a:spcAft>
              <a:buNone/>
              <a:defRPr/>
            </a:pPr>
            <a:r>
              <a:rPr lang="en-US" dirty="0"/>
              <a:t>What is formative assessment, and what does it look like in the science classroom?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PURPOSES OF FORMATIVE ASSESSMENT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Insert photo of the collaborative list developed in the first session.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4331E-7D0B-FF46-D971-DBD65E41E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67A21-8113-4A3A-6B97-DD87C471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Assessment Strategies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F038125-E6A1-C82C-1D4C-E044521CCC7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28650" y="1370013"/>
            <a:ext cx="4744662" cy="3262312"/>
          </a:xfrm>
        </p:spPr>
        <p:txBody>
          <a:bodyPr/>
          <a:lstStyle/>
          <a:p>
            <a:r>
              <a:rPr lang="en-US" altLang="en-US" dirty="0">
                <a:hlinkClick r:id="rId2"/>
              </a:rPr>
              <a:t>Justified List</a:t>
            </a:r>
            <a:endParaRPr lang="en-US" altLang="en-US" dirty="0"/>
          </a:p>
          <a:p>
            <a:r>
              <a:rPr lang="en-US" u="sng" dirty="0">
                <a:solidFill>
                  <a:schemeClr val="hlink"/>
                </a:solidFill>
                <a:hlinkClick r:id="rId3"/>
              </a:rPr>
              <a:t>Using Phenomena to Drive Science Instruction</a:t>
            </a:r>
            <a:endParaRPr lang="en-US" dirty="0"/>
          </a:p>
          <a:p>
            <a:r>
              <a:rPr lang="en-US" u="sng" dirty="0">
                <a:solidFill>
                  <a:schemeClr val="hlink"/>
                </a:solidFill>
                <a:hlinkClick r:id="rId4"/>
              </a:rPr>
              <a:t>Triangle of Power</a:t>
            </a:r>
            <a:endParaRPr lang="en-US" dirty="0"/>
          </a:p>
          <a:p>
            <a:r>
              <a:rPr lang="en-US" u="sng" dirty="0">
                <a:solidFill>
                  <a:schemeClr val="hlink"/>
                </a:solidFill>
                <a:hlinkClick r:id="rId5"/>
              </a:rPr>
              <a:t>Sticky Bars</a:t>
            </a:r>
            <a:endParaRPr lang="en-US" dirty="0"/>
          </a:p>
          <a:p>
            <a:r>
              <a:rPr lang="en-US" u="sng" dirty="0">
                <a:solidFill>
                  <a:schemeClr val="hlink"/>
                </a:solidFill>
                <a:hlinkClick r:id="rId6"/>
              </a:rPr>
              <a:t>Claim, Evidence, Reasoning</a:t>
            </a:r>
            <a:endParaRPr lang="en-US" dirty="0"/>
          </a:p>
          <a:p>
            <a:r>
              <a:rPr lang="en-US" u="sng" dirty="0">
                <a:solidFill>
                  <a:schemeClr val="hlink"/>
                </a:solidFill>
                <a:hlinkClick r:id="rId7"/>
              </a:rPr>
              <a:t>I Notice, I Wonder</a:t>
            </a:r>
            <a:endParaRPr lang="en-US" dirty="0"/>
          </a:p>
          <a:p>
            <a:pPr marL="64008" indent="0">
              <a:buNone/>
            </a:pPr>
            <a:endParaRPr lang="en-US" altLang="en-US" dirty="0"/>
          </a:p>
        </p:txBody>
      </p:sp>
      <p:pic>
        <p:nvPicPr>
          <p:cNvPr id="3" name="Google Shape;151;p36">
            <a:extLst>
              <a:ext uri="{FF2B5EF4-FFF2-40B4-BE49-F238E27FC236}">
                <a16:creationId xmlns:a16="http://schemas.microsoft.com/office/drawing/2014/main" id="{32E381DC-CFCE-BE3B-D2C8-4A0D6034B96E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777978" y="1370013"/>
            <a:ext cx="794625" cy="8066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52;p36">
            <a:extLst>
              <a:ext uri="{FF2B5EF4-FFF2-40B4-BE49-F238E27FC236}">
                <a16:creationId xmlns:a16="http://schemas.microsoft.com/office/drawing/2014/main" id="{4F9C3B0B-280F-B156-73F3-7E20C2871BB6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701174" y="2282163"/>
            <a:ext cx="948226" cy="793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53;p36">
            <a:extLst>
              <a:ext uri="{FF2B5EF4-FFF2-40B4-BE49-F238E27FC236}">
                <a16:creationId xmlns:a16="http://schemas.microsoft.com/office/drawing/2014/main" id="{F59EFCCD-2191-DF7F-290E-2B496BB1B6FA}"/>
              </a:ext>
            </a:extLst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420352" y="3176863"/>
            <a:ext cx="1509850" cy="545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154;p36">
            <a:extLst>
              <a:ext uri="{FF2B5EF4-FFF2-40B4-BE49-F238E27FC236}">
                <a16:creationId xmlns:a16="http://schemas.microsoft.com/office/drawing/2014/main" id="{FC444FE0-BC2F-86C8-07BE-DAC1693720EA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 t="30371"/>
          <a:stretch/>
        </p:blipFill>
        <p:spPr>
          <a:xfrm>
            <a:off x="7204667" y="1370013"/>
            <a:ext cx="1006076" cy="700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155;p36">
            <a:extLst>
              <a:ext uri="{FF2B5EF4-FFF2-40B4-BE49-F238E27FC236}">
                <a16:creationId xmlns:a16="http://schemas.microsoft.com/office/drawing/2014/main" id="{B6ED459B-3D5F-477B-AFBA-90E590195C17}"/>
              </a:ext>
            </a:extLst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310375" y="2171918"/>
            <a:ext cx="794626" cy="794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156;p36">
            <a:extLst>
              <a:ext uri="{FF2B5EF4-FFF2-40B4-BE49-F238E27FC236}">
                <a16:creationId xmlns:a16="http://schemas.microsoft.com/office/drawing/2014/main" id="{B811060D-4FAD-8340-05DB-6B75BDBCFB7C}"/>
              </a:ext>
            </a:extLst>
          </p:cNvPr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183633" y="2887163"/>
            <a:ext cx="1048125" cy="1048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577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474BE-372C-A1F6-8ECC-7B355D59A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DCB0F-BD39-5D59-D28F-8A458F2F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Lesson Showcases: Summary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9BD59A9-C1F8-BA99-4E71-F84DC2BFB68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 altLang="en-US" sz="2000" dirty="0"/>
              <a:t>Justified List</a:t>
            </a:r>
          </a:p>
          <a:p>
            <a:pPr lvl="1"/>
            <a:r>
              <a:rPr lang="en-US" sz="2000" i="1" u="sng" dirty="0">
                <a:solidFill>
                  <a:schemeClr val="hlink"/>
                </a:solidFill>
                <a:hlinkClick r:id="rId2"/>
              </a:rPr>
              <a:t>Scientific Reason Not Scientific Treason</a:t>
            </a:r>
            <a:endParaRPr lang="en-US" sz="2000" i="1" dirty="0">
              <a:solidFill>
                <a:srgbClr val="1C3C58"/>
              </a:solidFill>
            </a:endParaRPr>
          </a:p>
          <a:p>
            <a:r>
              <a:rPr lang="en-US" sz="2000" dirty="0">
                <a:solidFill>
                  <a:srgbClr val="1C3C58"/>
                </a:solidFill>
              </a:rPr>
              <a:t>Using Phenomena to Drive Science Instruction &amp; Triangle of Power</a:t>
            </a:r>
          </a:p>
          <a:p>
            <a:pPr lvl="1"/>
            <a:r>
              <a:rPr lang="en-US" sz="2000" i="1" u="sng" dirty="0">
                <a:solidFill>
                  <a:schemeClr val="hlink"/>
                </a:solidFill>
                <a:hlinkClick r:id="rId3"/>
              </a:rPr>
              <a:t>What is a Wave? Unit: Lesson 2 (Not the Bermuda Triangle)</a:t>
            </a:r>
            <a:endParaRPr lang="en-US" sz="2000" i="1" dirty="0">
              <a:solidFill>
                <a:srgbClr val="1C3C58"/>
              </a:solidFill>
            </a:endParaRPr>
          </a:p>
          <a:p>
            <a:r>
              <a:rPr lang="en-US" sz="2000" dirty="0">
                <a:solidFill>
                  <a:srgbClr val="1C3C58"/>
                </a:solidFill>
              </a:rPr>
              <a:t>Sticky Bars</a:t>
            </a:r>
          </a:p>
          <a:p>
            <a:pPr lvl="1"/>
            <a:r>
              <a:rPr lang="en-US" sz="2000" i="1" u="sng" dirty="0">
                <a:solidFill>
                  <a:schemeClr val="hlink"/>
                </a:solidFill>
                <a:hlinkClick r:id="rId4"/>
              </a:rPr>
              <a:t>What’s A GMO?</a:t>
            </a:r>
            <a:endParaRPr lang="en-US" sz="2000" i="1" dirty="0">
              <a:solidFill>
                <a:srgbClr val="1C3C58"/>
              </a:solidFill>
            </a:endParaRPr>
          </a:p>
          <a:p>
            <a:r>
              <a:rPr lang="en-US" sz="2000" dirty="0">
                <a:solidFill>
                  <a:srgbClr val="1C3C58"/>
                </a:solidFill>
              </a:rPr>
              <a:t>Claim, Evidence, Reasoning</a:t>
            </a:r>
          </a:p>
          <a:p>
            <a:pPr lvl="1"/>
            <a:r>
              <a:rPr lang="en-US" sz="2000" i="1" u="sng" dirty="0" err="1">
                <a:solidFill>
                  <a:schemeClr val="hlink"/>
                </a:solidFill>
                <a:hlinkClick r:id="rId5"/>
              </a:rPr>
              <a:t>Feelin</a:t>
            </a:r>
            <a:r>
              <a:rPr lang="en-US" sz="2000" i="1" u="sng" dirty="0">
                <a:solidFill>
                  <a:schemeClr val="hlink"/>
                </a:solidFill>
                <a:hlinkClick r:id="rId5"/>
              </a:rPr>
              <a:t>’ the Phenomena</a:t>
            </a:r>
            <a:endParaRPr lang="en-US" sz="2000" i="1" dirty="0">
              <a:solidFill>
                <a:srgbClr val="1C3C58"/>
              </a:solidFill>
            </a:endParaRPr>
          </a:p>
          <a:p>
            <a:pPr lvl="1"/>
            <a:endParaRPr lang="en-US" altLang="en-US" sz="2000" dirty="0"/>
          </a:p>
        </p:txBody>
      </p:sp>
      <p:pic>
        <p:nvPicPr>
          <p:cNvPr id="3" name="Google Shape;163;p37">
            <a:extLst>
              <a:ext uri="{FF2B5EF4-FFF2-40B4-BE49-F238E27FC236}">
                <a16:creationId xmlns:a16="http://schemas.microsoft.com/office/drawing/2014/main" id="{317D3676-8425-45D7-590A-5F9CDE98FBCA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84972" y="550784"/>
            <a:ext cx="1865849" cy="14352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8190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F1119-4AA3-D07E-2B21-3697039A1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FC3113E-3C73-B276-8F38-B31BE078F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46" y="144108"/>
            <a:ext cx="7886700" cy="564301"/>
          </a:xfrm>
        </p:spPr>
        <p:txBody>
          <a:bodyPr/>
          <a:lstStyle/>
          <a:p>
            <a:r>
              <a:rPr lang="en-US" sz="3200" b="1" dirty="0"/>
              <a:t>Strategy: [Which strategy did you choose?]</a:t>
            </a:r>
          </a:p>
        </p:txBody>
      </p:sp>
      <p:graphicFrame>
        <p:nvGraphicFramePr>
          <p:cNvPr id="5" name="Google Shape;169;p38">
            <a:extLst>
              <a:ext uri="{FF2B5EF4-FFF2-40B4-BE49-F238E27FC236}">
                <a16:creationId xmlns:a16="http://schemas.microsoft.com/office/drawing/2014/main" id="{1459D569-32AC-2609-C239-4C14A56801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5229058"/>
              </p:ext>
            </p:extLst>
          </p:nvPr>
        </p:nvGraphicFramePr>
        <p:xfrm>
          <a:off x="457200" y="708409"/>
          <a:ext cx="8284850" cy="412787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2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5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Lesson Objective: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[insert learning goal here]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Course: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en" sz="1800" b="0" i="1" dirty="0">
                          <a:solidFill>
                            <a:schemeClr val="bg1"/>
                          </a:solidFill>
                        </a:rPr>
                        <a:t>Science</a:t>
                      </a: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0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Describe what you would present to students.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A: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B: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C: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…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32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1" u="sng" strike="noStrike" cap="none" dirty="0"/>
                        <a:t>Lesson Placement &amp; Reasoning</a:t>
                      </a:r>
                      <a:r>
                        <a:rPr lang="en" sz="1800" u="none" strike="noStrike" cap="none" dirty="0"/>
                        <a:t>: </a:t>
                      </a:r>
                      <a:r>
                        <a:rPr lang="en" sz="1800" i="1" u="none" strike="noStrike" cap="none" dirty="0"/>
                        <a:t>I would put this strategy …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I selected this strategy because…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26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845F3-1815-28E2-3238-66016721A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D51CAC-6445-7693-19E5-4E1EAD690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46" y="144108"/>
            <a:ext cx="7886700" cy="564301"/>
          </a:xfrm>
        </p:spPr>
        <p:txBody>
          <a:bodyPr/>
          <a:lstStyle/>
          <a:p>
            <a:r>
              <a:rPr lang="en-US" sz="3200" b="1" dirty="0"/>
              <a:t>Strategy: [Which strategy did you choose?]</a:t>
            </a:r>
          </a:p>
        </p:txBody>
      </p:sp>
      <p:graphicFrame>
        <p:nvGraphicFramePr>
          <p:cNvPr id="5" name="Google Shape;169;p38">
            <a:extLst>
              <a:ext uri="{FF2B5EF4-FFF2-40B4-BE49-F238E27FC236}">
                <a16:creationId xmlns:a16="http://schemas.microsoft.com/office/drawing/2014/main" id="{B8BE0D83-767B-359A-DA08-5FB9A6011A38}"/>
              </a:ext>
            </a:extLst>
          </p:cNvPr>
          <p:cNvGraphicFramePr/>
          <p:nvPr/>
        </p:nvGraphicFramePr>
        <p:xfrm>
          <a:off x="457200" y="708409"/>
          <a:ext cx="8284850" cy="412787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2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5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Lesson Objective: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[insert learning goal here]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Course: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en" sz="1800" b="0" i="1" dirty="0">
                          <a:solidFill>
                            <a:schemeClr val="bg1"/>
                          </a:solidFill>
                        </a:rPr>
                        <a:t>Science</a:t>
                      </a: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0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Describe what you would present to students.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A: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B: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C: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…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32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1" u="sng" strike="noStrike" cap="none" dirty="0"/>
                        <a:t>Lesson Placement &amp; Reasoning</a:t>
                      </a:r>
                      <a:r>
                        <a:rPr lang="en" sz="1800" u="none" strike="noStrike" cap="none" dirty="0"/>
                        <a:t>: </a:t>
                      </a:r>
                      <a:r>
                        <a:rPr lang="en" sz="1800" i="1" u="none" strike="noStrike" cap="none" dirty="0"/>
                        <a:t>I would put this strategy …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I selected this strategy because…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947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A8693-3414-9432-785B-E1749766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A44295D-2CDE-4108-972D-07BDCC57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46" y="144108"/>
            <a:ext cx="7886700" cy="564301"/>
          </a:xfrm>
        </p:spPr>
        <p:txBody>
          <a:bodyPr/>
          <a:lstStyle/>
          <a:p>
            <a:r>
              <a:rPr lang="en-US" sz="3200" b="1" dirty="0"/>
              <a:t>Strategy: [Which strategy did you choose?]</a:t>
            </a:r>
          </a:p>
        </p:txBody>
      </p:sp>
      <p:graphicFrame>
        <p:nvGraphicFramePr>
          <p:cNvPr id="5" name="Google Shape;169;p38">
            <a:extLst>
              <a:ext uri="{FF2B5EF4-FFF2-40B4-BE49-F238E27FC236}">
                <a16:creationId xmlns:a16="http://schemas.microsoft.com/office/drawing/2014/main" id="{7CC2D1AA-97E4-A55D-455B-039B56E1C91D}"/>
              </a:ext>
            </a:extLst>
          </p:cNvPr>
          <p:cNvGraphicFramePr/>
          <p:nvPr/>
        </p:nvGraphicFramePr>
        <p:xfrm>
          <a:off x="457200" y="708409"/>
          <a:ext cx="8284850" cy="412787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220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56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Lesson Objective: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[insert learning goal here]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>
                          <a:solidFill>
                            <a:schemeClr val="bg1"/>
                          </a:solidFill>
                        </a:rPr>
                        <a:t>Course:</a:t>
                      </a:r>
                      <a:endParaRPr sz="1400" u="none" strike="noStrike" cap="none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en" sz="1800" b="0" i="1" dirty="0">
                          <a:solidFill>
                            <a:schemeClr val="bg1"/>
                          </a:solidFill>
                        </a:rPr>
                        <a:t>Science</a:t>
                      </a:r>
                      <a:r>
                        <a:rPr lang="en" sz="1800" b="0" i="1" u="none" strike="noStrike" cap="none" dirty="0">
                          <a:solidFill>
                            <a:schemeClr val="bg1"/>
                          </a:solidFill>
                        </a:rPr>
                        <a:t>]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0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Describe what you would present to students.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A: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B: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C: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u="none" strike="noStrike" cap="none" dirty="0"/>
                        <a:t>Example …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3225"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b="1" u="sng" strike="noStrike" cap="none" dirty="0"/>
                        <a:t>Lesson Placement &amp; Reasoning</a:t>
                      </a:r>
                      <a:r>
                        <a:rPr lang="en" sz="1800" u="none" strike="noStrike" cap="none" dirty="0"/>
                        <a:t>: </a:t>
                      </a:r>
                      <a:r>
                        <a:rPr lang="en" sz="1800" i="1" u="none" strike="noStrike" cap="none" dirty="0"/>
                        <a:t>I would put this strategy …</a:t>
                      </a: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800" i="1" u="none" strike="noStrike" cap="none" dirty="0"/>
                        <a:t>I selected this strategy because…</a:t>
                      </a:r>
                      <a:endParaRPr sz="1400" u="none" strike="noStrike" cap="none" dirty="0"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56378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7</TotalTime>
  <Words>346</Words>
  <Application>Microsoft Office PowerPoint</Application>
  <PresentationFormat>On-screen Show (16:9)</PresentationFormat>
  <Paragraphs>68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 Display</vt:lpstr>
      <vt:lpstr>Arial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PowerPoint Presentation</vt:lpstr>
      <vt:lpstr>Essential Question</vt:lpstr>
      <vt:lpstr>PURPOSES OF FORMATIVE ASSESSMENT</vt:lpstr>
      <vt:lpstr>Assessment Strategies</vt:lpstr>
      <vt:lpstr>Lesson Showcases: Summary</vt:lpstr>
      <vt:lpstr>Strategy: [Which strategy did you choose?]</vt:lpstr>
      <vt:lpstr>Strategy: [Which strategy did you choose?]</vt:lpstr>
      <vt:lpstr>Strategy: [Which strategy did you choose?]</vt:lpstr>
      <vt:lpstr>Strategy: [Which strategy did you choose?]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1</cp:revision>
  <dcterms:created xsi:type="dcterms:W3CDTF">2026-04-28T21:43:28Z</dcterms:created>
  <dcterms:modified xsi:type="dcterms:W3CDTF">2026-04-28T21:51:02Z</dcterms:modified>
  <cp:category/>
</cp:coreProperties>
</file>