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81" r:id="rId2"/>
  </p:sldMasterIdLst>
  <p:notesMasterIdLst>
    <p:notesMasterId r:id="rId50"/>
  </p:notesMasterIdLst>
  <p:sldIdLst>
    <p:sldId id="256" r:id="rId3"/>
    <p:sldId id="283" r:id="rId4"/>
    <p:sldId id="284" r:id="rId5"/>
    <p:sldId id="257" r:id="rId6"/>
    <p:sldId id="263" r:id="rId7"/>
    <p:sldId id="285" r:id="rId8"/>
    <p:sldId id="260" r:id="rId9"/>
    <p:sldId id="272" r:id="rId10"/>
    <p:sldId id="273" r:id="rId11"/>
    <p:sldId id="274" r:id="rId12"/>
    <p:sldId id="275" r:id="rId13"/>
    <p:sldId id="286" r:id="rId14"/>
    <p:sldId id="276" r:id="rId15"/>
    <p:sldId id="277" r:id="rId16"/>
    <p:sldId id="278" r:id="rId17"/>
    <p:sldId id="279" r:id="rId18"/>
    <p:sldId id="280" r:id="rId19"/>
    <p:sldId id="281" r:id="rId20"/>
    <p:sldId id="282"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7" r:id="rId38"/>
    <p:sldId id="303" r:id="rId39"/>
    <p:sldId id="304" r:id="rId40"/>
    <p:sldId id="305" r:id="rId41"/>
    <p:sldId id="306" r:id="rId42"/>
    <p:sldId id="316" r:id="rId43"/>
    <p:sldId id="317" r:id="rId44"/>
    <p:sldId id="308" r:id="rId45"/>
    <p:sldId id="309" r:id="rId46"/>
    <p:sldId id="310" r:id="rId47"/>
    <p:sldId id="311" r:id="rId48"/>
    <p:sldId id="318" r:id="rId49"/>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DF182F-1DE7-4F13-8AA3-002D9E3B458A}">
  <a:tblStyle styleId="{BEDF182F-1DE7-4F13-8AA3-002D9E3B45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3" autoAdjust="0"/>
  </p:normalViewPr>
  <p:slideViewPr>
    <p:cSldViewPr snapToGrid="0">
      <p:cViewPr varScale="1">
        <p:scale>
          <a:sx n="197" d="100"/>
          <a:sy n="197" d="100"/>
        </p:scale>
        <p:origin x="736"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Google Shape;3;n">
            <a:extLst>
              <a:ext uri="{FF2B5EF4-FFF2-40B4-BE49-F238E27FC236}">
                <a16:creationId xmlns:a16="http://schemas.microsoft.com/office/drawing/2014/main" id="{8624FC82-B5A2-5FA3-CBF3-BCBFA34F9D96}"/>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9459" name="Google Shape;4;n">
            <a:extLst>
              <a:ext uri="{FF2B5EF4-FFF2-40B4-BE49-F238E27FC236}">
                <a16:creationId xmlns:a16="http://schemas.microsoft.com/office/drawing/2014/main" id="{8976970C-9707-70A8-F003-735290520F14}"/>
              </a:ext>
            </a:extLst>
          </p:cNvPr>
          <p:cNvSpPr txBox="1">
            <a:spLocks noGrp="1" noChangeArrowheads="1"/>
          </p:cNvSpPr>
          <p:nvPr>
            <p:ph type="body" idx="1"/>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984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London_Millennium_Bridge_from_Saint_Paul%27s.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kvpr.org/post/months-after-rough-fire-millions-giant-sequoia-seedlings-take-roo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earner.org/series/minds-of-our-own/2-lessons-from-thin-ai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earn.k20center.ou.edu/lesson/45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jstor.org/stable/2690146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Akd7MMRKDwc"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dc.noaa.gov/billions/mappin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ncdc.noaa.gov/billio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earn-legacy.k20center.ou.edu/files/scienceresources/HS-LS2-6/HS-LS2-6-AT-Ecosystem-Dynamics-Functioning-and-Resilience-Niangua-Darter.pdf"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drive.google.com/file/d/1UMVb3kTX6g2-lL3Cn3MRI0iLXiJRu6nL/view?usp=sharing"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arn.k20center.ou.edu/lesson/34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123311815@N06/32769790322/in/photolist-RVKJYS-THdYHB-a7NjLt-2mbqkXr-wRxw-vRhUVj-qTaLrx-ie4ick-26iM1Fq-hLup5y-rD1fsd-qPzxoL-rxpLxy-2kMriCw-DPDsFz-uX6bGr-t2sjh5-rLu5Bs-odb7zd-ru2Mn3-rSV2un-qPLo3Z-2eVzqpG-rSTFzK-rE9LTw-rsCANE-rJzpbt-ruHvBq-2jt4Jek-rMcgcx-uUax49-ruFeD5-axg2Mm-2kMWDWz-2kMSMbd-2kMrMtf-2kMCAC6-2kMriD3-6BxAua-qYNPcv-9bzswQ-6jtGFq-batsxv-2maAKPw-Rk22kQ-63Jn2G-SJoW3C-qLHMU4-8XGzq1-rcg2B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CUjt36SD3h8&amp;t=29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5" name="Google Shape;38;p:notes">
            <a:extLst>
              <a:ext uri="{FF2B5EF4-FFF2-40B4-BE49-F238E27FC236}">
                <a16:creationId xmlns:a16="http://schemas.microsoft.com/office/drawing/2014/main" id="{9366B4A2-DBA3-CFE8-53CE-BFEE9562E40A}"/>
              </a:ext>
            </a:extLst>
          </p:cNvPr>
          <p:cNvSpPr>
            <a:spLocks noGrp="1" noRot="1" noChangeAspect="1" noTextEdit="1"/>
          </p:cNvSpPr>
          <p:nvPr>
            <p:ph type="sldImg" idx="2"/>
          </p:nvPr>
        </p:nvSpPr>
        <p:spPr>
          <a:noFill/>
          <a:ln>
            <a:headEnd/>
            <a:tailEnd/>
          </a:ln>
        </p:spPr>
      </p:sp>
      <p:sp>
        <p:nvSpPr>
          <p:cNvPr id="21506" name="Google Shape;39;p:notes">
            <a:extLst>
              <a:ext uri="{FF2B5EF4-FFF2-40B4-BE49-F238E27FC236}">
                <a16:creationId xmlns:a16="http://schemas.microsoft.com/office/drawing/2014/main" id="{3F2534ED-FEAD-412D-0543-27B7B303B0D9}"/>
              </a:ext>
            </a:extLst>
          </p:cNvPr>
          <p:cNvSpPr txBox="1">
            <a:spLocks noGrp="1" noChangeArrowheads="1"/>
          </p:cNvSpPr>
          <p:nvPr>
            <p:ph type="body" idx="1"/>
          </p:nvPr>
        </p:nvSpPr>
        <p:spPr/>
        <p:txBody>
          <a:bodyPr/>
          <a:lstStyle/>
          <a:p>
            <a:pPr marL="0" indent="0" eaLnBrk="1" hangingPunct="1">
              <a:buSzPts val="11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u="sng" dirty="0">
                <a:solidFill>
                  <a:schemeClr val="hlink"/>
                </a:solidFill>
              </a:rPr>
              <a:t>https://learn.k20center.ou.edu/lesson/1666</a:t>
            </a:r>
            <a:endParaRPr lang="en-US" sz="1200" dirty="0">
              <a:solidFill>
                <a:srgbClr val="000000"/>
              </a:solidFill>
              <a:latin typeface="Arial"/>
              <a:cs typeface="Arial"/>
              <a:sym typeface="Arial"/>
            </a:endParaRPr>
          </a:p>
          <a:p>
            <a:pPr marL="0" lvl="0" indent="0" algn="l" rtl="0">
              <a:spcBef>
                <a:spcPts val="0"/>
              </a:spcBef>
              <a:spcAft>
                <a:spcPts val="0"/>
              </a:spcAft>
              <a:buNone/>
            </a:pPr>
            <a:endParaRPr lang="en-US" sz="1200" dirty="0">
              <a:solidFill>
                <a:srgbClr val="000000"/>
              </a:solidFill>
              <a:highlight>
                <a:srgbClr val="FFFFFF"/>
              </a:highlight>
              <a:latin typeface="Arial"/>
              <a:ea typeface="Open Sans"/>
              <a:cs typeface="Arial"/>
              <a:sym typeface="Arial"/>
            </a:endParaRPr>
          </a:p>
          <a:p>
            <a:pPr marL="0" lvl="0" indent="0" algn="l" rtl="0">
              <a:spcBef>
                <a:spcPts val="0"/>
              </a:spcBef>
              <a:spcAft>
                <a:spcPts val="0"/>
              </a:spcAft>
              <a:buNone/>
            </a:pPr>
            <a:r>
              <a:rPr lang="en-US" sz="1200" dirty="0">
                <a:solidFill>
                  <a:srgbClr val="000000"/>
                </a:solidFill>
                <a:highlight>
                  <a:srgbClr val="FFFFFF"/>
                </a:highlight>
                <a:latin typeface="Arial"/>
                <a:ea typeface="Open Sans"/>
                <a:cs typeface="Arial"/>
                <a:sym typeface="Arial"/>
              </a:rPr>
              <a:t>Image Source: </a:t>
            </a:r>
            <a:r>
              <a:rPr lang="en-US" sz="1400" dirty="0" err="1">
                <a:solidFill>
                  <a:srgbClr val="292929"/>
                </a:solidFill>
                <a:highlight>
                  <a:srgbClr val="FFFFFF"/>
                </a:highlight>
                <a:latin typeface="Open Sans"/>
                <a:ea typeface="Open Sans"/>
                <a:cs typeface="Open Sans"/>
                <a:sym typeface="Open Sans"/>
              </a:rPr>
              <a:t>Kamenícek</a:t>
            </a:r>
            <a:r>
              <a:rPr lang="en-US" sz="1400" dirty="0">
                <a:solidFill>
                  <a:srgbClr val="292929"/>
                </a:solidFill>
                <a:highlight>
                  <a:srgbClr val="FFFFFF"/>
                </a:highlight>
                <a:latin typeface="Open Sans"/>
                <a:ea typeface="Open Sans"/>
                <a:cs typeface="Open Sans"/>
                <a:sym typeface="Open Sans"/>
              </a:rPr>
              <a:t>, J. (2014, March 31). London Millennium Bridge from Saint Paul's [Image]. Wikimedia Commons. </a:t>
            </a:r>
            <a:r>
              <a:rPr lang="en-US" sz="1400" u="sng" dirty="0">
                <a:solidFill>
                  <a:schemeClr val="hlink"/>
                </a:solidFill>
                <a:highlight>
                  <a:srgbClr val="FFFFFF"/>
                </a:highlight>
                <a:latin typeface="Open Sans"/>
                <a:ea typeface="Open Sans"/>
                <a:cs typeface="Open Sans"/>
                <a:sym typeface="Open Sans"/>
                <a:hlinkClick r:id="rId3"/>
              </a:rPr>
              <a:t>https://commons.wikimedia.org/wiki/File:London_Millennium_Bridge_from_Saint_Paul%27s.jpg</a:t>
            </a:r>
            <a:endParaRPr lang="en-US" sz="1400" dirty="0">
              <a:solidFill>
                <a:srgbClr val="292929"/>
              </a:solidFill>
              <a:highlight>
                <a:srgbClr val="FFFFFF"/>
              </a:highlight>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395581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1A9988"/>
              </a:buClr>
              <a:buSzPts val="1100"/>
              <a:buFont typeface="Arial"/>
              <a:buNone/>
            </a:pPr>
            <a:r>
              <a:rPr lang="en-US" dirty="0">
                <a:solidFill>
                  <a:srgbClr val="1A9988"/>
                </a:solidFill>
              </a:rPr>
              <a:t>Note: PE - Explain that the standard is the whole top section.</a:t>
            </a:r>
            <a:endParaRPr lang="en-US" dirty="0">
              <a:solidFill>
                <a:schemeClr val="dk1"/>
              </a:solidFill>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04725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Ask participants which CCCs the phenomenon and activity touched upon (particularly </a:t>
            </a:r>
            <a:r>
              <a:rPr lang="en-US" dirty="0">
                <a:solidFill>
                  <a:srgbClr val="1A9988"/>
                </a:solidFill>
              </a:rPr>
              <a:t>patterns; </a:t>
            </a:r>
            <a:r>
              <a:rPr lang="en-US" dirty="0">
                <a:solidFill>
                  <a:schemeClr val="dk1"/>
                </a:solidFill>
              </a:rPr>
              <a:t>systems and system models; scale, proportion, and quantity)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70613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Break after taking notes.</a:t>
            </a:r>
          </a:p>
          <a:p>
            <a:pPr marL="0" lvl="0" indent="0" algn="l" rtl="0">
              <a:lnSpc>
                <a:spcPct val="100000"/>
              </a:lnSpc>
              <a:spcBef>
                <a:spcPts val="0"/>
              </a:spcBef>
              <a:spcAft>
                <a:spcPts val="0"/>
              </a:spcAft>
              <a:buSzPts val="1400"/>
              <a:buNone/>
            </a:pPr>
            <a:endParaRPr lang="en-US" dirty="0"/>
          </a:p>
          <a:p>
            <a:endParaRPr lang="en-US" dirty="0"/>
          </a:p>
        </p:txBody>
      </p:sp>
    </p:spTree>
    <p:extLst>
      <p:ext uri="{BB962C8B-B14F-4D97-AF65-F5344CB8AC3E}">
        <p14:creationId xmlns:p14="http://schemas.microsoft.com/office/powerpoint/2010/main" val="206577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Sticky bars (use of a phenomenon, probe, instructional strategy together)</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Mention that few teachers actually get the right answer the first time.</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Image Source: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u="sng" dirty="0">
                <a:solidFill>
                  <a:srgbClr val="1C3678"/>
                </a:solidFill>
                <a:hlinkClick r:id="rId3">
                  <a:extLst>
                    <a:ext uri="{A12FA001-AC4F-418D-AE19-62706E023703}">
                      <ahyp:hlinkClr xmlns:ahyp="http://schemas.microsoft.com/office/drawing/2018/hyperlinkcolor" val="tx"/>
                    </a:ext>
                  </a:extLst>
                </a:hlinkClick>
              </a:rPr>
              <a:t>Romero, E.D. (2016, May 5). </a:t>
            </a:r>
            <a:r>
              <a:rPr lang="en-US" b="0" i="0" u="sng" dirty="0">
                <a:solidFill>
                  <a:srgbClr val="222222"/>
                </a:solidFill>
                <a:effectLst/>
                <a:latin typeface="Lato" panose="020F0502020204030203" pitchFamily="34" charset="0"/>
              </a:rPr>
              <a:t>Months after the rough fire millions of giant sequoia seedlings take root. NPR for Central California.</a:t>
            </a:r>
          </a:p>
          <a:p>
            <a:pPr marL="0" lvl="0" indent="0" algn="l" rtl="0">
              <a:spcBef>
                <a:spcPts val="0"/>
              </a:spcBef>
              <a:spcAft>
                <a:spcPts val="0"/>
              </a:spcAft>
              <a:buClr>
                <a:schemeClr val="dk1"/>
              </a:buClr>
              <a:buSzPts val="1100"/>
              <a:buFont typeface="Arial"/>
              <a:buNone/>
            </a:pPr>
            <a:r>
              <a:rPr lang="en-US" u="sng" dirty="0">
                <a:solidFill>
                  <a:srgbClr val="1C3678"/>
                </a:solidFill>
                <a:hlinkClick r:id="rId3">
                  <a:extLst>
                    <a:ext uri="{A12FA001-AC4F-418D-AE19-62706E023703}">
                      <ahyp:hlinkClr xmlns:ahyp="http://schemas.microsoft.com/office/drawing/2018/hyperlinkcolor" val="tx"/>
                    </a:ext>
                  </a:extLst>
                </a:hlinkClick>
              </a:rPr>
              <a:t>https://www.kvpr.org/post/months-after-rough-fire-millions-giant-sequoia-seedlings-take-root</a:t>
            </a:r>
            <a:r>
              <a:rPr lang="en-US" dirty="0">
                <a:solidFill>
                  <a:schemeClr val="dk1"/>
                </a:solidFill>
              </a:rPr>
              <a:t> </a:t>
            </a:r>
            <a:endParaRPr lang="en-US" dirty="0"/>
          </a:p>
          <a:p>
            <a:endParaRPr lang="en-US" dirty="0"/>
          </a:p>
        </p:txBody>
      </p:sp>
    </p:spTree>
    <p:extLst>
      <p:ext uri="{BB962C8B-B14F-4D97-AF65-F5344CB8AC3E}">
        <p14:creationId xmlns:p14="http://schemas.microsoft.com/office/powerpoint/2010/main" val="2876261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Video Source: Annenberg Learner. (n.d.). Lessons from thin air. Retrieved October 14, 2021, from </a:t>
            </a:r>
            <a:r>
              <a:rPr lang="en-US" dirty="0">
                <a:hlinkClick r:id="rId3"/>
              </a:rPr>
              <a:t>https://www.learner.org/series/minds-of-our-own/2-lessons-from-thin-air/</a:t>
            </a:r>
            <a:endParaRPr lang="en-US" dirty="0"/>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video has the answer.</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Talk about the connection to FA. Teaching science is about uncovering student pre-conceptions and using them to build new knowledge.</a:t>
            </a:r>
          </a:p>
          <a:p>
            <a:pPr marL="0" lvl="0" indent="0" algn="l" rtl="0">
              <a:spcBef>
                <a:spcPts val="0"/>
              </a:spcBef>
              <a:spcAft>
                <a:spcPts val="0"/>
              </a:spcAft>
              <a:buClr>
                <a:schemeClr val="dk1"/>
              </a:buClr>
              <a:buSzPts val="1100"/>
              <a:buFont typeface="Arial"/>
              <a:buNone/>
            </a:pPr>
            <a:r>
              <a:rPr lang="en-US" dirty="0">
                <a:solidFill>
                  <a:schemeClr val="dk1"/>
                </a:solidFill>
              </a:rPr>
              <a:t>Probes are a valuable tool in science.</a:t>
            </a:r>
            <a:endParaRPr lang="en-US" dirty="0"/>
          </a:p>
          <a:p>
            <a:endParaRPr lang="en-US" dirty="0"/>
          </a:p>
        </p:txBody>
      </p:sp>
    </p:spTree>
    <p:extLst>
      <p:ext uri="{BB962C8B-B14F-4D97-AF65-F5344CB8AC3E}">
        <p14:creationId xmlns:p14="http://schemas.microsoft.com/office/powerpoint/2010/main" val="3399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sz="1400" u="sng" dirty="0">
                <a:solidFill>
                  <a:schemeClr val="hlink"/>
                </a:solidFill>
                <a:hlinkClick r:id="rId3"/>
              </a:rPr>
              <a:t>https://learn.k20center.ou.edu/lesson/458</a:t>
            </a:r>
            <a:r>
              <a:rPr lang="en-US" sz="1400" dirty="0">
                <a:solidFill>
                  <a:schemeClr val="dk1"/>
                </a:solidFill>
              </a:rPr>
              <a:t> </a:t>
            </a:r>
          </a:p>
          <a:p>
            <a:endParaRPr lang="en-US" dirty="0"/>
          </a:p>
        </p:txBody>
      </p:sp>
    </p:spTree>
    <p:extLst>
      <p:ext uri="{BB962C8B-B14F-4D97-AF65-F5344CB8AC3E}">
        <p14:creationId xmlns:p14="http://schemas.microsoft.com/office/powerpoint/2010/main" val="720826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For this standard, the FA tells us what students know about the inputs required</a:t>
            </a:r>
          </a:p>
          <a:p>
            <a:pPr marL="0" lvl="0" indent="0" algn="l" rtl="0">
              <a:spcBef>
                <a:spcPts val="0"/>
              </a:spcBef>
              <a:spcAft>
                <a:spcPts val="0"/>
              </a:spcAft>
              <a:buNone/>
            </a:pPr>
            <a:endParaRPr lang="en-US" dirty="0">
              <a:solidFill>
                <a:srgbClr val="1A9988"/>
              </a:solidFill>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674041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5764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Before-During-After (B-D-A) formative assessment strategy with probe</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Ask where in the lesson you could use this probe</a:t>
            </a:r>
            <a:endParaRPr lang="en-US" dirty="0"/>
          </a:p>
          <a:p>
            <a:endParaRPr lang="en-US" dirty="0"/>
          </a:p>
        </p:txBody>
      </p:sp>
    </p:spTree>
    <p:extLst>
      <p:ext uri="{BB962C8B-B14F-4D97-AF65-F5344CB8AC3E}">
        <p14:creationId xmlns:p14="http://schemas.microsoft.com/office/powerpoint/2010/main" val="342184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000" dirty="0">
                <a:solidFill>
                  <a:srgbClr val="595959"/>
                </a:solidFill>
                <a:latin typeface="Lato"/>
                <a:ea typeface="Lato"/>
                <a:cs typeface="Lato"/>
                <a:sym typeface="Lato"/>
              </a:rPr>
              <a:t>Source: </a:t>
            </a:r>
            <a:r>
              <a:rPr lang="en-US" sz="1400" b="0" i="0" dirty="0">
                <a:solidFill>
                  <a:srgbClr val="000000"/>
                </a:solidFill>
                <a:effectLst/>
                <a:latin typeface="Segoe UI" panose="020B0502040204020203" pitchFamily="34" charset="0"/>
              </a:rPr>
              <a:t>Keeley, P. (2019). GUEST Editorial: Formative Assessment in the Science Classroom: What It Is and What It Is Not. Science and Children, 56(9), 8–11. </a:t>
            </a:r>
            <a:r>
              <a:rPr lang="en-US" sz="1400" b="0" i="0" u="none" strike="noStrike" dirty="0">
                <a:solidFill>
                  <a:srgbClr val="6264A7"/>
                </a:solidFill>
                <a:effectLst/>
                <a:latin typeface="Segoe UI" panose="020B0502040204020203" pitchFamily="34" charset="0"/>
                <a:hlinkClick r:id="rId3" tooltip="https://www.jstor.org/stable/26901465"/>
              </a:rPr>
              <a:t>https://www.jstor.org/stable/26901465</a:t>
            </a:r>
            <a:endParaRPr lang="en-US" sz="10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lang="en-US" sz="10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000" dirty="0">
                <a:solidFill>
                  <a:srgbClr val="595959"/>
                </a:solidFill>
                <a:latin typeface="Lato"/>
                <a:ea typeface="Lato"/>
                <a:cs typeface="Lato"/>
                <a:sym typeface="Lato"/>
              </a:rPr>
              <a:t>All of the Formative assessments that we have seen could be probes, but the way we are featuring them today is: </a:t>
            </a:r>
          </a:p>
          <a:p>
            <a:pPr marL="0" lvl="0" indent="0" algn="l" rtl="0">
              <a:spcBef>
                <a:spcPts val="0"/>
              </a:spcBef>
              <a:spcAft>
                <a:spcPts val="0"/>
              </a:spcAft>
              <a:buClr>
                <a:schemeClr val="dk1"/>
              </a:buClr>
              <a:buSzPts val="1100"/>
              <a:buFont typeface="Arial"/>
              <a:buNone/>
            </a:pPr>
            <a:r>
              <a:rPr lang="en-US" sz="1000" dirty="0">
                <a:solidFill>
                  <a:srgbClr val="595959"/>
                </a:solidFill>
                <a:latin typeface="Lato"/>
                <a:ea typeface="Lato"/>
                <a:cs typeface="Lato"/>
                <a:sym typeface="Lato"/>
              </a:rPr>
              <a:t>Assessment AS learning.</a:t>
            </a:r>
            <a:r>
              <a:rPr lang="en-US" sz="1400" dirty="0">
                <a:solidFill>
                  <a:srgbClr val="595959"/>
                </a:solidFill>
                <a:latin typeface="Lato"/>
                <a:ea typeface="Lato"/>
                <a:cs typeface="Lato"/>
                <a:sym typeface="Lato"/>
              </a:rPr>
              <a:t> </a:t>
            </a:r>
          </a:p>
          <a:p>
            <a:pPr marL="0" lvl="0" indent="0" algn="l" rtl="0">
              <a:spcBef>
                <a:spcPts val="0"/>
              </a:spcBef>
              <a:spcAft>
                <a:spcPts val="0"/>
              </a:spcAft>
              <a:buClr>
                <a:schemeClr val="dk1"/>
              </a:buClr>
              <a:buSzPts val="1100"/>
              <a:buFont typeface="Arial"/>
              <a:buNone/>
            </a:pPr>
            <a:endParaRPr lang="en-US" sz="1400" dirty="0">
              <a:solidFill>
                <a:srgbClr val="595959"/>
              </a:solidFill>
              <a:latin typeface="Lato"/>
              <a:ea typeface="Lato"/>
              <a:cs typeface="Lato"/>
              <a:sym typeface="Lato"/>
            </a:endParaRPr>
          </a:p>
          <a:p>
            <a:pPr marL="0" lvl="0" indent="0" algn="l" rtl="0">
              <a:spcBef>
                <a:spcPts val="0"/>
              </a:spcBef>
              <a:spcAft>
                <a:spcPts val="0"/>
              </a:spcAft>
              <a:buClr>
                <a:srgbClr val="1A9988"/>
              </a:buClr>
              <a:buSzPts val="1100"/>
              <a:buFont typeface="Arial"/>
              <a:buNone/>
            </a:pPr>
            <a:r>
              <a:rPr lang="en-US" dirty="0">
                <a:solidFill>
                  <a:srgbClr val="1A9988"/>
                </a:solidFill>
              </a:rPr>
              <a:t>Science is about surfacing thinking.</a:t>
            </a:r>
            <a:endParaRPr lang="en-US" sz="1400" dirty="0">
              <a:solidFill>
                <a:srgbClr val="595959"/>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dirty="0">
                <a:solidFill>
                  <a:srgbClr val="595959"/>
                </a:solidFill>
                <a:latin typeface="Lato"/>
                <a:ea typeface="Lato"/>
                <a:cs typeface="Lato"/>
                <a:sym typeface="Lato"/>
              </a:rPr>
              <a:t>	</a:t>
            </a:r>
            <a:endParaRPr lang="en-US" dirty="0"/>
          </a:p>
          <a:p>
            <a:endParaRPr lang="en-US" dirty="0"/>
          </a:p>
        </p:txBody>
      </p:sp>
    </p:spTree>
    <p:extLst>
      <p:ext uri="{BB962C8B-B14F-4D97-AF65-F5344CB8AC3E}">
        <p14:creationId xmlns:p14="http://schemas.microsoft.com/office/powerpoint/2010/main" val="496130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1A9988"/>
                </a:solidFill>
              </a:rPr>
              <a:t>Image Source: </a:t>
            </a:r>
            <a:r>
              <a:rPr lang="en-US" sz="2400" dirty="0">
                <a:effectLst/>
                <a:latin typeface="Calibri" panose="020F0502020204030204" pitchFamily="34" charset="0"/>
                <a:ea typeface="Calibri" panose="020F0502020204030204" pitchFamily="34" charset="0"/>
                <a:cs typeface="Times New Roman" panose="02020603050405020304" pitchFamily="18" charset="0"/>
              </a:rPr>
              <a:t>Long, C. B. (2018). Tray of lemonade [Image].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Unsplash</a:t>
            </a:r>
            <a:r>
              <a:rPr lang="en-US" sz="2400" dirty="0">
                <a:effectLst/>
                <a:latin typeface="Calibri" panose="020F0502020204030204" pitchFamily="34" charset="0"/>
                <a:ea typeface="Calibri" panose="020F0502020204030204" pitchFamily="34" charset="0"/>
                <a:cs typeface="Times New Roman" panose="02020603050405020304" pitchFamily="18" charset="0"/>
              </a:rPr>
              <a:t>. https://unsplash.com/photos/_PaXoN4_2s0</a:t>
            </a:r>
            <a:endParaRPr lang="en-US"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Before-During-After (B-D-A) formative assessment strategy with probe</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Ask where in the lesson you could use this probe</a:t>
            </a:r>
            <a:endParaRPr lang="en-US" dirty="0"/>
          </a:p>
          <a:p>
            <a:endParaRPr lang="en-US" dirty="0"/>
          </a:p>
        </p:txBody>
      </p:sp>
    </p:spTree>
    <p:extLst>
      <p:ext uri="{BB962C8B-B14F-4D97-AF65-F5344CB8AC3E}">
        <p14:creationId xmlns:p14="http://schemas.microsoft.com/office/powerpoint/2010/main" val="191459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chemeClr val="dk1"/>
              </a:buClr>
              <a:buSzPts val="1100"/>
              <a:buFont typeface="Arial"/>
              <a:buNone/>
              <a:tabLst/>
              <a:defRPr/>
            </a:pPr>
            <a:r>
              <a:rPr lang="en-US" dirty="0">
                <a:solidFill>
                  <a:schemeClr val="dk1"/>
                </a:solidFill>
              </a:rPr>
              <a:t>Video Source: </a:t>
            </a:r>
            <a:r>
              <a:rPr lang="en-US" dirty="0"/>
              <a:t>It’s Okay To Be Smart. (2015, January 19). There’s no such thing as cold [Video]. YouTube. </a:t>
            </a:r>
            <a:r>
              <a:rPr lang="en-US" dirty="0">
                <a:hlinkClick r:id="rId3"/>
              </a:rPr>
              <a:t>https://www.youtube.com/watch</a:t>
            </a:r>
            <a:r>
              <a:rPr lang="en-US" dirty="0">
                <a:hlinkClick r:id="rId4"/>
              </a:rPr>
              <a:t>?v=Akd7MMRKDwc</a:t>
            </a:r>
            <a:endParaRPr lang="en-US" dirty="0"/>
          </a:p>
          <a:p>
            <a:pPr marL="0" lvl="0" indent="0" algn="l" rtl="0">
              <a:spcBef>
                <a:spcPts val="1200"/>
              </a:spcBef>
              <a:spcAft>
                <a:spcPts val="0"/>
              </a:spcAft>
              <a:buClr>
                <a:schemeClr val="dk1"/>
              </a:buClr>
              <a:buSzPts val="1100"/>
              <a:buFont typeface="Arial"/>
              <a:buNone/>
            </a:pPr>
            <a:r>
              <a:rPr lang="en-US" dirty="0">
                <a:solidFill>
                  <a:schemeClr val="dk1"/>
                </a:solidFill>
              </a:rPr>
              <a:t>(0:38-1:58)</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B-D-A strategy allows us to see student understanding of the process of atomic motion/average kinetic energy in thermal energy transfer, which is central to conceptual understanding of the DCI.</a:t>
            </a:r>
            <a:endParaRPr lang="en-US" dirty="0"/>
          </a:p>
          <a:p>
            <a:endParaRPr lang="en-US" dirty="0"/>
          </a:p>
        </p:txBody>
      </p:sp>
    </p:spTree>
    <p:extLst>
      <p:ext uri="{BB962C8B-B14F-4D97-AF65-F5344CB8AC3E}">
        <p14:creationId xmlns:p14="http://schemas.microsoft.com/office/powerpoint/2010/main" val="4016475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Bottom line, these are not summative assessments.</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2094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rgbClr val="1A9988"/>
              </a:buClr>
              <a:buFont typeface="Arial"/>
              <a:buNone/>
            </a:pPr>
            <a:r>
              <a:rPr lang="en-US" dirty="0">
                <a:solidFill>
                  <a:schemeClr val="dk1"/>
                </a:solidFill>
              </a:rPr>
              <a:t>Initial explanation likely includes evidence from personal experience only</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672329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Example of data as a phenomenon</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Have participants visit </a:t>
            </a:r>
            <a:r>
              <a:rPr lang="en-US" u="sng" dirty="0">
                <a:solidFill>
                  <a:srgbClr val="1C3678"/>
                </a:solidFill>
                <a:hlinkClick r:id="rId3">
                  <a:extLst>
                    <a:ext uri="{A12FA001-AC4F-418D-AE19-62706E023703}">
                      <ahyp:hlinkClr xmlns:ahyp="http://schemas.microsoft.com/office/drawing/2018/hyperlinkcolor" val="tx"/>
                    </a:ext>
                  </a:extLst>
                </a:hlinkClick>
              </a:rPr>
              <a:t>https://www.ncdc.noaa.gov/billions/mapping</a:t>
            </a:r>
            <a:r>
              <a:rPr lang="en-US" dirty="0">
                <a:solidFill>
                  <a:schemeClr val="dk1"/>
                </a:solidFill>
              </a:rPr>
              <a:t> to collect their own evidence.</a:t>
            </a:r>
          </a:p>
          <a:p>
            <a:pPr marL="0" lvl="0" indent="0" algn="l" rtl="0">
              <a:spcBef>
                <a:spcPts val="0"/>
              </a:spcBef>
              <a:spcAft>
                <a:spcPts val="0"/>
              </a:spcAft>
              <a:buClr>
                <a:schemeClr val="dk1"/>
              </a:buClr>
              <a:buSzPts val="1100"/>
              <a:buFont typeface="Arial"/>
              <a:buNone/>
            </a:pPr>
            <a:r>
              <a:rPr lang="en-US" dirty="0">
                <a:solidFill>
                  <a:schemeClr val="dk1"/>
                </a:solidFill>
              </a:rPr>
              <a:t>The easiest way to explore the data is the Mapping tab, but the Time Series and Events tabs also provide straightforward data.</a:t>
            </a:r>
          </a:p>
          <a:p>
            <a:pPr marL="0" lvl="0" indent="0" algn="l" rtl="0">
              <a:spcBef>
                <a:spcPts val="120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1200"/>
              </a:spcBef>
              <a:spcAft>
                <a:spcPts val="0"/>
              </a:spcAft>
              <a:buClr>
                <a:schemeClr val="dk1"/>
              </a:buClr>
              <a:buSzPts val="1100"/>
              <a:buFont typeface="Arial"/>
              <a:buNone/>
              <a:tabLst/>
              <a:defRPr/>
            </a:pPr>
            <a:r>
              <a:rPr lang="en-US" dirty="0"/>
              <a:t>Source: NOAA National Centers for Environmental Education. (2021). Billion-dollar weather and climate disasters. </a:t>
            </a:r>
            <a:r>
              <a:rPr lang="en-US" dirty="0">
                <a:hlinkClick r:id="rId4"/>
              </a:rPr>
              <a:t>https://www.ncdc.noaa.gov/billions/</a:t>
            </a:r>
            <a:endParaRPr lang="en-US" dirty="0"/>
          </a:p>
          <a:p>
            <a:pPr marL="0" lvl="0" indent="0" algn="l" rtl="0">
              <a:spcBef>
                <a:spcPts val="1200"/>
              </a:spcBef>
              <a:spcAft>
                <a:spcPts val="0"/>
              </a:spcAft>
              <a:buClr>
                <a:schemeClr val="dk1"/>
              </a:buClr>
              <a:buSzPts val="1100"/>
              <a:buFont typeface="Arial"/>
              <a:buNone/>
            </a:pPr>
            <a:endParaRPr lang="en-US" dirty="0">
              <a:solidFill>
                <a:schemeClr val="dk1"/>
              </a:solidFill>
            </a:endParaRPr>
          </a:p>
          <a:p>
            <a:endParaRPr lang="en-US" dirty="0"/>
          </a:p>
        </p:txBody>
      </p:sp>
    </p:spTree>
    <p:extLst>
      <p:ext uri="{BB962C8B-B14F-4D97-AF65-F5344CB8AC3E}">
        <p14:creationId xmlns:p14="http://schemas.microsoft.com/office/powerpoint/2010/main" val="1072696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19C47-7296-46FE-D90C-DE611989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ED2CB-33CB-F587-44AB-E76D837F6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F40001-8DC3-8154-C96E-EC7B76BD85E8}"/>
              </a:ext>
            </a:extLst>
          </p:cNvPr>
          <p:cNvSpPr>
            <a:spLocks noGrp="1"/>
          </p:cNvSpPr>
          <p:nvPr>
            <p:ph type="body" idx="1"/>
          </p:nvPr>
        </p:nvSpPr>
        <p:spPr/>
        <p:txBody>
          <a:bodyPr/>
          <a:lstStyle/>
          <a:p>
            <a:pPr marL="0" lvl="0" indent="0" algn="l" rtl="0">
              <a:spcBef>
                <a:spcPts val="0"/>
              </a:spcBef>
              <a:spcAft>
                <a:spcPts val="0"/>
              </a:spcAft>
              <a:buClr>
                <a:srgbClr val="1A9988"/>
              </a:buClr>
              <a:buFont typeface="Arial"/>
              <a:buNone/>
            </a:pPr>
            <a:r>
              <a:rPr lang="en-US" dirty="0">
                <a:solidFill>
                  <a:srgbClr val="1A9988"/>
                </a:solidFill>
              </a:rPr>
              <a:t>An initial explanation, like we’ve seen in previous FAs is valuable for seeing the ideas, misconceptions, and ways of thinking about material, but it also provides a scaffold for the learning to come. CER allows students to continuously revise their thinking and strengthen their explanations as they learn more about the concept</a:t>
            </a:r>
            <a:endParaRPr lang="en-US" dirty="0">
              <a:solidFill>
                <a:schemeClr val="dk1"/>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1581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Activity: using student data to assess in a holistic way; assessment task created for assessment as learning</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Developed with and vetted by rural OK teachers. Assessments use a central phenomenon and several focused “tasks” that address all three dimensions of a given standard. Give teachers some time to look over the task and several student work examples (4-5 per group is ideal).</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River Darter Assessment Task </a:t>
            </a:r>
            <a:r>
              <a:rPr lang="en-US" u="sng" dirty="0">
                <a:solidFill>
                  <a:srgbClr val="1C3678"/>
                </a:solidFill>
                <a:hlinkClick r:id="rId3">
                  <a:extLst>
                    <a:ext uri="{A12FA001-AC4F-418D-AE19-62706E023703}">
                      <ahyp:hlinkClr xmlns:ahyp="http://schemas.microsoft.com/office/drawing/2018/hyperlinkcolor" val="tx"/>
                    </a:ext>
                  </a:extLst>
                </a:hlinkClick>
              </a:rPr>
              <a:t>https://learn-legacy.k20center.ou.edu/files/scienceresources/HS-LS2-6/HS-LS2-6-AT-Ecosystem-Dynamics-Functioning-and-Resilience-Niangua-Darter.pdf</a:t>
            </a: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Example student data here (12 examples): </a:t>
            </a:r>
            <a:r>
              <a:rPr lang="en-US" u="sng" dirty="0">
                <a:solidFill>
                  <a:srgbClr val="1C3678"/>
                </a:solidFill>
                <a:hlinkClick r:id="rId4">
                  <a:extLst>
                    <a:ext uri="{A12FA001-AC4F-418D-AE19-62706E023703}">
                      <ahyp:hlinkClr xmlns:ahyp="http://schemas.microsoft.com/office/drawing/2018/hyperlinkcolor" val="tx"/>
                    </a:ext>
                  </a:extLst>
                </a:hlinkClick>
              </a:rPr>
              <a:t>https://drive.google.com/file/d/1UMVb3kTX6g2-lL3Cn3MRI0iLXiJRu6nL/view?usp=sharing</a:t>
            </a:r>
            <a:r>
              <a:rPr lang="en-US" dirty="0">
                <a:solidFill>
                  <a:schemeClr val="dk1"/>
                </a:solidFill>
              </a:rPr>
              <a:t> (Heather has the pdf if it isn’t accessible by the link)</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88735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AC67-BA23-B663-B204-EBC39EEBD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647D4-3B07-F20D-B238-1BC141AE0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EB8E3-1AEC-25E4-989D-0ED60C8876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250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Common questions teachers ask.</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00856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Break after taking notes </a:t>
            </a:r>
          </a:p>
          <a:p>
            <a:pPr marL="0" lvl="0" indent="0" algn="l" rtl="0">
              <a:lnSpc>
                <a:spcPct val="100000"/>
              </a:lnSpc>
              <a:spcBef>
                <a:spcPts val="0"/>
              </a:spcBef>
              <a:spcAft>
                <a:spcPts val="0"/>
              </a:spcAft>
              <a:buSzPts val="1400"/>
              <a:buNone/>
            </a:pPr>
            <a:endParaRPr lang="en-US" dirty="0"/>
          </a:p>
          <a:p>
            <a:endParaRPr lang="en-US" dirty="0"/>
          </a:p>
        </p:txBody>
      </p:sp>
    </p:spTree>
    <p:extLst>
      <p:ext uri="{BB962C8B-B14F-4D97-AF65-F5344CB8AC3E}">
        <p14:creationId xmlns:p14="http://schemas.microsoft.com/office/powerpoint/2010/main" val="92200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choose answers, consider the prompt, and then discuss the prompt in groups to come to a consensus.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highlight>
                  <a:srgbClr val="EAD1DC"/>
                </a:highlight>
              </a:rPr>
              <a:t>Justified List probe</a:t>
            </a:r>
            <a:endParaRPr lang="en-US" dirty="0"/>
          </a:p>
          <a:p>
            <a:endParaRPr lang="en-US" dirty="0"/>
          </a:p>
        </p:txBody>
      </p:sp>
    </p:spTree>
    <p:extLst>
      <p:ext uri="{BB962C8B-B14F-4D97-AF65-F5344CB8AC3E}">
        <p14:creationId xmlns:p14="http://schemas.microsoft.com/office/powerpoint/2010/main" val="337189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E340-DE42-7101-E723-9FF516FC4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11D37-B42B-394E-713F-A81844DFA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64661-7812-7DFA-92AF-0FF2A938787A}"/>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Have participants choose answers, consider the prompt, and then discuss the prompt in groups to come to a consensus.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highlight>
                  <a:srgbClr val="EAD1DC"/>
                </a:highlight>
              </a:rPr>
              <a:t>Justified List probe</a:t>
            </a:r>
            <a:endParaRPr lang="en-US" dirty="0"/>
          </a:p>
          <a:p>
            <a:endParaRPr lang="en-US" dirty="0"/>
          </a:p>
        </p:txBody>
      </p:sp>
    </p:spTree>
    <p:extLst>
      <p:ext uri="{BB962C8B-B14F-4D97-AF65-F5344CB8AC3E}">
        <p14:creationId xmlns:p14="http://schemas.microsoft.com/office/powerpoint/2010/main" val="390835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1A9988"/>
                </a:solidFill>
              </a:rPr>
              <a:t>Example of Law vs. Theory</a:t>
            </a:r>
          </a:p>
          <a:p>
            <a:pPr marL="0" lvl="0" indent="0" algn="l" rtl="0">
              <a:lnSpc>
                <a:spcPct val="115000"/>
              </a:lnSpc>
              <a:spcBef>
                <a:spcPts val="1200"/>
              </a:spcBef>
              <a:spcAft>
                <a:spcPts val="0"/>
              </a:spcAft>
              <a:buClr>
                <a:schemeClr val="dk1"/>
              </a:buClr>
              <a:buSzPts val="1100"/>
              <a:buFont typeface="Arial"/>
              <a:buNone/>
            </a:pPr>
            <a:r>
              <a:rPr lang="en-US" dirty="0">
                <a:solidFill>
                  <a:srgbClr val="1A9988"/>
                </a:solidFill>
              </a:rPr>
              <a:t>For most applications, gravity is well approximated by Newton's law of universal gravitation, which describes gravity as a force causing any two bodies to be attracted toward each other, with magnitude proportional to the product of their masses and inversely proportional to the square of the distance between them. (What gravity is.) </a:t>
            </a:r>
          </a:p>
          <a:p>
            <a:pPr marL="0" lvl="0" indent="0" algn="l" rtl="0">
              <a:lnSpc>
                <a:spcPct val="115000"/>
              </a:lnSpc>
              <a:spcBef>
                <a:spcPts val="1200"/>
              </a:spcBef>
              <a:spcAft>
                <a:spcPts val="1200"/>
              </a:spcAft>
              <a:buClr>
                <a:schemeClr val="dk1"/>
              </a:buClr>
              <a:buSzPts val="1100"/>
              <a:buFont typeface="Arial"/>
              <a:buNone/>
            </a:pPr>
            <a:r>
              <a:rPr lang="en-US" dirty="0">
                <a:solidFill>
                  <a:srgbClr val="1A9988"/>
                </a:solidFill>
              </a:rPr>
              <a:t>However, gravity is most accurately described by the general theory of relativity (proposed by Albert Einstein in 1915), which describes gravity not as a force, but as a consequence of masses moving in a curved space and time (4th dimension) continuum caused by the uneven distribution of mass. (Why gravity works the way it does.)</a:t>
            </a:r>
            <a:endParaRPr lang="en-US" dirty="0"/>
          </a:p>
          <a:p>
            <a:endParaRPr lang="en-US" dirty="0"/>
          </a:p>
        </p:txBody>
      </p:sp>
    </p:spTree>
    <p:extLst>
      <p:ext uri="{BB962C8B-B14F-4D97-AF65-F5344CB8AC3E}">
        <p14:creationId xmlns:p14="http://schemas.microsoft.com/office/powerpoint/2010/main" val="333928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lang="en-US" u="sng" dirty="0">
                <a:solidFill>
                  <a:schemeClr val="hlink"/>
                </a:solidFill>
                <a:hlinkClick r:id="rId3"/>
              </a:rPr>
              <a:t>https://learn.k20center.ou.edu/lesson/346</a:t>
            </a:r>
            <a:r>
              <a:rPr lang="en-US" dirty="0"/>
              <a:t> </a:t>
            </a:r>
            <a:endParaRPr lang="en-US" sz="1600" dirty="0">
              <a:solidFill>
                <a:srgbClr val="292929"/>
              </a:solidFill>
              <a:highlight>
                <a:srgbClr val="FFFFFF"/>
              </a:highlight>
              <a:latin typeface="Open Sans"/>
              <a:ea typeface="Open Sans"/>
              <a:cs typeface="Open Sans"/>
              <a:sym typeface="Open Sans"/>
            </a:endParaRPr>
          </a:p>
          <a:p>
            <a:endParaRPr lang="en-US" dirty="0"/>
          </a:p>
        </p:txBody>
      </p:sp>
    </p:spTree>
    <p:extLst>
      <p:ext uri="{BB962C8B-B14F-4D97-AF65-F5344CB8AC3E}">
        <p14:creationId xmlns:p14="http://schemas.microsoft.com/office/powerpoint/2010/main" val="579215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Image Source: Valerie (2007, August 20</a:t>
            </a:r>
            <a:r>
              <a:rPr lang="en-US" b="0" dirty="0">
                <a:solidFill>
                  <a:schemeClr val="dk1"/>
                </a:solidFill>
              </a:rPr>
              <a:t>). </a:t>
            </a:r>
            <a:r>
              <a:rPr lang="en-US" b="0" i="0" dirty="0">
                <a:solidFill>
                  <a:srgbClr val="212124"/>
                </a:solidFill>
                <a:effectLst/>
                <a:latin typeface="Proxima Nova"/>
              </a:rPr>
              <a:t>The old "cut the polar bear in half" trick [Image]. Flickr. https://www.flickr.com/photos/ucumari/1203329752/in/photolist-pYSzn3-2Qko1G-qmJn1/</a:t>
            </a:r>
            <a:endParaRPr lang="en-US" b="0"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Phenomenon</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Solicit some initial explanations</a:t>
            </a:r>
            <a:endParaRPr lang="en-US" dirty="0"/>
          </a:p>
          <a:p>
            <a:endParaRPr lang="en-US" dirty="0"/>
          </a:p>
        </p:txBody>
      </p:sp>
    </p:spTree>
    <p:extLst>
      <p:ext uri="{BB962C8B-B14F-4D97-AF65-F5344CB8AC3E}">
        <p14:creationId xmlns:p14="http://schemas.microsoft.com/office/powerpoint/2010/main" val="239879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chemeClr val="dk1"/>
                </a:solidFill>
              </a:rPr>
              <a:t>Hands-on activity; assure participants that it’s okay if they don’t know/remember anything about waves. They should just try their best.</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dirty="0">
                <a:solidFill>
                  <a:schemeClr val="dk1"/>
                </a:solidFill>
              </a:rPr>
              <a:t>Use of models and initial explanations as formative assessment</a:t>
            </a:r>
          </a:p>
          <a:p>
            <a:pPr marL="0" lvl="0" indent="0" algn="l" rtl="0">
              <a:spcBef>
                <a:spcPts val="0"/>
              </a:spcBef>
              <a:spcAft>
                <a:spcPts val="0"/>
              </a:spcAft>
              <a:buNone/>
            </a:pPr>
            <a:endParaRPr lang="en-US" dirty="0">
              <a:solidFill>
                <a:schemeClr val="dk1"/>
              </a:solidFill>
            </a:endParaRPr>
          </a:p>
          <a:p>
            <a:pPr marL="0" lvl="0" indent="0" algn="l" rtl="0">
              <a:spcBef>
                <a:spcPts val="0"/>
              </a:spcBef>
              <a:spcAft>
                <a:spcPts val="0"/>
              </a:spcAft>
              <a:buNone/>
            </a:pPr>
            <a:r>
              <a:rPr lang="en-US" dirty="0">
                <a:solidFill>
                  <a:schemeClr val="dk1"/>
                </a:solidFill>
              </a:rPr>
              <a:t>Image Source: Reeko Science. (2017, Feb. 15). </a:t>
            </a:r>
            <a:r>
              <a:rPr lang="en-US" b="0" i="0" dirty="0">
                <a:solidFill>
                  <a:srgbClr val="212124"/>
                </a:solidFill>
                <a:effectLst/>
                <a:latin typeface="Proxima Nova"/>
              </a:rPr>
              <a:t>Things aren't always as they appear - light refraction experiment [Image]. Flickr. </a:t>
            </a:r>
            <a:endParaRPr lang="en-US" dirty="0">
              <a:solidFill>
                <a:schemeClr val="dk1"/>
              </a:solidFill>
            </a:endParaRPr>
          </a:p>
          <a:p>
            <a:pPr marL="0" lvl="0" indent="0" algn="l" rtl="0">
              <a:spcBef>
                <a:spcPts val="0"/>
              </a:spcBef>
              <a:spcAft>
                <a:spcPts val="0"/>
              </a:spcAft>
              <a:buNone/>
            </a:pPr>
            <a:r>
              <a:rPr lang="en-US" u="sng" dirty="0">
                <a:solidFill>
                  <a:schemeClr val="hlink"/>
                </a:solidFill>
                <a:hlinkClick r:id="rId3"/>
              </a:rPr>
              <a:t>https://www.flickr.com/photos/123311815@N06/32769790322/in/photolist-RVKJYS-THdYHB-a7NjLt-2mbqkXr-wRxw-vRhUVj-qTaLrx-ie4ick-26iM1Fq-hLup5y-rD1fsd-qPzxoL-rxpLxy-2kMriCw-DPDsFz-uX6bGr-t2sjh5-rLu5Bs-odb7zd-ru2Mn3-rSV2un-qPLo3Z-2eVzqpG-rSTFzK-rE9LTw-rsCANE-rJzpbt-ruHvBq-2jt4Jek-rMcgcx-uUax49-ruFeD5-axg2Mm-2kMWDWz-2kMSMbd-2kMrMtf-2kMCAC6-2kMriD3-6BxAua-qYNPcv-9bzswQ-6jtGFq-batsxv-2maAKPw-Rk22kQ-63Jn2G-SJoW3C-qLHMU4-8XGzq1-rcg2Bh/</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029569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solidFill>
                  <a:srgbClr val="1A9988"/>
                </a:solidFill>
              </a:rPr>
              <a:t>Use of models and initial explanations as formative assessment. Students will likely provide conceptual explanations as they are not expected to be </a:t>
            </a:r>
            <a:r>
              <a:rPr lang="en-US" dirty="0" err="1">
                <a:solidFill>
                  <a:srgbClr val="1A9988"/>
                </a:solidFill>
              </a:rPr>
              <a:t>be</a:t>
            </a:r>
            <a:r>
              <a:rPr lang="en-US" dirty="0">
                <a:solidFill>
                  <a:srgbClr val="1A9988"/>
                </a:solidFill>
              </a:rPr>
              <a:t> familiar with the mathematical relationships at this point, but this is discussed here for the participants’ benefit. </a:t>
            </a:r>
          </a:p>
          <a:p>
            <a:pPr marL="0" lvl="0" indent="0" algn="l" rtl="0">
              <a:spcBef>
                <a:spcPts val="0"/>
              </a:spcBef>
              <a:spcAft>
                <a:spcPts val="0"/>
              </a:spcAft>
              <a:buClr>
                <a:schemeClr val="dk1"/>
              </a:buClr>
              <a:buSzPts val="1100"/>
              <a:buFont typeface="Arial"/>
              <a:buNone/>
            </a:pPr>
            <a:endParaRPr lang="en-US" dirty="0">
              <a:solidFill>
                <a:srgbClr val="1A9988"/>
              </a:solidFill>
            </a:endParaRPr>
          </a:p>
          <a:p>
            <a:pPr marL="0" lvl="0" indent="0" algn="l" rtl="0">
              <a:spcBef>
                <a:spcPts val="0"/>
              </a:spcBef>
              <a:spcAft>
                <a:spcPts val="0"/>
              </a:spcAft>
              <a:buClr>
                <a:schemeClr val="dk1"/>
              </a:buClr>
              <a:buSzPts val="1100"/>
              <a:buFont typeface="Arial"/>
              <a:buNone/>
            </a:pPr>
            <a:r>
              <a:rPr lang="en-US" dirty="0">
                <a:solidFill>
                  <a:srgbClr val="1A9988"/>
                </a:solidFill>
              </a:rPr>
              <a:t>The actual explanation for this refraction phenomenon has to do with the interaction of waves of electric fields and is too complex for this session. (Full explanation here: </a:t>
            </a:r>
            <a:r>
              <a:rPr lang="en-US" u="sng" dirty="0">
                <a:solidFill>
                  <a:srgbClr val="1C3678"/>
                </a:solidFill>
                <a:hlinkClick r:id="rId3">
                  <a:extLst>
                    <a:ext uri="{A12FA001-AC4F-418D-AE19-62706E023703}">
                      <ahyp:hlinkClr xmlns:ahyp="http://schemas.microsoft.com/office/drawing/2018/hyperlinkcolor" val="tx"/>
                    </a:ext>
                  </a:extLst>
                </a:hlinkClick>
              </a:rPr>
              <a:t>https://www.youtube.com/watch?v=CUjt36SD3h8&amp;t=29s</a:t>
            </a:r>
            <a:r>
              <a:rPr lang="en-US" dirty="0">
                <a:solidFill>
                  <a:srgbClr val="1A9988"/>
                </a:solidFill>
              </a:rPr>
              <a:t>) However, participants need to understand the basic mathematical relationship in different media in order to understand the thorough explanation (PS4.3). This would formatively assess students’ understanding that, if frequency is constant regardless of the medium (the number of waves that enter per second does not spontaneously change upon entering a new medium), then the velocity and wavelength have to change to maintain that.</a:t>
            </a:r>
          </a:p>
          <a:p>
            <a:pPr marL="0" lvl="0" indent="0" algn="l" rtl="0">
              <a:spcBef>
                <a:spcPts val="0"/>
              </a:spcBef>
              <a:spcAft>
                <a:spcPts val="0"/>
              </a:spcAft>
              <a:buClr>
                <a:schemeClr val="dk1"/>
              </a:buClr>
              <a:buSzPts val="1100"/>
              <a:buFont typeface="Arial"/>
              <a:buNone/>
            </a:pPr>
            <a:endParaRPr lang="en-US" dirty="0">
              <a:solidFill>
                <a:srgbClr val="1A9988"/>
              </a:solidFill>
            </a:endParaRPr>
          </a:p>
          <a:p>
            <a:pPr marL="0" lvl="0" indent="0" algn="l" rtl="0">
              <a:spcBef>
                <a:spcPts val="0"/>
              </a:spcBef>
              <a:spcAft>
                <a:spcPts val="0"/>
              </a:spcAft>
              <a:buClr>
                <a:srgbClr val="1A9988"/>
              </a:buClr>
              <a:buSzPts val="1100"/>
              <a:buFont typeface="Arial"/>
              <a:buNone/>
            </a:pPr>
            <a:r>
              <a:rPr lang="en-US" dirty="0">
                <a:solidFill>
                  <a:srgbClr val="1A9988"/>
                </a:solidFill>
              </a:rPr>
              <a:t>Conceptually, it makes far more sense to assume that light waves would move slower through a new medium rather than suddenly becoming faster than the speed of light through air. (The “speed of light” through air is very close to the speed of light in a vacuum, so it’s generally treated like the speed through a vacuum in calculations at this level.) If the velocity decreases, the wavelength will also have to decrease (directly proportional relationship).</a:t>
            </a:r>
            <a:endParaRPr lang="en-US" dirty="0"/>
          </a:p>
          <a:p>
            <a:endParaRPr lang="en-US" dirty="0"/>
          </a:p>
        </p:txBody>
      </p:sp>
    </p:spTree>
    <p:extLst>
      <p:ext uri="{BB962C8B-B14F-4D97-AF65-F5344CB8AC3E}">
        <p14:creationId xmlns:p14="http://schemas.microsoft.com/office/powerpoint/2010/main" val="2957213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10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4B20552E-7342-E84A-F371-1971A3F6C44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7" name="Google Shape;32;p8"/>
          <p:cNvSpPr txBox="1">
            <a:spLocks noGrp="1"/>
          </p:cNvSpPr>
          <p:nvPr>
            <p:ph type="title"/>
          </p:nvPr>
        </p:nvSpPr>
        <p:spPr>
          <a:xfrm>
            <a:off x="754050" y="4329575"/>
            <a:ext cx="7635900" cy="572700"/>
          </a:xfrm>
          <a:prstGeom prst="rect">
            <a:avLst/>
          </a:prstGeom>
          <a:noFill/>
          <a:ln>
            <a:noFill/>
          </a:ln>
        </p:spPr>
        <p:txBody>
          <a:bodyPr spcFirstLastPara="1" lIns="91425" tIns="91425" rIns="91425" bIns="91425" anchor="t">
            <a:normAutofit/>
          </a:bodyPr>
          <a:lstStyle>
            <a:lvl1pPr lvl="0" algn="ctr">
              <a:lnSpc>
                <a:spcPct val="150000"/>
              </a:lnSpc>
              <a:spcBef>
                <a:spcPts val="0"/>
              </a:spcBef>
              <a:spcAft>
                <a:spcPts val="0"/>
              </a:spcAft>
              <a:buClr>
                <a:srgbClr val="275781"/>
              </a:buClr>
              <a:buSzPts val="1800"/>
              <a:buFont typeface="Calibri"/>
              <a:buNone/>
              <a:defRPr sz="1800">
                <a:solidFill>
                  <a:srgbClr val="275781"/>
                </a:solidFill>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a:r>
              <a:rPr lang="en-US"/>
              <a:t>Click to edit Master title style</a:t>
            </a:r>
            <a:endParaRPr dirty="0"/>
          </a:p>
        </p:txBody>
      </p:sp>
    </p:spTree>
    <p:extLst>
      <p:ext uri="{BB962C8B-B14F-4D97-AF65-F5344CB8AC3E}">
        <p14:creationId xmlns:p14="http://schemas.microsoft.com/office/powerpoint/2010/main" val="2969048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Google Shape;29;p7" title="k20center-logo-variations_K20 - Bug Color.png">
            <a:extLst>
              <a:ext uri="{FF2B5EF4-FFF2-40B4-BE49-F238E27FC236}">
                <a16:creationId xmlns:a16="http://schemas.microsoft.com/office/drawing/2014/main" id="{AD6EEF45-89C6-035A-7767-7ED289963CD9}"/>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30238" y="274638"/>
            <a:ext cx="7886700" cy="993775"/>
          </a:xfrm>
        </p:spPr>
        <p:txBody>
          <a:bodyPr anchor="b"/>
          <a:lstStyle>
            <a:lvl1pPr>
              <a:defRPr>
                <a:solidFill>
                  <a:schemeClr val="accent3"/>
                </a:solidFill>
              </a:defRPr>
            </a:lvl1pPr>
          </a:lstStyle>
          <a:p>
            <a:r>
              <a:rPr lang="en-US"/>
              <a:t>Click to edit Master title style</a:t>
            </a:r>
            <a:endParaRPr lang="en-US" dirty="0"/>
          </a:p>
        </p:txBody>
      </p:sp>
      <p:sp>
        <p:nvSpPr>
          <p:cNvPr id="3" name="Text Placeholder 2"/>
          <p:cNvSpPr>
            <a:spLocks noGrp="1"/>
          </p:cNvSpPr>
          <p:nvPr>
            <p:ph type="body" idx="1"/>
          </p:nvPr>
        </p:nvSpPr>
        <p:spPr>
          <a:xfrm>
            <a:off x="630238" y="1260475"/>
            <a:ext cx="3868737" cy="619125"/>
          </a:xfrm>
          <a:prstGeom prst="rect">
            <a:avLst/>
          </a:prstGeom>
        </p:spPr>
        <p:txBody>
          <a:bodyPr anchor="b">
            <a:norm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39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C972B790-E0EA-1D94-2E39-E91EBF32EFA9}"/>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Tree>
    <p:extLst>
      <p:ext uri="{BB962C8B-B14F-4D97-AF65-F5344CB8AC3E}">
        <p14:creationId xmlns:p14="http://schemas.microsoft.com/office/powerpoint/2010/main" val="15328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Quot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oogle Shape;13;p3" title="k20center-logo-variations_K20 Bug - White.png">
            <a:extLst>
              <a:ext uri="{FF2B5EF4-FFF2-40B4-BE49-F238E27FC236}">
                <a16:creationId xmlns:a16="http://schemas.microsoft.com/office/drawing/2014/main" id="{A98AC9D7-ABC9-ABD1-C36A-7174189F79D4}"/>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36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718689"/>
            <a:ext cx="7886700" cy="1125538"/>
          </a:xfrm>
          <a:prstGeom prst="rect">
            <a:avLst/>
          </a:prstGeom>
        </p:spPr>
        <p:txBody>
          <a:bodyPr>
            <a:normAutofit/>
          </a:bodyPr>
          <a:lstStyle>
            <a:lvl1pPr marL="0" indent="0">
              <a:buNone/>
              <a:defRPr sz="26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4002958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lue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120B5383-12EC-4263-1497-9698C0CF58F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895F1D04-4812-04B5-3299-BCB12F584B19}"/>
              </a:ext>
            </a:extLst>
          </p:cNvPr>
          <p:cNvSpPr/>
          <p:nvPr/>
        </p:nvSpPr>
        <p:spPr>
          <a:xfrm>
            <a:off x="4572000" y="0"/>
            <a:ext cx="4572000" cy="51435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0201FEDF-1B17-4939-DD49-DF358C79259B}"/>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211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Red Background">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86F1E247-B682-7CCA-0967-E63908DD64C2}"/>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4" name="Rectangle 3">
            <a:extLst>
              <a:ext uri="{FF2B5EF4-FFF2-40B4-BE49-F238E27FC236}">
                <a16:creationId xmlns:a16="http://schemas.microsoft.com/office/drawing/2014/main" id="{D492F45D-B2D5-2BE4-2F75-6C684136B567}"/>
              </a:ext>
            </a:extLst>
          </p:cNvPr>
          <p:cNvSpPr/>
          <p:nvPr/>
        </p:nvSpPr>
        <p:spPr>
          <a:xfrm>
            <a:off x="4572000" y="0"/>
            <a:ext cx="4572000"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en-US" kern="0">
              <a:sym typeface="Arial"/>
            </a:endParaRPr>
          </a:p>
        </p:txBody>
      </p:sp>
      <p:pic>
        <p:nvPicPr>
          <p:cNvPr id="5" name="Google Shape;13;p3" title="k20center-logo-variations_K20 Bug - White.png">
            <a:extLst>
              <a:ext uri="{FF2B5EF4-FFF2-40B4-BE49-F238E27FC236}">
                <a16:creationId xmlns:a16="http://schemas.microsoft.com/office/drawing/2014/main" id="{80D6DD3C-71EE-3C73-DDA5-5CEF6C3263A1}"/>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3" name="Content Placeholder 2"/>
          <p:cNvSpPr>
            <a:spLocks noGrp="1"/>
          </p:cNvSpPr>
          <p:nvPr>
            <p:ph sz="half" idx="1"/>
          </p:nvPr>
        </p:nvSpPr>
        <p:spPr>
          <a:xfrm>
            <a:off x="351496" y="521401"/>
            <a:ext cx="3867150" cy="41006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330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oogle Shape;29;p7" title="k20center-logo-variations_K20 - Bug Color.png">
            <a:extLst>
              <a:ext uri="{FF2B5EF4-FFF2-40B4-BE49-F238E27FC236}">
                <a16:creationId xmlns:a16="http://schemas.microsoft.com/office/drawing/2014/main" id="{AF74F841-FC3F-3B0B-3269-2B1C811007C1}"/>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extLst>
      <p:ext uri="{BB962C8B-B14F-4D97-AF65-F5344CB8AC3E}">
        <p14:creationId xmlns:p14="http://schemas.microsoft.com/office/powerpoint/2010/main" val="142158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type="title">
  <p:cSld name="Cover">
    <p:bg>
      <p:bgPr>
        <a:blipFill dpi="0" rotWithShape="0">
          <a:blip r:embed="rId2"/>
          <a:srcRect/>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06337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623888" y="2807732"/>
            <a:ext cx="7885113" cy="1397000"/>
          </a:xfrm>
          <a:prstGeom prst="rect">
            <a:avLst/>
          </a:prstGeom>
        </p:spPr>
        <p:txBody>
          <a:bodyPr/>
          <a:lstStyle>
            <a:lvl1pPr marL="0" indent="0">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3245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ith Cover Imag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3569666" y="559689"/>
            <a:ext cx="4940921" cy="2139950"/>
          </a:xfrm>
        </p:spPr>
        <p:txBody>
          <a:bodyPr anchor="b">
            <a:normAutofit/>
          </a:bodyPr>
          <a:lstStyle>
            <a:lvl1pPr>
              <a:lnSpc>
                <a:spcPct val="100000"/>
              </a:lnSpc>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3569073" y="2807732"/>
            <a:ext cx="4939927" cy="1397000"/>
          </a:xfrm>
          <a:prstGeom prst="rect">
            <a:avLst/>
          </a:prstGeom>
        </p:spPr>
        <p:txBody>
          <a:bodyPr/>
          <a:lstStyle>
            <a:lvl1pPr marL="0" indent="0">
              <a:lnSpc>
                <a:spcPct val="100000"/>
              </a:lnSpc>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044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ssential Question(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5D844917-401A-C607-900F-8340B4453A33}"/>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175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Google Shape;13;p3" title="k20center-logo-variations_K20 Bug - White.png">
            <a:extLst>
              <a:ext uri="{FF2B5EF4-FFF2-40B4-BE49-F238E27FC236}">
                <a16:creationId xmlns:a16="http://schemas.microsoft.com/office/drawing/2014/main" id="{2190A501-5ACD-F178-69EF-6D3C6116E867}"/>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4" name="Title 1"/>
          <p:cNvSpPr>
            <a:spLocks noGrp="1"/>
          </p:cNvSpPr>
          <p:nvPr>
            <p:ph type="title"/>
          </p:nvPr>
        </p:nvSpPr>
        <p:spPr>
          <a:xfrm>
            <a:off x="623888" y="559689"/>
            <a:ext cx="7886700"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5" name="Text Placeholder 8"/>
          <p:cNvSpPr>
            <a:spLocks noGrp="1"/>
          </p:cNvSpPr>
          <p:nvPr>
            <p:ph type="body" sz="quarter" idx="10"/>
          </p:nvPr>
        </p:nvSpPr>
        <p:spPr>
          <a:xfrm>
            <a:off x="623888" y="2807732"/>
            <a:ext cx="7885113" cy="13970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142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pic>
        <p:nvPicPr>
          <p:cNvPr id="3" name="Google Shape;29;p7" title="k20center-logo-variations_K20 - Bug Color.png">
            <a:extLst>
              <a:ext uri="{FF2B5EF4-FFF2-40B4-BE49-F238E27FC236}">
                <a16:creationId xmlns:a16="http://schemas.microsoft.com/office/drawing/2014/main" id="{7A36BC56-4BFB-F2FB-2704-1CEB5D4A557E}"/>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28649" y="1370013"/>
            <a:ext cx="7886699" cy="3262312"/>
          </a:xfrm>
          <a:prstGeom prst="rect">
            <a:avLst/>
          </a:prstGeom>
        </p:spPr>
        <p:txBody>
          <a:bodyPr/>
          <a:lstStyle>
            <a:lvl1pPr marL="228600" indent="-22860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228600">
              <a:lnSpc>
                <a:spcPct val="100000"/>
              </a:lnSpc>
              <a:buSzPct val="120000"/>
              <a:buFont typeface="Arial" panose="020B0604020202020204" pitchFamily="34" charset="0"/>
              <a:buChar char="•"/>
              <a:defRPr/>
            </a:lvl4pPr>
            <a:lvl5pPr marL="2057400" indent="-22860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48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Content - 1 Column">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D51A9934-4731-CF7D-01F8-8F8BC4047EED}"/>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3130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ntent - 2 column">
    <p:spTree>
      <p:nvGrpSpPr>
        <p:cNvPr id="1" name=""/>
        <p:cNvGrpSpPr/>
        <p:nvPr/>
      </p:nvGrpSpPr>
      <p:grpSpPr>
        <a:xfrm>
          <a:off x="0" y="0"/>
          <a:ext cx="0" cy="0"/>
          <a:chOff x="0" y="0"/>
          <a:chExt cx="0" cy="0"/>
        </a:xfrm>
      </p:grpSpPr>
      <p:pic>
        <p:nvPicPr>
          <p:cNvPr id="5" name="Google Shape;29;p7" title="k20center-logo-variations_K20 - Bug Color.png">
            <a:extLst>
              <a:ext uri="{FF2B5EF4-FFF2-40B4-BE49-F238E27FC236}">
                <a16:creationId xmlns:a16="http://schemas.microsoft.com/office/drawing/2014/main" id="{CC1A804E-1971-8E34-9464-0A90A0072EB2}"/>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0013"/>
            <a:ext cx="3867150" cy="3262312"/>
          </a:xfrm>
          <a:prstGeom prst="rect">
            <a:avLst/>
          </a:prstGeom>
        </p:spPr>
        <p:txBody>
          <a:bodyPr/>
          <a:lstStyle>
            <a:lvl1pPr marL="228600" indent="-320040">
              <a:buFont typeface="+mj-lt"/>
              <a:buAutoNum type="arabicPeriod"/>
              <a:defRPr/>
            </a:lvl1pPr>
            <a:lvl2pPr marL="685800" indent="-320040">
              <a:buFont typeface="+mj-lt"/>
              <a:buAutoNum type="alphaLcPeriod"/>
              <a:defRPr/>
            </a:lvl2pPr>
            <a:lvl3pPr marL="1143000" indent="-320040">
              <a:buFont typeface="+mj-lt"/>
              <a:buAutoNum type="romanLcPeriod"/>
              <a:defRPr/>
            </a:lvl3pPr>
            <a:lvl4pPr marL="1600200" indent="-320040">
              <a:lnSpc>
                <a:spcPct val="100000"/>
              </a:lnSpc>
              <a:buSzPct val="120000"/>
              <a:buFont typeface="Arial" panose="020B0604020202020204" pitchFamily="34" charset="0"/>
              <a:buChar char="•"/>
              <a:defRPr/>
            </a:lvl4pPr>
            <a:lvl5pPr marL="2057400" indent="-320040">
              <a:lnSpc>
                <a:spcPct val="100000"/>
              </a:lnSpc>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6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tructional Strategy">
    <p:spTree>
      <p:nvGrpSpPr>
        <p:cNvPr id="1" name=""/>
        <p:cNvGrpSpPr/>
        <p:nvPr/>
      </p:nvGrpSpPr>
      <p:grpSpPr>
        <a:xfrm>
          <a:off x="0" y="0"/>
          <a:ext cx="0" cy="0"/>
          <a:chOff x="0" y="0"/>
          <a:chExt cx="0" cy="0"/>
        </a:xfrm>
      </p:grpSpPr>
      <p:pic>
        <p:nvPicPr>
          <p:cNvPr id="4" name="Google Shape;29;p7" title="k20center-logo-variations_K20 - Bug Color.png">
            <a:extLst>
              <a:ext uri="{FF2B5EF4-FFF2-40B4-BE49-F238E27FC236}">
                <a16:creationId xmlns:a16="http://schemas.microsoft.com/office/drawing/2014/main" id="{5D168AF4-32E4-74C0-4A18-039BCF6D6B8B}"/>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p:txBody>
          <a:bodyPr anchor="b"/>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0850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2A09B7-DA10-1158-CAB4-8798C3E2F87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CF834B-CD39-B870-A33D-BB16E7C46C64}"/>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 </a:t>
            </a:r>
          </a:p>
          <a:p>
            <a:pPr lvl="1"/>
            <a:r>
              <a:rPr lang="en-US" altLang="en-US" dirty="0"/>
              <a:t>Second</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15"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rtl="0" eaLnBrk="1" fontAlgn="base" hangingPunct="1">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eaLnBrk="1" fontAlgn="base" hangingPunct="1">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BC93EE6-7CCD-518F-84C9-A4397115C5F0}"/>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DDC3D1B-4E0E-1D9F-CB2D-3C12C36432EE}"/>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7" name="Google Shape;29;p7" title="k20center-logo-variations_K20 - Bug Color.png">
            <a:extLst>
              <a:ext uri="{FF2B5EF4-FFF2-40B4-BE49-F238E27FC236}">
                <a16:creationId xmlns:a16="http://schemas.microsoft.com/office/drawing/2014/main" id="{A6C23A54-FCC8-0F9D-1665-130E35DC754A}"/>
              </a:ext>
            </a:extLst>
          </p:cNvPr>
          <p:cNvPicPr preferRelativeResize="0"/>
          <p:nvPr/>
        </p:nvPicPr>
        <p:blipFill>
          <a:blip r:embed="rId2">
            <a:alphaModFix/>
          </a:blip>
          <a:stretch>
            <a:fillRect/>
          </a:stretch>
        </p:blipFill>
        <p:spPr>
          <a:xfrm>
            <a:off x="8428038" y="4451350"/>
            <a:ext cx="511175" cy="509588"/>
          </a:xfrm>
          <a:prstGeom prst="rect">
            <a:avLst/>
          </a:prstGeom>
          <a:noFill/>
          <a:ln>
            <a:noFill/>
          </a:ln>
        </p:spPr>
      </p:pic>
    </p:spTree>
  </p:cSld>
  <p:clrMap bg1="lt1" tx1="dk1" bg2="lt2" tx2="dk2" accent1="accent1" accent2="accent2" accent3="accent3" accent4="accent4" accent5="accent5" accent6="accent6" hlink="hlink" folHlink="folHlink"/>
  <p:txStyles>
    <p:titleStyle>
      <a:lvl1pPr algn="l" rtl="0" fontAlgn="base">
        <a:lnSpc>
          <a:spcPct val="90000"/>
        </a:lnSpc>
        <a:spcBef>
          <a:spcPct val="0"/>
        </a:spcBef>
        <a:spcAft>
          <a:spcPct val="0"/>
        </a:spcAft>
        <a:defRPr sz="3600" kern="1200">
          <a:solidFill>
            <a:schemeClr val="tx1"/>
          </a:solidFill>
          <a:latin typeface="Calibri" panose="020F0502020204030204" pitchFamily="34" charset="0"/>
          <a:ea typeface="+mj-ea"/>
          <a:cs typeface="Calibri" panose="020F0502020204030204" pitchFamily="34" charset="0"/>
        </a:defRPr>
      </a:lvl1pPr>
      <a:lvl2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2pPr>
      <a:lvl3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3pPr>
      <a:lvl4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4pPr>
      <a:lvl5pPr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5pPr>
      <a:lvl6pPr marL="4572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6pPr>
      <a:lvl7pPr marL="9144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7pPr>
      <a:lvl8pPr marL="13716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8pPr>
      <a:lvl9pPr marL="1828800" algn="l" rtl="0" fontAlgn="base">
        <a:lnSpc>
          <a:spcPct val="90000"/>
        </a:lnSpc>
        <a:spcBef>
          <a:spcPct val="0"/>
        </a:spcBef>
        <a:spcAft>
          <a:spcPct val="0"/>
        </a:spcAft>
        <a:defRPr sz="3600">
          <a:solidFill>
            <a:schemeClr val="tx1"/>
          </a:solidFill>
          <a:latin typeface="Calibri" panose="020F0502020204030204" pitchFamily="34" charset="0"/>
          <a:cs typeface="Calibri" panose="020F0502020204030204" pitchFamily="34" charset="0"/>
        </a:defRPr>
      </a:lvl9pPr>
    </p:titleStyle>
    <p:bodyStyle>
      <a:lvl1pPr marL="228600" indent="-393192" algn="l" rtl="0" fontAlgn="base">
        <a:spcBef>
          <a:spcPts val="520"/>
        </a:spcBef>
        <a:spcAft>
          <a:spcPct val="0"/>
        </a:spcAft>
        <a:buClr>
          <a:srgbClr val="971D20"/>
        </a:buClr>
        <a:buFont typeface="Aptos Display" panose="020B0004020202020204" pitchFamily="34" charset="0"/>
        <a:buAutoNum type="arabicPeriod"/>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fontAlgn="base">
        <a:spcBef>
          <a:spcPts val="400"/>
        </a:spcBef>
        <a:spcAft>
          <a:spcPct val="0"/>
        </a:spcAft>
        <a:buClr>
          <a:schemeClr val="accent1"/>
        </a:buClr>
        <a:buFont typeface="Aptos Display" panose="020B0004020202020204" pitchFamily="34" charset="0"/>
        <a:buAutoNum type="alphaLcPeriod"/>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fontAlgn="base">
        <a:spcBef>
          <a:spcPts val="340"/>
        </a:spcBef>
        <a:spcAft>
          <a:spcPct val="0"/>
        </a:spcAft>
        <a:buClr>
          <a:srgbClr val="E8BF3C"/>
        </a:buClr>
        <a:buFont typeface="Aptos Display" panose="020B0004020202020204" pitchFamily="34" charset="0"/>
        <a:buAutoNum type="romanLcPeriod"/>
        <a:defRPr sz="2600" kern="1200">
          <a:solidFill>
            <a:schemeClr val="tx1"/>
          </a:solidFill>
          <a:latin typeface="Calibri" panose="020F0502020204030204" pitchFamily="34" charset="0"/>
          <a:ea typeface="+mn-ea"/>
          <a:cs typeface="Calibri" panose="020F0502020204030204" pitchFamily="34" charset="0"/>
        </a:defRPr>
      </a:lvl3pPr>
      <a:lvl4pPr marL="1828800" indent="-319088" algn="l" rtl="0" fontAlgn="base">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fontAlgn="base">
        <a:spcBef>
          <a:spcPts val="270"/>
        </a:spcBef>
        <a:spcAft>
          <a:spcPct val="0"/>
        </a:spcAft>
        <a:buClr>
          <a:schemeClr val="accent1"/>
        </a:buClr>
        <a:buSzPct val="75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learn.k20center.ou.edu/lesson/34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learn.k20center.ou.edu/lesson/166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learner.org/series/minds-of-our-own/2-lessons-from-thin-air/"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learn.k20center.ou.edu/lesson/45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ideo" Target="https://www.youtube.com/embed/Akd7MMRKDwc?feature=oembed" TargetMode="External"/><Relationship Id="rId5" Type="http://schemas.openxmlformats.org/officeDocument/2006/relationships/hyperlink" Target="https://www.youtube.com/watch?v=Akd7MMRKDwc" TargetMode="Externa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k20center.ou.edu/lesson/415" TargetMode="External"/><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0C5B-9FC6-2659-2F47-3BFBE4201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DD6EC-41C9-76B1-04AD-AD171CCEFD81}"/>
              </a:ext>
            </a:extLst>
          </p:cNvPr>
          <p:cNvSpPr>
            <a:spLocks noGrp="1"/>
          </p:cNvSpPr>
          <p:nvPr>
            <p:ph type="title"/>
          </p:nvPr>
        </p:nvSpPr>
        <p:spPr/>
        <p:txBody>
          <a:bodyPr rtlCol="0">
            <a:normAutofit/>
          </a:bodyPr>
          <a:lstStyle/>
          <a:p>
            <a:pPr fontAlgn="auto">
              <a:spcAft>
                <a:spcPts val="0"/>
              </a:spcAft>
              <a:defRPr/>
            </a:pPr>
            <a:r>
              <a:rPr lang="en-US" dirty="0"/>
              <a:t>Justified List</a:t>
            </a:r>
          </a:p>
        </p:txBody>
      </p:sp>
      <p:sp>
        <p:nvSpPr>
          <p:cNvPr id="25602" name="Content Placeholder 2">
            <a:extLst>
              <a:ext uri="{FF2B5EF4-FFF2-40B4-BE49-F238E27FC236}">
                <a16:creationId xmlns:a16="http://schemas.microsoft.com/office/drawing/2014/main" id="{CC3FBEC1-11B8-8632-D8A3-02C85D88FAA0}"/>
              </a:ext>
            </a:extLst>
          </p:cNvPr>
          <p:cNvSpPr>
            <a:spLocks noGrp="1" noChangeArrowheads="1"/>
          </p:cNvSpPr>
          <p:nvPr>
            <p:ph idx="4294967295"/>
          </p:nvPr>
        </p:nvSpPr>
        <p:spPr>
          <a:xfrm>
            <a:off x="628650" y="1370013"/>
            <a:ext cx="5012843" cy="3262312"/>
          </a:xfrm>
        </p:spPr>
        <p:txBody>
          <a:bodyPr/>
          <a:lstStyle/>
          <a:p>
            <a:pPr marL="578358" indent="-514350">
              <a:buFont typeface="+mj-lt"/>
              <a:buAutoNum type="arabicPeriod"/>
            </a:pPr>
            <a:r>
              <a:rPr lang="en-US" altLang="en-US" dirty="0"/>
              <a:t>Examine a list of statements.</a:t>
            </a:r>
          </a:p>
          <a:p>
            <a:pPr marL="578358" indent="-514350">
              <a:buFont typeface="+mj-lt"/>
              <a:buAutoNum type="arabicPeriod"/>
            </a:pPr>
            <a:r>
              <a:rPr lang="en-US" dirty="0"/>
              <a:t>Check off the ones that apply.</a:t>
            </a:r>
          </a:p>
          <a:p>
            <a:pPr marL="578358" indent="-514350">
              <a:buFont typeface="+mj-lt"/>
              <a:buAutoNum type="arabicPeriod"/>
            </a:pPr>
            <a:r>
              <a:rPr lang="en-US" dirty="0"/>
              <a:t>Provide a justification for your selections at the end of the activity. Describe what a theory in science means to you.</a:t>
            </a:r>
          </a:p>
          <a:p>
            <a:pPr marL="64008" indent="0">
              <a:buNone/>
            </a:pPr>
            <a:endParaRPr lang="en-US" altLang="en-US" dirty="0"/>
          </a:p>
        </p:txBody>
      </p:sp>
      <p:pic>
        <p:nvPicPr>
          <p:cNvPr id="3" name="Google Shape;264;p61">
            <a:extLst>
              <a:ext uri="{FF2B5EF4-FFF2-40B4-BE49-F238E27FC236}">
                <a16:creationId xmlns:a16="http://schemas.microsoft.com/office/drawing/2014/main" id="{A46D4A94-6FD1-6757-2F9B-79DB63367FF4}"/>
              </a:ext>
            </a:extLst>
          </p:cNvPr>
          <p:cNvPicPr preferRelativeResize="0"/>
          <p:nvPr/>
        </p:nvPicPr>
        <p:blipFill>
          <a:blip r:embed="rId2">
            <a:alphaModFix/>
          </a:blip>
          <a:stretch>
            <a:fillRect/>
          </a:stretch>
        </p:blipFill>
        <p:spPr>
          <a:xfrm>
            <a:off x="5850076" y="1405258"/>
            <a:ext cx="2384235" cy="2420360"/>
          </a:xfrm>
          <a:prstGeom prst="rect">
            <a:avLst/>
          </a:prstGeom>
          <a:noFill/>
          <a:ln>
            <a:noFill/>
          </a:ln>
        </p:spPr>
      </p:pic>
    </p:spTree>
    <p:extLst>
      <p:ext uri="{BB962C8B-B14F-4D97-AF65-F5344CB8AC3E}">
        <p14:creationId xmlns:p14="http://schemas.microsoft.com/office/powerpoint/2010/main" val="2651651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AB13-F3DA-490F-F4B5-58C10D90F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77836-1ADB-C951-CD74-FED7F96276BC}"/>
              </a:ext>
            </a:extLst>
          </p:cNvPr>
          <p:cNvSpPr>
            <a:spLocks noGrp="1"/>
          </p:cNvSpPr>
          <p:nvPr>
            <p:ph type="title"/>
          </p:nvPr>
        </p:nvSpPr>
        <p:spPr/>
        <p:txBody>
          <a:bodyPr rtlCol="0">
            <a:normAutofit/>
          </a:bodyPr>
          <a:lstStyle/>
          <a:p>
            <a:pPr fontAlgn="auto">
              <a:spcAft>
                <a:spcPts val="0"/>
              </a:spcAft>
              <a:defRPr/>
            </a:pPr>
            <a:r>
              <a:rPr lang="en-US" dirty="0"/>
              <a:t>Is it a Theory?</a:t>
            </a:r>
          </a:p>
        </p:txBody>
      </p:sp>
      <p:sp>
        <p:nvSpPr>
          <p:cNvPr id="25602" name="Content Placeholder 2">
            <a:extLst>
              <a:ext uri="{FF2B5EF4-FFF2-40B4-BE49-F238E27FC236}">
                <a16:creationId xmlns:a16="http://schemas.microsoft.com/office/drawing/2014/main" id="{F311658B-2F06-553E-B765-D7B4811D6AB6}"/>
              </a:ext>
            </a:extLst>
          </p:cNvPr>
          <p:cNvSpPr>
            <a:spLocks noGrp="1" noChangeArrowheads="1"/>
          </p:cNvSpPr>
          <p:nvPr>
            <p:ph idx="4294967295"/>
          </p:nvPr>
        </p:nvSpPr>
        <p:spPr/>
        <p:txBody>
          <a:bodyPr/>
          <a:lstStyle/>
          <a:p>
            <a:pPr marL="578358" indent="-514350">
              <a:spcBef>
                <a:spcPts val="0"/>
              </a:spcBef>
              <a:buFont typeface="+mj-lt"/>
              <a:buAutoNum type="alphaUcPeriod"/>
            </a:pPr>
            <a:r>
              <a:rPr lang="en-US" altLang="en-US" sz="1800" dirty="0"/>
              <a:t>Theories include observations.</a:t>
            </a:r>
          </a:p>
          <a:p>
            <a:pPr marL="578358" indent="-514350">
              <a:spcBef>
                <a:spcPts val="0"/>
              </a:spcBef>
              <a:buFont typeface="+mj-lt"/>
              <a:buAutoNum type="alphaUcPeriod"/>
            </a:pPr>
            <a:r>
              <a:rPr lang="en-US" sz="1800" dirty="0">
                <a:ea typeface="Lato"/>
                <a:sym typeface="Lato"/>
              </a:rPr>
              <a:t>Theories are “hunches” scientists have.</a:t>
            </a:r>
          </a:p>
          <a:p>
            <a:pPr marL="578358" indent="-514350">
              <a:spcBef>
                <a:spcPts val="0"/>
              </a:spcBef>
              <a:buFont typeface="+mj-lt"/>
              <a:buAutoNum type="alphaUcPeriod"/>
            </a:pPr>
            <a:r>
              <a:rPr lang="en-US" sz="1800" dirty="0">
                <a:ea typeface="Lato"/>
                <a:sym typeface="Lato"/>
              </a:rPr>
              <a:t>Theories can include personal beliefs or opinions.</a:t>
            </a:r>
          </a:p>
          <a:p>
            <a:pPr marL="578358" indent="-514350">
              <a:spcBef>
                <a:spcPts val="0"/>
              </a:spcBef>
              <a:buFont typeface="+mj-lt"/>
              <a:buAutoNum type="alphaUcPeriod"/>
            </a:pPr>
            <a:r>
              <a:rPr lang="en-US" sz="1800" dirty="0">
                <a:ea typeface="Lato"/>
                <a:sym typeface="Lato"/>
              </a:rPr>
              <a:t>Theories have been tested many times.</a:t>
            </a:r>
          </a:p>
          <a:p>
            <a:pPr marL="578358" indent="-514350">
              <a:spcBef>
                <a:spcPts val="0"/>
              </a:spcBef>
              <a:buFont typeface="+mj-lt"/>
              <a:buAutoNum type="alphaUcPeriod"/>
            </a:pPr>
            <a:r>
              <a:rPr lang="en-US" sz="1800" dirty="0">
                <a:ea typeface="Lato"/>
                <a:sym typeface="Lato"/>
              </a:rPr>
              <a:t>Theories are incomplete, temporary ideas. </a:t>
            </a:r>
          </a:p>
          <a:p>
            <a:pPr marL="578358" indent="-514350">
              <a:spcBef>
                <a:spcPts val="0"/>
              </a:spcBef>
              <a:buFont typeface="+mj-lt"/>
              <a:buAutoNum type="alphaUcPeriod"/>
            </a:pPr>
            <a:r>
              <a:rPr lang="en-US" sz="1800" dirty="0">
                <a:ea typeface="Lato"/>
                <a:sym typeface="Lato"/>
              </a:rPr>
              <a:t>A theory never changes.</a:t>
            </a:r>
          </a:p>
          <a:p>
            <a:pPr marL="578358" indent="-514350">
              <a:spcBef>
                <a:spcPts val="0"/>
              </a:spcBef>
              <a:buFont typeface="+mj-lt"/>
              <a:buAutoNum type="alphaUcPeriod"/>
            </a:pPr>
            <a:r>
              <a:rPr lang="en-US" sz="1800" dirty="0">
                <a:ea typeface="Lato"/>
                <a:sym typeface="Lato"/>
              </a:rPr>
              <a:t>Theories are inferred explanations, strongly supported by evidence.</a:t>
            </a:r>
          </a:p>
          <a:p>
            <a:pPr marL="578358" indent="-514350">
              <a:spcBef>
                <a:spcPts val="0"/>
              </a:spcBef>
              <a:buFont typeface="+mj-lt"/>
              <a:buAutoNum type="alphaUcPeriod"/>
            </a:pPr>
            <a:r>
              <a:rPr lang="en-US" sz="1800" dirty="0">
                <a:ea typeface="Lato"/>
                <a:sym typeface="Lato"/>
              </a:rPr>
              <a:t>A scientific law has been proven and a theory has not. </a:t>
            </a:r>
          </a:p>
          <a:p>
            <a:pPr marL="578358" indent="-514350">
              <a:spcBef>
                <a:spcPts val="0"/>
              </a:spcBef>
              <a:buFont typeface="+mj-lt"/>
              <a:buAutoNum type="alphaUcPeriod"/>
            </a:pPr>
            <a:r>
              <a:rPr lang="en-US" sz="1800" dirty="0">
                <a:ea typeface="Lato"/>
                <a:sym typeface="Lato"/>
              </a:rPr>
              <a:t>Theories are used to make predictions.</a:t>
            </a:r>
          </a:p>
          <a:p>
            <a:pPr marL="578358" indent="-514350">
              <a:spcBef>
                <a:spcPts val="0"/>
              </a:spcBef>
              <a:buFont typeface="+mj-lt"/>
              <a:buAutoNum type="alphaUcPeriod"/>
            </a:pPr>
            <a:r>
              <a:rPr lang="en" sz="1800" dirty="0">
                <a:ea typeface="Lato"/>
                <a:sym typeface="Lato"/>
              </a:rPr>
              <a:t>Laws are more important to science than theories.</a:t>
            </a:r>
          </a:p>
          <a:p>
            <a:pPr marL="64008" indent="0">
              <a:spcBef>
                <a:spcPts val="0"/>
              </a:spcBef>
              <a:buNone/>
            </a:pPr>
            <a:endParaRPr lang="en" sz="1800" dirty="0">
              <a:ea typeface="Lato"/>
              <a:sym typeface="Lato"/>
            </a:endParaRPr>
          </a:p>
          <a:p>
            <a:pPr marL="64008" indent="0">
              <a:spcBef>
                <a:spcPts val="0"/>
              </a:spcBef>
              <a:buNone/>
            </a:pPr>
            <a:r>
              <a:rPr lang="en-US" sz="1600" dirty="0">
                <a:ea typeface="Lato"/>
                <a:sym typeface="Lato"/>
              </a:rPr>
              <a:t>Examine the statements you selected. Describe what a theory in science means to you.</a:t>
            </a:r>
            <a:endParaRPr lang="en-US" sz="1600" dirty="0"/>
          </a:p>
          <a:p>
            <a:pPr marL="64008" indent="0">
              <a:spcBef>
                <a:spcPts val="0"/>
              </a:spcBef>
              <a:buNone/>
            </a:pPr>
            <a:endParaRPr lang="en-US" altLang="en-US" sz="1800" dirty="0"/>
          </a:p>
        </p:txBody>
      </p:sp>
    </p:spTree>
    <p:extLst>
      <p:ext uri="{BB962C8B-B14F-4D97-AF65-F5344CB8AC3E}">
        <p14:creationId xmlns:p14="http://schemas.microsoft.com/office/powerpoint/2010/main" val="131268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D8B5-7559-2549-1A35-89223E6E1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308EB-C221-0A97-4909-9A20A26C0416}"/>
              </a:ext>
            </a:extLst>
          </p:cNvPr>
          <p:cNvSpPr>
            <a:spLocks noGrp="1"/>
          </p:cNvSpPr>
          <p:nvPr>
            <p:ph type="title"/>
          </p:nvPr>
        </p:nvSpPr>
        <p:spPr/>
        <p:txBody>
          <a:bodyPr rtlCol="0">
            <a:normAutofit/>
          </a:bodyPr>
          <a:lstStyle/>
          <a:p>
            <a:pPr fontAlgn="auto">
              <a:spcAft>
                <a:spcPts val="0"/>
              </a:spcAft>
              <a:defRPr/>
            </a:pPr>
            <a:r>
              <a:rPr lang="en-US" dirty="0"/>
              <a:t>Is it a Theory?</a:t>
            </a:r>
          </a:p>
        </p:txBody>
      </p:sp>
      <p:sp>
        <p:nvSpPr>
          <p:cNvPr id="25602" name="Content Placeholder 2">
            <a:extLst>
              <a:ext uri="{FF2B5EF4-FFF2-40B4-BE49-F238E27FC236}">
                <a16:creationId xmlns:a16="http://schemas.microsoft.com/office/drawing/2014/main" id="{BF5DA441-A43C-9EB5-0285-5AC828BEB883}"/>
              </a:ext>
            </a:extLst>
          </p:cNvPr>
          <p:cNvSpPr>
            <a:spLocks noGrp="1" noChangeArrowheads="1"/>
          </p:cNvSpPr>
          <p:nvPr>
            <p:ph idx="4294967295"/>
          </p:nvPr>
        </p:nvSpPr>
        <p:spPr/>
        <p:txBody>
          <a:bodyPr/>
          <a:lstStyle/>
          <a:p>
            <a:pPr marL="578358" indent="-514350">
              <a:spcBef>
                <a:spcPts val="0"/>
              </a:spcBef>
              <a:buFont typeface="+mj-lt"/>
              <a:buAutoNum type="alphaUcPeriod"/>
            </a:pPr>
            <a:r>
              <a:rPr lang="en-US" altLang="en-US" sz="1800" b="1" dirty="0"/>
              <a:t>Theories include observations.</a:t>
            </a:r>
          </a:p>
          <a:p>
            <a:pPr marL="578358" indent="-514350">
              <a:spcBef>
                <a:spcPts val="0"/>
              </a:spcBef>
              <a:buFont typeface="+mj-lt"/>
              <a:buAutoNum type="alphaUcPeriod"/>
            </a:pPr>
            <a:r>
              <a:rPr lang="en-US" sz="1800" dirty="0">
                <a:solidFill>
                  <a:schemeClr val="bg2">
                    <a:lumMod val="50000"/>
                  </a:schemeClr>
                </a:solidFill>
                <a:ea typeface="Lato"/>
                <a:sym typeface="Lato"/>
              </a:rPr>
              <a:t>Theories are “hunches” scientists have.</a:t>
            </a:r>
          </a:p>
          <a:p>
            <a:pPr marL="578358" indent="-514350">
              <a:spcBef>
                <a:spcPts val="0"/>
              </a:spcBef>
              <a:buFont typeface="+mj-lt"/>
              <a:buAutoNum type="alphaUcPeriod"/>
            </a:pPr>
            <a:r>
              <a:rPr lang="en-US" sz="1800" dirty="0">
                <a:solidFill>
                  <a:schemeClr val="bg2">
                    <a:lumMod val="50000"/>
                  </a:schemeClr>
                </a:solidFill>
                <a:ea typeface="Lato"/>
                <a:sym typeface="Lato"/>
              </a:rPr>
              <a:t>Theories can include personal beliefs or opinions.</a:t>
            </a:r>
          </a:p>
          <a:p>
            <a:pPr marL="578358" indent="-514350">
              <a:spcBef>
                <a:spcPts val="0"/>
              </a:spcBef>
              <a:buFont typeface="+mj-lt"/>
              <a:buAutoNum type="alphaUcPeriod"/>
            </a:pPr>
            <a:r>
              <a:rPr lang="en-US" sz="1800" b="1" dirty="0">
                <a:ea typeface="Lato"/>
                <a:sym typeface="Lato"/>
              </a:rPr>
              <a:t>Theories have been tested many times.</a:t>
            </a:r>
          </a:p>
          <a:p>
            <a:pPr marL="578358" indent="-514350">
              <a:spcBef>
                <a:spcPts val="0"/>
              </a:spcBef>
              <a:buFont typeface="+mj-lt"/>
              <a:buAutoNum type="alphaUcPeriod"/>
            </a:pPr>
            <a:r>
              <a:rPr lang="en-US" sz="1800" dirty="0">
                <a:solidFill>
                  <a:schemeClr val="bg2">
                    <a:lumMod val="50000"/>
                  </a:schemeClr>
                </a:solidFill>
                <a:ea typeface="Lato"/>
                <a:sym typeface="Lato"/>
              </a:rPr>
              <a:t>Theories are incomplete, temporary ideas. </a:t>
            </a:r>
          </a:p>
          <a:p>
            <a:pPr marL="578358" indent="-514350">
              <a:spcBef>
                <a:spcPts val="0"/>
              </a:spcBef>
              <a:buFont typeface="+mj-lt"/>
              <a:buAutoNum type="alphaUcPeriod"/>
            </a:pPr>
            <a:r>
              <a:rPr lang="en-US" sz="1800" dirty="0">
                <a:solidFill>
                  <a:schemeClr val="bg2">
                    <a:lumMod val="50000"/>
                  </a:schemeClr>
                </a:solidFill>
                <a:ea typeface="Lato"/>
                <a:sym typeface="Lato"/>
              </a:rPr>
              <a:t>A theory never changes.</a:t>
            </a:r>
          </a:p>
          <a:p>
            <a:pPr marL="578358" indent="-514350">
              <a:spcBef>
                <a:spcPts val="0"/>
              </a:spcBef>
              <a:buFont typeface="+mj-lt"/>
              <a:buAutoNum type="alphaUcPeriod"/>
            </a:pPr>
            <a:r>
              <a:rPr lang="en-US" sz="1800" b="1" dirty="0">
                <a:ea typeface="Lato"/>
                <a:sym typeface="Lato"/>
              </a:rPr>
              <a:t>Theories are inferred explanations, strongly supported by evidence.</a:t>
            </a:r>
          </a:p>
          <a:p>
            <a:pPr marL="578358" indent="-514350">
              <a:spcBef>
                <a:spcPts val="0"/>
              </a:spcBef>
              <a:buFont typeface="+mj-lt"/>
              <a:buAutoNum type="alphaUcPeriod"/>
            </a:pPr>
            <a:r>
              <a:rPr lang="en-US" sz="1800" dirty="0">
                <a:solidFill>
                  <a:schemeClr val="bg2">
                    <a:lumMod val="50000"/>
                  </a:schemeClr>
                </a:solidFill>
                <a:ea typeface="Lato"/>
                <a:sym typeface="Lato"/>
              </a:rPr>
              <a:t>A scientific law has been proven and a theory has not. </a:t>
            </a:r>
          </a:p>
          <a:p>
            <a:pPr marL="578358" indent="-514350">
              <a:spcBef>
                <a:spcPts val="0"/>
              </a:spcBef>
              <a:buFont typeface="+mj-lt"/>
              <a:buAutoNum type="alphaUcPeriod"/>
            </a:pPr>
            <a:r>
              <a:rPr lang="en-US" sz="1800" b="1" dirty="0">
                <a:ea typeface="Lato"/>
                <a:sym typeface="Lato"/>
              </a:rPr>
              <a:t>Theories are used to make predictions.</a:t>
            </a:r>
          </a:p>
          <a:p>
            <a:pPr marL="578358" indent="-514350">
              <a:spcBef>
                <a:spcPts val="0"/>
              </a:spcBef>
              <a:buFont typeface="+mj-lt"/>
              <a:buAutoNum type="alphaUcPeriod"/>
            </a:pPr>
            <a:r>
              <a:rPr lang="en" sz="1800" dirty="0">
                <a:solidFill>
                  <a:schemeClr val="bg2">
                    <a:lumMod val="50000"/>
                  </a:schemeClr>
                </a:solidFill>
                <a:ea typeface="Lato"/>
                <a:sym typeface="Lato"/>
              </a:rPr>
              <a:t>Laws are more important to science than theories.</a:t>
            </a:r>
          </a:p>
          <a:p>
            <a:pPr marL="64008" indent="0">
              <a:spcBef>
                <a:spcPts val="0"/>
              </a:spcBef>
              <a:buNone/>
            </a:pPr>
            <a:endParaRPr lang="en" sz="1800" dirty="0">
              <a:solidFill>
                <a:schemeClr val="bg2">
                  <a:lumMod val="50000"/>
                </a:schemeClr>
              </a:solidFill>
              <a:ea typeface="Lato"/>
              <a:sym typeface="Lato"/>
            </a:endParaRPr>
          </a:p>
          <a:p>
            <a:pPr marL="64008" indent="0">
              <a:spcBef>
                <a:spcPts val="0"/>
              </a:spcBef>
              <a:buNone/>
            </a:pPr>
            <a:r>
              <a:rPr lang="en-US" sz="1600" dirty="0">
                <a:solidFill>
                  <a:schemeClr val="bg2">
                    <a:lumMod val="50000"/>
                  </a:schemeClr>
                </a:solidFill>
                <a:ea typeface="Lato"/>
                <a:sym typeface="Lato"/>
              </a:rPr>
              <a:t>Examine the statements you selected. Describe what a theory in science means to you.</a:t>
            </a:r>
            <a:endParaRPr lang="en-US" sz="1600" dirty="0">
              <a:solidFill>
                <a:schemeClr val="bg2">
                  <a:lumMod val="50000"/>
                </a:schemeClr>
              </a:solidFill>
            </a:endParaRPr>
          </a:p>
          <a:p>
            <a:pPr marL="64008" indent="0">
              <a:spcBef>
                <a:spcPts val="0"/>
              </a:spcBef>
              <a:buNone/>
            </a:pPr>
            <a:endParaRPr lang="en-US" altLang="en-US" sz="1800" dirty="0"/>
          </a:p>
        </p:txBody>
      </p:sp>
    </p:spTree>
    <p:extLst>
      <p:ext uri="{BB962C8B-B14F-4D97-AF65-F5344CB8AC3E}">
        <p14:creationId xmlns:p14="http://schemas.microsoft.com/office/powerpoint/2010/main" val="18266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6C3F4-695F-6477-968C-7B64743BC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98BDC-36B1-78CE-F777-DED46151C3E1}"/>
              </a:ext>
            </a:extLst>
          </p:cNvPr>
          <p:cNvSpPr>
            <a:spLocks noGrp="1"/>
          </p:cNvSpPr>
          <p:nvPr>
            <p:ph type="title"/>
          </p:nvPr>
        </p:nvSpPr>
        <p:spPr/>
        <p:txBody>
          <a:bodyPr rtlCol="0">
            <a:normAutofit/>
          </a:bodyPr>
          <a:lstStyle/>
          <a:p>
            <a:pPr fontAlgn="auto">
              <a:spcAft>
                <a:spcPts val="0"/>
              </a:spcAft>
              <a:defRPr/>
            </a:pPr>
            <a:r>
              <a:rPr lang="en-US" dirty="0"/>
              <a:t>What is Science?</a:t>
            </a:r>
          </a:p>
        </p:txBody>
      </p:sp>
      <p:sp>
        <p:nvSpPr>
          <p:cNvPr id="25602" name="Content Placeholder 2">
            <a:extLst>
              <a:ext uri="{FF2B5EF4-FFF2-40B4-BE49-F238E27FC236}">
                <a16:creationId xmlns:a16="http://schemas.microsoft.com/office/drawing/2014/main" id="{2B7640FB-D95E-F0C9-7506-10FE1BB2A8AB}"/>
              </a:ext>
            </a:extLst>
          </p:cNvPr>
          <p:cNvSpPr>
            <a:spLocks noGrp="1" noChangeArrowheads="1"/>
          </p:cNvSpPr>
          <p:nvPr>
            <p:ph idx="4294967295"/>
          </p:nvPr>
        </p:nvSpPr>
        <p:spPr>
          <a:xfrm>
            <a:off x="549286" y="3842380"/>
            <a:ext cx="3893470" cy="671460"/>
          </a:xfrm>
        </p:spPr>
        <p:txBody>
          <a:bodyPr/>
          <a:lstStyle/>
          <a:p>
            <a:pPr marL="64008" indent="0">
              <a:buNone/>
            </a:pPr>
            <a:r>
              <a:rPr lang="en-US" altLang="en-US" sz="2000" b="1" dirty="0"/>
              <a:t>Theory of Relativity</a:t>
            </a:r>
          </a:p>
          <a:p>
            <a:r>
              <a:rPr lang="en-US" altLang="en-US" sz="1400" dirty="0"/>
              <a:t>The faster your travel, the slower time goes.</a:t>
            </a:r>
          </a:p>
        </p:txBody>
      </p:sp>
      <p:pic>
        <p:nvPicPr>
          <p:cNvPr id="3" name="Google Shape;284;p64" descr="ttps://americorpsalums.files.wordpress.com/2010/08/kid-swinging.jpg">
            <a:extLst>
              <a:ext uri="{FF2B5EF4-FFF2-40B4-BE49-F238E27FC236}">
                <a16:creationId xmlns:a16="http://schemas.microsoft.com/office/drawing/2014/main" id="{74F91211-26D2-11E6-EA30-A0440CD41016}"/>
              </a:ext>
            </a:extLst>
          </p:cNvPr>
          <p:cNvPicPr preferRelativeResize="0">
            <a:picLocks noChangeAspect="1"/>
          </p:cNvPicPr>
          <p:nvPr/>
        </p:nvPicPr>
        <p:blipFill rotWithShape="1">
          <a:blip r:embed="rId3">
            <a:alphaModFix/>
          </a:blip>
          <a:srcRect/>
          <a:stretch/>
        </p:blipFill>
        <p:spPr>
          <a:xfrm>
            <a:off x="702763" y="1462944"/>
            <a:ext cx="3578438" cy="2379436"/>
          </a:xfrm>
          <a:prstGeom prst="rect">
            <a:avLst/>
          </a:prstGeom>
          <a:noFill/>
          <a:ln w="28575" cap="flat" cmpd="sng">
            <a:noFill/>
            <a:prstDash val="solid"/>
            <a:round/>
            <a:headEnd type="none" w="sm" len="sm"/>
            <a:tailEnd type="none" w="sm" len="sm"/>
          </a:ln>
        </p:spPr>
      </p:pic>
      <p:grpSp>
        <p:nvGrpSpPr>
          <p:cNvPr id="4" name="Google Shape;285;p64">
            <a:extLst>
              <a:ext uri="{FF2B5EF4-FFF2-40B4-BE49-F238E27FC236}">
                <a16:creationId xmlns:a16="http://schemas.microsoft.com/office/drawing/2014/main" id="{80112CD2-C59A-79B8-52F7-59927986D527}"/>
              </a:ext>
            </a:extLst>
          </p:cNvPr>
          <p:cNvGrpSpPr/>
          <p:nvPr/>
        </p:nvGrpSpPr>
        <p:grpSpPr>
          <a:xfrm>
            <a:off x="4886719" y="1299152"/>
            <a:ext cx="2518265" cy="1385888"/>
            <a:chOff x="6198788" y="1155750"/>
            <a:chExt cx="2110262" cy="1161350"/>
          </a:xfrm>
        </p:grpSpPr>
        <p:pic>
          <p:nvPicPr>
            <p:cNvPr id="5" name="Google Shape;286;p64">
              <a:extLst>
                <a:ext uri="{FF2B5EF4-FFF2-40B4-BE49-F238E27FC236}">
                  <a16:creationId xmlns:a16="http://schemas.microsoft.com/office/drawing/2014/main" id="{2C320E62-2C1F-E374-B09B-78D2060CADE9}"/>
                </a:ext>
              </a:extLst>
            </p:cNvPr>
            <p:cNvPicPr preferRelativeResize="0"/>
            <p:nvPr/>
          </p:nvPicPr>
          <p:blipFill rotWithShape="1">
            <a:blip r:embed="rId4">
              <a:alphaModFix/>
            </a:blip>
            <a:srcRect t="16336" b="20075"/>
            <a:stretch/>
          </p:blipFill>
          <p:spPr>
            <a:xfrm>
              <a:off x="6198788" y="1595795"/>
              <a:ext cx="2110262" cy="721305"/>
            </a:xfrm>
            <a:prstGeom prst="rect">
              <a:avLst/>
            </a:prstGeom>
            <a:noFill/>
            <a:ln>
              <a:noFill/>
            </a:ln>
          </p:spPr>
        </p:pic>
        <p:sp>
          <p:nvSpPr>
            <p:cNvPr id="6" name="Google Shape;287;p64">
              <a:extLst>
                <a:ext uri="{FF2B5EF4-FFF2-40B4-BE49-F238E27FC236}">
                  <a16:creationId xmlns:a16="http://schemas.microsoft.com/office/drawing/2014/main" id="{678F9A00-9F68-9454-A9F9-DAD059B301F0}"/>
                </a:ext>
              </a:extLst>
            </p:cNvPr>
            <p:cNvSpPr txBox="1"/>
            <p:nvPr/>
          </p:nvSpPr>
          <p:spPr>
            <a:xfrm>
              <a:off x="6307475" y="1155750"/>
              <a:ext cx="1945800" cy="466364"/>
            </a:xfrm>
            <a:prstGeom prst="rect">
              <a:avLst/>
            </a:prstGeom>
            <a:noFill/>
            <a:ln>
              <a:noFill/>
            </a:ln>
          </p:spPr>
          <p:txBody>
            <a:bodyPr spcFirstLastPara="1" wrap="square" lIns="91425" tIns="91425" rIns="91425" bIns="91425" anchor="t" anchorCtr="0">
              <a:spAutoFit/>
            </a:bodyPr>
            <a:lstStyle/>
            <a:p>
              <a:pPr marL="64008" lvl="0" eaLnBrk="1" hangingPunct="1">
                <a:spcBef>
                  <a:spcPts val="520"/>
                </a:spcBef>
                <a:buClr>
                  <a:srgbClr val="971D20"/>
                </a:buClr>
                <a:buSzPct val="100000"/>
              </a:pPr>
              <a:r>
                <a:rPr lang="en" sz="2000" b="1" dirty="0">
                  <a:solidFill>
                    <a:schemeClr val="tx1"/>
                  </a:solidFill>
                  <a:latin typeface="Calibri" panose="020F0502020204030204" pitchFamily="34" charset="0"/>
                  <a:cs typeface="Calibri" panose="020F0502020204030204" pitchFamily="34" charset="0"/>
                  <a:sym typeface="Lato"/>
                </a:rPr>
                <a:t>Law of Gravity</a:t>
              </a:r>
              <a:endParaRPr sz="2000" b="1" dirty="0">
                <a:solidFill>
                  <a:schemeClr val="tx1"/>
                </a:solidFill>
                <a:latin typeface="Calibri" panose="020F0502020204030204" pitchFamily="34" charset="0"/>
                <a:cs typeface="Calibri" panose="020F0502020204030204" pitchFamily="34" charset="0"/>
                <a:sym typeface="Lato"/>
              </a:endParaRPr>
            </a:p>
          </p:txBody>
        </p:sp>
      </p:grpSp>
      <p:pic>
        <p:nvPicPr>
          <p:cNvPr id="7" name="Google Shape;288;p64">
            <a:extLst>
              <a:ext uri="{FF2B5EF4-FFF2-40B4-BE49-F238E27FC236}">
                <a16:creationId xmlns:a16="http://schemas.microsoft.com/office/drawing/2014/main" id="{5F6C762E-921E-3D16-308E-EB5460299D79}"/>
              </a:ext>
            </a:extLst>
          </p:cNvPr>
          <p:cNvPicPr preferRelativeResize="0"/>
          <p:nvPr/>
        </p:nvPicPr>
        <p:blipFill>
          <a:blip r:embed="rId5">
            <a:alphaModFix/>
          </a:blip>
          <a:stretch>
            <a:fillRect/>
          </a:stretch>
        </p:blipFill>
        <p:spPr>
          <a:xfrm>
            <a:off x="4924863" y="2824454"/>
            <a:ext cx="3066200" cy="1155600"/>
          </a:xfrm>
          <a:prstGeom prst="rect">
            <a:avLst/>
          </a:prstGeom>
          <a:noFill/>
          <a:ln>
            <a:noFill/>
          </a:ln>
        </p:spPr>
      </p:pic>
    </p:spTree>
    <p:extLst>
      <p:ext uri="{BB962C8B-B14F-4D97-AF65-F5344CB8AC3E}">
        <p14:creationId xmlns:p14="http://schemas.microsoft.com/office/powerpoint/2010/main" val="2251755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514CA-98AE-0AA1-A90F-074A87A6D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885C1-BDF9-EB5C-2AB9-C26CE9AAAE3F}"/>
              </a:ext>
            </a:extLst>
          </p:cNvPr>
          <p:cNvSpPr>
            <a:spLocks noGrp="1"/>
          </p:cNvSpPr>
          <p:nvPr>
            <p:ph type="title"/>
          </p:nvPr>
        </p:nvSpPr>
        <p:spPr/>
        <p:txBody>
          <a:bodyPr rtlCol="0">
            <a:normAutofit/>
          </a:bodyPr>
          <a:lstStyle/>
          <a:p>
            <a:pPr fontAlgn="auto">
              <a:spcAft>
                <a:spcPts val="0"/>
              </a:spcAft>
              <a:defRPr/>
            </a:pPr>
            <a:r>
              <a:rPr lang="en-US" dirty="0"/>
              <a:t>Scientific Reason, Not Scientific Treason</a:t>
            </a:r>
          </a:p>
        </p:txBody>
      </p:sp>
      <p:sp>
        <p:nvSpPr>
          <p:cNvPr id="25602" name="Content Placeholder 2">
            <a:extLst>
              <a:ext uri="{FF2B5EF4-FFF2-40B4-BE49-F238E27FC236}">
                <a16:creationId xmlns:a16="http://schemas.microsoft.com/office/drawing/2014/main" id="{4B21822C-E09D-C2E4-E06E-49A7FD06A46C}"/>
              </a:ext>
            </a:extLst>
          </p:cNvPr>
          <p:cNvSpPr>
            <a:spLocks noGrp="1" noChangeArrowheads="1"/>
          </p:cNvSpPr>
          <p:nvPr>
            <p:ph idx="4294967295"/>
          </p:nvPr>
        </p:nvSpPr>
        <p:spPr>
          <a:xfrm>
            <a:off x="628650" y="1370013"/>
            <a:ext cx="7862669" cy="1861082"/>
          </a:xfrm>
        </p:spPr>
        <p:txBody>
          <a:bodyPr/>
          <a:lstStyle/>
          <a:p>
            <a:r>
              <a:rPr lang="en-US" altLang="en-US" dirty="0"/>
              <a:t>What formative assessments were used in this activity?</a:t>
            </a:r>
          </a:p>
          <a:p>
            <a:r>
              <a:rPr lang="en-US" dirty="0"/>
              <a:t>How was the phenomenon used for formative assessment?</a:t>
            </a:r>
          </a:p>
        </p:txBody>
      </p:sp>
      <p:pic>
        <p:nvPicPr>
          <p:cNvPr id="3" name="Google Shape;296;p65">
            <a:extLst>
              <a:ext uri="{FF2B5EF4-FFF2-40B4-BE49-F238E27FC236}">
                <a16:creationId xmlns:a16="http://schemas.microsoft.com/office/drawing/2014/main" id="{88DCF82A-E186-0C87-7186-453C09A3402C}"/>
              </a:ext>
            </a:extLst>
          </p:cNvPr>
          <p:cNvPicPr preferRelativeResize="0"/>
          <p:nvPr/>
        </p:nvPicPr>
        <p:blipFill>
          <a:blip r:embed="rId3">
            <a:alphaModFix/>
          </a:blip>
          <a:stretch>
            <a:fillRect/>
          </a:stretch>
        </p:blipFill>
        <p:spPr>
          <a:xfrm>
            <a:off x="3513152" y="2827430"/>
            <a:ext cx="2093663" cy="1568295"/>
          </a:xfrm>
          <a:prstGeom prst="rect">
            <a:avLst/>
          </a:prstGeom>
          <a:noFill/>
          <a:ln>
            <a:noFill/>
          </a:ln>
        </p:spPr>
      </p:pic>
      <p:sp>
        <p:nvSpPr>
          <p:cNvPr id="4" name="Content Placeholder 2">
            <a:extLst>
              <a:ext uri="{FF2B5EF4-FFF2-40B4-BE49-F238E27FC236}">
                <a16:creationId xmlns:a16="http://schemas.microsoft.com/office/drawing/2014/main" id="{226FA3FA-6DF4-4965-0039-3B1C96A0BAFF}"/>
              </a:ext>
            </a:extLst>
          </p:cNvPr>
          <p:cNvSpPr txBox="1">
            <a:spLocks noChangeArrowheads="1"/>
          </p:cNvSpPr>
          <p:nvPr/>
        </p:nvSpPr>
        <p:spPr bwMode="auto">
          <a:xfrm>
            <a:off x="2453579" y="4423937"/>
            <a:ext cx="4236842" cy="3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buNone/>
            </a:pPr>
            <a:r>
              <a:rPr lang="en-US" sz="1800" u="sng" dirty="0">
                <a:solidFill>
                  <a:schemeClr val="hlink"/>
                </a:solidFill>
                <a:hlinkClick r:id="rId4"/>
              </a:rPr>
              <a:t>https://learn.k20center.ou.edu/lesson/346</a:t>
            </a:r>
            <a:endParaRPr lang="en-US" sz="1800" dirty="0">
              <a:solidFill>
                <a:schemeClr val="dk1"/>
              </a:solidFill>
            </a:endParaRPr>
          </a:p>
        </p:txBody>
      </p:sp>
    </p:spTree>
    <p:extLst>
      <p:ext uri="{BB962C8B-B14F-4D97-AF65-F5344CB8AC3E}">
        <p14:creationId xmlns:p14="http://schemas.microsoft.com/office/powerpoint/2010/main" val="44320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323E8-BEA4-F0E5-620C-A95B8A3C9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816C4-4DB9-F6D6-17DF-6C4601AFCEE4}"/>
              </a:ext>
            </a:extLst>
          </p:cNvPr>
          <p:cNvSpPr>
            <a:spLocks noGrp="1"/>
          </p:cNvSpPr>
          <p:nvPr>
            <p:ph type="title"/>
          </p:nvPr>
        </p:nvSpPr>
        <p:spPr/>
        <p:txBody>
          <a:bodyPr rtlCol="0">
            <a:normAutofit/>
          </a:bodyPr>
          <a:lstStyle/>
          <a:p>
            <a:pPr fontAlgn="auto">
              <a:spcAft>
                <a:spcPts val="0"/>
              </a:spcAft>
              <a:defRPr/>
            </a:pPr>
            <a:r>
              <a:rPr lang="en-US" dirty="0"/>
              <a:t>Dimensions of Science Learning</a:t>
            </a:r>
          </a:p>
        </p:txBody>
      </p:sp>
      <p:sp>
        <p:nvSpPr>
          <p:cNvPr id="25602" name="Content Placeholder 2">
            <a:extLst>
              <a:ext uri="{FF2B5EF4-FFF2-40B4-BE49-F238E27FC236}">
                <a16:creationId xmlns:a16="http://schemas.microsoft.com/office/drawing/2014/main" id="{85476D2C-68D7-3DE5-2577-E77093DB7378}"/>
              </a:ext>
            </a:extLst>
          </p:cNvPr>
          <p:cNvSpPr>
            <a:spLocks noGrp="1" noChangeArrowheads="1"/>
          </p:cNvSpPr>
          <p:nvPr>
            <p:ph idx="4294967295"/>
          </p:nvPr>
        </p:nvSpPr>
        <p:spPr/>
        <p:txBody>
          <a:bodyPr/>
          <a:lstStyle/>
          <a:p>
            <a:r>
              <a:rPr lang="en-US" altLang="en-US" dirty="0"/>
              <a:t>Dimension 1: Scientific and engineering processes</a:t>
            </a:r>
          </a:p>
          <a:p>
            <a:r>
              <a:rPr lang="en-US" dirty="0"/>
              <a:t>Dimension 2: Cross-cutting concepts</a:t>
            </a:r>
          </a:p>
          <a:p>
            <a:r>
              <a:rPr lang="it-IT" dirty="0"/>
              <a:t>Dimension 3: Disciplinary core ideas</a:t>
            </a:r>
          </a:p>
          <a:p>
            <a:pPr lvl="1"/>
            <a:r>
              <a:rPr lang="en-US" dirty="0"/>
              <a:t>Life sciences</a:t>
            </a:r>
          </a:p>
          <a:p>
            <a:pPr lvl="1"/>
            <a:r>
              <a:rPr lang="en-US" dirty="0"/>
              <a:t>Earth and space sciences</a:t>
            </a:r>
          </a:p>
          <a:p>
            <a:pPr lvl="1"/>
            <a:r>
              <a:rPr lang="en-US" dirty="0"/>
              <a:t>Physical sciences</a:t>
            </a:r>
          </a:p>
        </p:txBody>
      </p:sp>
    </p:spTree>
    <p:extLst>
      <p:ext uri="{BB962C8B-B14F-4D97-AF65-F5344CB8AC3E}">
        <p14:creationId xmlns:p14="http://schemas.microsoft.com/office/powerpoint/2010/main" val="4133515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883D-821D-8845-49A4-D4EB61827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E3598-C007-E54D-F9BC-142362DAE793}"/>
              </a:ext>
            </a:extLst>
          </p:cNvPr>
          <p:cNvSpPr>
            <a:spLocks noGrp="1"/>
          </p:cNvSpPr>
          <p:nvPr>
            <p:ph type="title"/>
          </p:nvPr>
        </p:nvSpPr>
        <p:spPr/>
        <p:txBody>
          <a:bodyPr rtlCol="0">
            <a:normAutofit/>
          </a:bodyPr>
          <a:lstStyle/>
          <a:p>
            <a:pPr fontAlgn="auto">
              <a:spcAft>
                <a:spcPts val="0"/>
              </a:spcAft>
              <a:defRPr/>
            </a:pPr>
            <a:r>
              <a:rPr lang="en-US" dirty="0"/>
              <a:t>Phenomena</a:t>
            </a:r>
          </a:p>
        </p:txBody>
      </p:sp>
      <p:sp>
        <p:nvSpPr>
          <p:cNvPr id="25602" name="Content Placeholder 2">
            <a:extLst>
              <a:ext uri="{FF2B5EF4-FFF2-40B4-BE49-F238E27FC236}">
                <a16:creationId xmlns:a16="http://schemas.microsoft.com/office/drawing/2014/main" id="{0976000F-E90A-06C0-D93F-F728D2CAD336}"/>
              </a:ext>
            </a:extLst>
          </p:cNvPr>
          <p:cNvSpPr>
            <a:spLocks noGrp="1" noChangeArrowheads="1"/>
          </p:cNvSpPr>
          <p:nvPr>
            <p:ph idx="4294967295"/>
          </p:nvPr>
        </p:nvSpPr>
        <p:spPr/>
        <p:txBody>
          <a:bodyPr/>
          <a:lstStyle/>
          <a:p>
            <a:r>
              <a:rPr lang="en-US" altLang="en-US" dirty="0"/>
              <a:t>Phenomena for science instruction are observable objects or real events, familiar or unusual, that can be explained using core concepts from the standards. </a:t>
            </a:r>
          </a:p>
          <a:p>
            <a:r>
              <a:rPr lang="en-US" sz="2800" dirty="0">
                <a:solidFill>
                  <a:srgbClr val="1A1A1A"/>
                </a:solidFill>
              </a:rPr>
              <a:t>A phenomenon should capture student interest and provide a focus for learning through cross-cutting concepts and science and engineering practices.    </a:t>
            </a:r>
            <a:endParaRPr lang="en-US" sz="2800" dirty="0"/>
          </a:p>
        </p:txBody>
      </p:sp>
      <p:pic>
        <p:nvPicPr>
          <p:cNvPr id="3" name="Google Shape;309;p67">
            <a:extLst>
              <a:ext uri="{FF2B5EF4-FFF2-40B4-BE49-F238E27FC236}">
                <a16:creationId xmlns:a16="http://schemas.microsoft.com/office/drawing/2014/main" id="{9E08991C-6FA3-1941-8DFB-FDD457C1135C}"/>
              </a:ext>
            </a:extLst>
          </p:cNvPr>
          <p:cNvPicPr preferRelativeResize="0">
            <a:picLocks noChangeAspect="1"/>
          </p:cNvPicPr>
          <p:nvPr/>
        </p:nvPicPr>
        <p:blipFill>
          <a:blip r:embed="rId2">
            <a:alphaModFix/>
          </a:blip>
          <a:stretch>
            <a:fillRect/>
          </a:stretch>
        </p:blipFill>
        <p:spPr>
          <a:xfrm>
            <a:off x="7227147" y="274638"/>
            <a:ext cx="1513840" cy="1266480"/>
          </a:xfrm>
          <a:prstGeom prst="rect">
            <a:avLst/>
          </a:prstGeom>
          <a:noFill/>
          <a:ln>
            <a:noFill/>
          </a:ln>
        </p:spPr>
      </p:pic>
    </p:spTree>
    <p:extLst>
      <p:ext uri="{BB962C8B-B14F-4D97-AF65-F5344CB8AC3E}">
        <p14:creationId xmlns:p14="http://schemas.microsoft.com/office/powerpoint/2010/main" val="2265393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C82A0-C974-B5F6-F674-19E0FB09F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171B4-6BC6-0C3C-473A-6E0D681F2928}"/>
              </a:ext>
            </a:extLst>
          </p:cNvPr>
          <p:cNvSpPr>
            <a:spLocks noGrp="1"/>
          </p:cNvSpPr>
          <p:nvPr>
            <p:ph type="title"/>
          </p:nvPr>
        </p:nvSpPr>
        <p:spPr>
          <a:xfrm>
            <a:off x="628651" y="2571750"/>
            <a:ext cx="3264820" cy="993775"/>
          </a:xfrm>
        </p:spPr>
        <p:txBody>
          <a:bodyPr rtlCol="0">
            <a:noAutofit/>
          </a:bodyPr>
          <a:lstStyle/>
          <a:p>
            <a:pPr fontAlgn="auto">
              <a:spcAft>
                <a:spcPts val="0"/>
              </a:spcAft>
              <a:defRPr/>
            </a:pPr>
            <a:r>
              <a:rPr lang="en-US" dirty="0"/>
              <a:t>Did someone chop off this bear’s head?</a:t>
            </a:r>
          </a:p>
        </p:txBody>
      </p:sp>
      <p:pic>
        <p:nvPicPr>
          <p:cNvPr id="3" name="Picture 2" descr="A picture containing polar, rock, bear&#10;&#10;Description automatically generated">
            <a:extLst>
              <a:ext uri="{FF2B5EF4-FFF2-40B4-BE49-F238E27FC236}">
                <a16:creationId xmlns:a16="http://schemas.microsoft.com/office/drawing/2014/main" id="{92C54079-0259-2A9E-44A4-077CD490DBBD}"/>
              </a:ext>
            </a:extLst>
          </p:cNvPr>
          <p:cNvPicPr>
            <a:picLocks noChangeAspect="1"/>
          </p:cNvPicPr>
          <p:nvPr/>
        </p:nvPicPr>
        <p:blipFill>
          <a:blip r:embed="rId3"/>
          <a:stretch>
            <a:fillRect/>
          </a:stretch>
        </p:blipFill>
        <p:spPr>
          <a:xfrm>
            <a:off x="3456911" y="627811"/>
            <a:ext cx="4846201" cy="3887878"/>
          </a:xfrm>
          <a:prstGeom prst="rect">
            <a:avLst/>
          </a:prstGeom>
        </p:spPr>
      </p:pic>
    </p:spTree>
    <p:extLst>
      <p:ext uri="{BB962C8B-B14F-4D97-AF65-F5344CB8AC3E}">
        <p14:creationId xmlns:p14="http://schemas.microsoft.com/office/powerpoint/2010/main" val="1236056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B1C0-DD73-64B7-E4F1-E9766F108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D77A9-6C36-5B3E-44E7-6EA3BF14BACE}"/>
              </a:ext>
            </a:extLst>
          </p:cNvPr>
          <p:cNvSpPr>
            <a:spLocks noGrp="1"/>
          </p:cNvSpPr>
          <p:nvPr>
            <p:ph type="title"/>
          </p:nvPr>
        </p:nvSpPr>
        <p:spPr/>
        <p:txBody>
          <a:bodyPr rtlCol="0">
            <a:normAutofit/>
          </a:bodyPr>
          <a:lstStyle/>
          <a:p>
            <a:pPr fontAlgn="auto">
              <a:spcAft>
                <a:spcPts val="0"/>
              </a:spcAft>
              <a:defRPr/>
            </a:pPr>
            <a:r>
              <a:rPr lang="en-US" dirty="0"/>
              <a:t>Pencils in Beakers of Different Media</a:t>
            </a:r>
          </a:p>
        </p:txBody>
      </p:sp>
      <p:sp>
        <p:nvSpPr>
          <p:cNvPr id="25602" name="Content Placeholder 2">
            <a:extLst>
              <a:ext uri="{FF2B5EF4-FFF2-40B4-BE49-F238E27FC236}">
                <a16:creationId xmlns:a16="http://schemas.microsoft.com/office/drawing/2014/main" id="{DEC322AD-3F99-1494-0D6E-67FFDC587BF4}"/>
              </a:ext>
            </a:extLst>
          </p:cNvPr>
          <p:cNvSpPr>
            <a:spLocks noGrp="1" noChangeArrowheads="1"/>
          </p:cNvSpPr>
          <p:nvPr>
            <p:ph idx="4294967295"/>
          </p:nvPr>
        </p:nvSpPr>
        <p:spPr>
          <a:xfrm>
            <a:off x="628649" y="1370013"/>
            <a:ext cx="8340871" cy="3262312"/>
          </a:xfrm>
        </p:spPr>
        <p:txBody>
          <a:bodyPr/>
          <a:lstStyle/>
          <a:p>
            <a:pPr marL="578358" indent="-514350">
              <a:buFont typeface="+mj-lt"/>
              <a:buAutoNum type="arabicPeriod"/>
            </a:pPr>
            <a:r>
              <a:rPr lang="en-US" altLang="en-US" sz="2000" dirty="0"/>
              <a:t>Put a pencil into each of the liquids.</a:t>
            </a:r>
          </a:p>
          <a:p>
            <a:pPr marL="578358" indent="-514350">
              <a:buFont typeface="+mj-lt"/>
              <a:buAutoNum type="arabicPeriod"/>
            </a:pPr>
            <a:r>
              <a:rPr lang="en" sz="2000" dirty="0"/>
              <a:t>Based on what you know about waves, </a:t>
            </a:r>
            <a:br>
              <a:rPr lang="en" sz="2000" dirty="0"/>
            </a:br>
            <a:r>
              <a:rPr lang="en" sz="2000" dirty="0"/>
              <a:t>explain how light waves interact with the </a:t>
            </a:r>
            <a:br>
              <a:rPr lang="en" sz="2000" dirty="0"/>
            </a:br>
            <a:r>
              <a:rPr lang="en" sz="2000" dirty="0"/>
              <a:t>materials to create the differences among </a:t>
            </a:r>
            <a:br>
              <a:rPr lang="en" sz="2000" dirty="0"/>
            </a:br>
            <a:r>
              <a:rPr lang="en" sz="2000" dirty="0"/>
              <a:t>the beakers.</a:t>
            </a:r>
            <a:br>
              <a:rPr lang="en" sz="2000" dirty="0"/>
            </a:br>
            <a:r>
              <a:rPr lang="en-US" sz="2000" i="1" dirty="0">
                <a:solidFill>
                  <a:schemeClr val="accent1"/>
                </a:solidFill>
              </a:rPr>
              <a:t>Hint: think about the relationship between </a:t>
            </a:r>
            <a:br>
              <a:rPr lang="en-US" sz="2000" i="1" dirty="0">
                <a:solidFill>
                  <a:schemeClr val="accent1"/>
                </a:solidFill>
              </a:rPr>
            </a:br>
            <a:r>
              <a:rPr lang="en-US" sz="2000" i="1" dirty="0">
                <a:solidFill>
                  <a:schemeClr val="accent1"/>
                </a:solidFill>
              </a:rPr>
              <a:t>wavelength, frequency, and speed. What </a:t>
            </a:r>
            <a:br>
              <a:rPr lang="en-US" sz="2000" i="1" dirty="0">
                <a:solidFill>
                  <a:schemeClr val="accent1"/>
                </a:solidFill>
              </a:rPr>
            </a:br>
            <a:r>
              <a:rPr lang="en-US" sz="2000" i="1" dirty="0">
                <a:solidFill>
                  <a:schemeClr val="accent1"/>
                </a:solidFill>
              </a:rPr>
              <a:t>changes? What stays the same?</a:t>
            </a:r>
            <a:endParaRPr lang="en" sz="2000" dirty="0">
              <a:solidFill>
                <a:schemeClr val="accent1"/>
              </a:solidFill>
            </a:endParaRPr>
          </a:p>
          <a:p>
            <a:pPr marL="578358" indent="-514350">
              <a:buFont typeface="+mj-lt"/>
              <a:buAutoNum type="arabicPeriod"/>
            </a:pPr>
            <a:r>
              <a:rPr lang="en-US" sz="2000" dirty="0"/>
              <a:t>Draw a model to help support your explanation.</a:t>
            </a:r>
          </a:p>
          <a:p>
            <a:pPr marL="64008" indent="0">
              <a:buNone/>
            </a:pPr>
            <a:endParaRPr lang="en-US" altLang="en-US" sz="2000" dirty="0"/>
          </a:p>
        </p:txBody>
      </p:sp>
      <p:pic>
        <p:nvPicPr>
          <p:cNvPr id="3" name="Google Shape;322;p69">
            <a:extLst>
              <a:ext uri="{FF2B5EF4-FFF2-40B4-BE49-F238E27FC236}">
                <a16:creationId xmlns:a16="http://schemas.microsoft.com/office/drawing/2014/main" id="{A7092278-080B-08AE-AAAB-0DC9B27415E8}"/>
              </a:ext>
            </a:extLst>
          </p:cNvPr>
          <p:cNvPicPr preferRelativeResize="0">
            <a:picLocks noChangeAspect="1"/>
          </p:cNvPicPr>
          <p:nvPr/>
        </p:nvPicPr>
        <p:blipFill>
          <a:blip r:embed="rId3">
            <a:alphaModFix/>
          </a:blip>
          <a:stretch>
            <a:fillRect/>
          </a:stretch>
        </p:blipFill>
        <p:spPr>
          <a:xfrm>
            <a:off x="5974482" y="1329064"/>
            <a:ext cx="2680543" cy="1549841"/>
          </a:xfrm>
          <a:prstGeom prst="rect">
            <a:avLst/>
          </a:prstGeom>
          <a:noFill/>
          <a:ln>
            <a:noFill/>
          </a:ln>
        </p:spPr>
      </p:pic>
    </p:spTree>
    <p:extLst>
      <p:ext uri="{BB962C8B-B14F-4D97-AF65-F5344CB8AC3E}">
        <p14:creationId xmlns:p14="http://schemas.microsoft.com/office/powerpoint/2010/main" val="433463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0E357-BE80-85B6-2A61-089C48EFD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52DC3C-9D91-634A-9D8C-437F80991BEB}"/>
              </a:ext>
            </a:extLst>
          </p:cNvPr>
          <p:cNvSpPr>
            <a:spLocks noGrp="1"/>
          </p:cNvSpPr>
          <p:nvPr>
            <p:ph type="title"/>
          </p:nvPr>
        </p:nvSpPr>
        <p:spPr/>
        <p:txBody>
          <a:bodyPr rtlCol="0">
            <a:normAutofit/>
          </a:bodyPr>
          <a:lstStyle/>
          <a:p>
            <a:pPr fontAlgn="auto">
              <a:spcAft>
                <a:spcPts val="0"/>
              </a:spcAft>
              <a:defRPr/>
            </a:pPr>
            <a:r>
              <a:rPr lang="en-US" dirty="0"/>
              <a:t>Pencils in Beakers of Different Media</a:t>
            </a:r>
          </a:p>
        </p:txBody>
      </p:sp>
      <p:sp>
        <p:nvSpPr>
          <p:cNvPr id="25602" name="Content Placeholder 2">
            <a:extLst>
              <a:ext uri="{FF2B5EF4-FFF2-40B4-BE49-F238E27FC236}">
                <a16:creationId xmlns:a16="http://schemas.microsoft.com/office/drawing/2014/main" id="{ED1D1F30-791B-0C3D-FA29-4F0CD9941908}"/>
              </a:ext>
            </a:extLst>
          </p:cNvPr>
          <p:cNvSpPr>
            <a:spLocks noGrp="1" noChangeArrowheads="1"/>
          </p:cNvSpPr>
          <p:nvPr>
            <p:ph idx="4294967295"/>
          </p:nvPr>
        </p:nvSpPr>
        <p:spPr>
          <a:xfrm>
            <a:off x="628650" y="1370013"/>
            <a:ext cx="4919141" cy="3262312"/>
          </a:xfrm>
        </p:spPr>
        <p:txBody>
          <a:bodyPr/>
          <a:lstStyle/>
          <a:p>
            <a:r>
              <a:rPr lang="en-US" altLang="en-US" dirty="0"/>
              <a:t>Frequency (</a:t>
            </a:r>
            <a:r>
              <a:rPr lang="en-US" altLang="en-US" i="1" dirty="0"/>
              <a:t>f</a:t>
            </a:r>
            <a:r>
              <a:rPr lang="en-US" altLang="en-US" dirty="0"/>
              <a:t>) remains constant.</a:t>
            </a:r>
          </a:p>
          <a:p>
            <a:r>
              <a:rPr lang="en-US" altLang="en-US" dirty="0"/>
              <a:t>Speed of light (c) and wavelength (λ) must be the parts that change.</a:t>
            </a:r>
          </a:p>
        </p:txBody>
      </p:sp>
      <p:grpSp>
        <p:nvGrpSpPr>
          <p:cNvPr id="3" name="Google Shape;329;p70">
            <a:extLst>
              <a:ext uri="{FF2B5EF4-FFF2-40B4-BE49-F238E27FC236}">
                <a16:creationId xmlns:a16="http://schemas.microsoft.com/office/drawing/2014/main" id="{9B7AC966-3A0B-955C-2E29-A082F780D469}"/>
              </a:ext>
            </a:extLst>
          </p:cNvPr>
          <p:cNvGrpSpPr/>
          <p:nvPr/>
        </p:nvGrpSpPr>
        <p:grpSpPr>
          <a:xfrm>
            <a:off x="5371074" y="1330253"/>
            <a:ext cx="2698960" cy="2343502"/>
            <a:chOff x="5865225" y="738775"/>
            <a:chExt cx="3015900" cy="2618700"/>
          </a:xfrm>
        </p:grpSpPr>
        <p:sp>
          <p:nvSpPr>
            <p:cNvPr id="4" name="Google Shape;330;p70">
              <a:extLst>
                <a:ext uri="{FF2B5EF4-FFF2-40B4-BE49-F238E27FC236}">
                  <a16:creationId xmlns:a16="http://schemas.microsoft.com/office/drawing/2014/main" id="{AA63A042-6BBA-0C36-51DC-234CB7FC228F}"/>
                </a:ext>
              </a:extLst>
            </p:cNvPr>
            <p:cNvSpPr/>
            <p:nvPr/>
          </p:nvSpPr>
          <p:spPr>
            <a:xfrm>
              <a:off x="5865225" y="738775"/>
              <a:ext cx="3015900" cy="2618700"/>
            </a:xfrm>
            <a:prstGeom prst="triangle">
              <a:avLst>
                <a:gd name="adj" fmla="val 50000"/>
              </a:avLst>
            </a:prstGeom>
            <a:solidFill>
              <a:srgbClr val="E0EBF5"/>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 name="Google Shape;331;p70">
              <a:extLst>
                <a:ext uri="{FF2B5EF4-FFF2-40B4-BE49-F238E27FC236}">
                  <a16:creationId xmlns:a16="http://schemas.microsoft.com/office/drawing/2014/main" id="{1D241AB8-1E6D-DA00-2A31-0C325CF34B81}"/>
                </a:ext>
              </a:extLst>
            </p:cNvPr>
            <p:cNvCxnSpPr>
              <a:stCxn id="4" idx="1"/>
              <a:endCxn id="4" idx="5"/>
            </p:cNvCxnSpPr>
            <p:nvPr/>
          </p:nvCxnSpPr>
          <p:spPr>
            <a:xfrm>
              <a:off x="6619200" y="2048125"/>
              <a:ext cx="1508100" cy="0"/>
            </a:xfrm>
            <a:prstGeom prst="straightConnector1">
              <a:avLst/>
            </a:prstGeom>
            <a:noFill/>
            <a:ln w="38100" cap="flat" cmpd="sng">
              <a:solidFill>
                <a:srgbClr val="626262"/>
              </a:solidFill>
              <a:prstDash val="solid"/>
              <a:round/>
              <a:headEnd type="none" w="med" len="med"/>
              <a:tailEnd type="none" w="med" len="med"/>
            </a:ln>
          </p:spPr>
        </p:cxnSp>
        <p:cxnSp>
          <p:nvCxnSpPr>
            <p:cNvPr id="6" name="Google Shape;332;p70">
              <a:extLst>
                <a:ext uri="{FF2B5EF4-FFF2-40B4-BE49-F238E27FC236}">
                  <a16:creationId xmlns:a16="http://schemas.microsoft.com/office/drawing/2014/main" id="{D116D5DA-8F42-69F1-9252-5E9F287A9535}"/>
                </a:ext>
              </a:extLst>
            </p:cNvPr>
            <p:cNvCxnSpPr>
              <a:stCxn id="4" idx="3"/>
            </p:cNvCxnSpPr>
            <p:nvPr/>
          </p:nvCxnSpPr>
          <p:spPr>
            <a:xfrm rot="10800000" flipH="1">
              <a:off x="7373175" y="2053375"/>
              <a:ext cx="9900" cy="1304100"/>
            </a:xfrm>
            <a:prstGeom prst="straightConnector1">
              <a:avLst/>
            </a:prstGeom>
            <a:noFill/>
            <a:ln w="38100" cap="flat" cmpd="sng">
              <a:solidFill>
                <a:srgbClr val="626262"/>
              </a:solidFill>
              <a:prstDash val="dot"/>
              <a:round/>
              <a:headEnd type="none" w="med" len="med"/>
              <a:tailEnd type="none" w="med" len="med"/>
            </a:ln>
          </p:spPr>
        </p:cxnSp>
        <p:sp>
          <p:nvSpPr>
            <p:cNvPr id="7" name="Google Shape;333;p70">
              <a:extLst>
                <a:ext uri="{FF2B5EF4-FFF2-40B4-BE49-F238E27FC236}">
                  <a16:creationId xmlns:a16="http://schemas.microsoft.com/office/drawing/2014/main" id="{96F6881C-D78D-F959-FAA6-EC76CFD930BD}"/>
                </a:ext>
              </a:extLst>
            </p:cNvPr>
            <p:cNvSpPr txBox="1"/>
            <p:nvPr/>
          </p:nvSpPr>
          <p:spPr>
            <a:xfrm>
              <a:off x="7097925" y="1239313"/>
              <a:ext cx="5604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latin typeface="Calibri"/>
                  <a:ea typeface="Calibri"/>
                  <a:cs typeface="Calibri"/>
                  <a:sym typeface="Calibri"/>
                </a:rPr>
                <a:t>c</a:t>
              </a:r>
              <a:endParaRPr sz="3600">
                <a:latin typeface="Calibri"/>
                <a:ea typeface="Calibri"/>
                <a:cs typeface="Calibri"/>
                <a:sym typeface="Calibri"/>
              </a:endParaRPr>
            </a:p>
          </p:txBody>
        </p:sp>
        <p:sp>
          <p:nvSpPr>
            <p:cNvPr id="8" name="Google Shape;334;p70">
              <a:extLst>
                <a:ext uri="{FF2B5EF4-FFF2-40B4-BE49-F238E27FC236}">
                  <a16:creationId xmlns:a16="http://schemas.microsoft.com/office/drawing/2014/main" id="{A82DD4F8-96F4-C4A0-841B-828C9834893B}"/>
                </a:ext>
              </a:extLst>
            </p:cNvPr>
            <p:cNvSpPr txBox="1"/>
            <p:nvPr/>
          </p:nvSpPr>
          <p:spPr>
            <a:xfrm>
              <a:off x="6537525" y="2436525"/>
              <a:ext cx="560400" cy="738900"/>
            </a:xfrm>
            <a:prstGeom prst="rect">
              <a:avLst/>
            </a:prstGeom>
            <a:noFill/>
            <a:ln>
              <a:noFill/>
            </a:ln>
          </p:spPr>
          <p:txBody>
            <a:bodyPr spcFirstLastPara="1" wrap="square" lIns="91425" tIns="91425" rIns="91425" bIns="91425" anchor="t" anchorCtr="0">
              <a:spAutoFit/>
            </a:bodyPr>
            <a:lstStyle/>
            <a:p>
              <a:pPr marL="0" lvl="0" indent="0" algn="ctr" rtl="0">
                <a:spcBef>
                  <a:spcPts val="520"/>
                </a:spcBef>
                <a:spcAft>
                  <a:spcPts val="0"/>
                </a:spcAft>
                <a:buNone/>
              </a:pPr>
              <a:r>
                <a:rPr lang="en" sz="3600" i="1">
                  <a:solidFill>
                    <a:srgbClr val="000000"/>
                  </a:solidFill>
                  <a:latin typeface="Calibri"/>
                  <a:ea typeface="Calibri"/>
                  <a:cs typeface="Calibri"/>
                  <a:sym typeface="Calibri"/>
                </a:rPr>
                <a:t>f</a:t>
              </a:r>
              <a:endParaRPr sz="3600">
                <a:latin typeface="Calibri"/>
                <a:ea typeface="Calibri"/>
                <a:cs typeface="Calibri"/>
                <a:sym typeface="Calibri"/>
              </a:endParaRPr>
            </a:p>
          </p:txBody>
        </p:sp>
        <p:sp>
          <p:nvSpPr>
            <p:cNvPr id="9" name="Google Shape;335;p70">
              <a:extLst>
                <a:ext uri="{FF2B5EF4-FFF2-40B4-BE49-F238E27FC236}">
                  <a16:creationId xmlns:a16="http://schemas.microsoft.com/office/drawing/2014/main" id="{413765C1-9363-739D-19DD-5B19371B73F3}"/>
                </a:ext>
              </a:extLst>
            </p:cNvPr>
            <p:cNvSpPr txBox="1"/>
            <p:nvPr/>
          </p:nvSpPr>
          <p:spPr>
            <a:xfrm>
              <a:off x="7566900" y="2436525"/>
              <a:ext cx="560400" cy="738900"/>
            </a:xfrm>
            <a:prstGeom prst="rect">
              <a:avLst/>
            </a:prstGeom>
            <a:noFill/>
            <a:ln>
              <a:noFill/>
            </a:ln>
          </p:spPr>
          <p:txBody>
            <a:bodyPr spcFirstLastPara="1" wrap="square" lIns="91425" tIns="91425" rIns="91425" bIns="91425" anchor="t" anchorCtr="0">
              <a:spAutoFit/>
            </a:bodyPr>
            <a:lstStyle/>
            <a:p>
              <a:pPr marL="0" lvl="0" indent="0" algn="ctr" rtl="0">
                <a:spcBef>
                  <a:spcPts val="520"/>
                </a:spcBef>
                <a:spcAft>
                  <a:spcPts val="0"/>
                </a:spcAft>
                <a:buNone/>
              </a:pPr>
              <a:r>
                <a:rPr lang="en" sz="3600" i="1">
                  <a:solidFill>
                    <a:srgbClr val="000000"/>
                  </a:solidFill>
                  <a:latin typeface="Calibri"/>
                  <a:ea typeface="Calibri"/>
                  <a:cs typeface="Calibri"/>
                  <a:sym typeface="Calibri"/>
                </a:rPr>
                <a:t>λ</a:t>
              </a:r>
              <a:endParaRPr sz="3600">
                <a:latin typeface="Calibri"/>
                <a:ea typeface="Calibri"/>
                <a:cs typeface="Calibri"/>
                <a:sym typeface="Calibri"/>
              </a:endParaRPr>
            </a:p>
          </p:txBody>
        </p:sp>
      </p:grpSp>
    </p:spTree>
    <p:extLst>
      <p:ext uri="{BB962C8B-B14F-4D97-AF65-F5344CB8AC3E}">
        <p14:creationId xmlns:p14="http://schemas.microsoft.com/office/powerpoint/2010/main" val="51547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8B63-C506-0204-3EC6-FFCE2746B4D7}"/>
            </a:ext>
          </a:extLst>
        </p:cNvPr>
        <p:cNvGrpSpPr/>
        <p:nvPr/>
      </p:nvGrpSpPr>
      <p:grpSpPr>
        <a:xfrm>
          <a:off x="0" y="0"/>
          <a:ext cx="0" cy="0"/>
          <a:chOff x="0" y="0"/>
          <a:chExt cx="0" cy="0"/>
        </a:xfrm>
      </p:grpSpPr>
      <p:pic>
        <p:nvPicPr>
          <p:cNvPr id="5" name="Google Shape;217;p53">
            <a:extLst>
              <a:ext uri="{FF2B5EF4-FFF2-40B4-BE49-F238E27FC236}">
                <a16:creationId xmlns:a16="http://schemas.microsoft.com/office/drawing/2014/main" id="{585F7621-606A-EF6B-F2C7-9FA498B01E77}"/>
              </a:ext>
            </a:extLst>
          </p:cNvPr>
          <p:cNvPicPr preferRelativeResize="0"/>
          <p:nvPr/>
        </p:nvPicPr>
        <p:blipFill rotWithShape="1">
          <a:blip r:embed="rId2">
            <a:alphaModFix/>
          </a:blip>
          <a:srcRect/>
          <a:stretch/>
        </p:blipFill>
        <p:spPr>
          <a:xfrm>
            <a:off x="1805940" y="328613"/>
            <a:ext cx="5532120" cy="4486275"/>
          </a:xfrm>
          <a:prstGeom prst="rect">
            <a:avLst/>
          </a:prstGeom>
          <a:noFill/>
          <a:ln>
            <a:noFill/>
          </a:ln>
        </p:spPr>
      </p:pic>
    </p:spTree>
    <p:extLst>
      <p:ext uri="{BB962C8B-B14F-4D97-AF65-F5344CB8AC3E}">
        <p14:creationId xmlns:p14="http://schemas.microsoft.com/office/powerpoint/2010/main" val="2755106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90CC7-E564-DA35-E849-9CE949284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B8764-8D02-E6A9-18BF-3D041E0D17C7}"/>
              </a:ext>
            </a:extLst>
          </p:cNvPr>
          <p:cNvSpPr>
            <a:spLocks noGrp="1"/>
          </p:cNvSpPr>
          <p:nvPr>
            <p:ph type="title"/>
          </p:nvPr>
        </p:nvSpPr>
        <p:spPr/>
        <p:txBody>
          <a:bodyPr rtlCol="0">
            <a:normAutofit/>
          </a:bodyPr>
          <a:lstStyle/>
          <a:p>
            <a:pPr fontAlgn="auto">
              <a:spcAft>
                <a:spcPts val="0"/>
              </a:spcAft>
              <a:defRPr/>
            </a:pPr>
            <a:r>
              <a:rPr lang="en-US" dirty="0"/>
              <a:t>What is a Wave? Unit: Lesson 2 </a:t>
            </a:r>
          </a:p>
        </p:txBody>
      </p:sp>
      <p:sp>
        <p:nvSpPr>
          <p:cNvPr id="25602" name="Content Placeholder 2">
            <a:extLst>
              <a:ext uri="{FF2B5EF4-FFF2-40B4-BE49-F238E27FC236}">
                <a16:creationId xmlns:a16="http://schemas.microsoft.com/office/drawing/2014/main" id="{27362A2D-5925-A4D9-AC28-91180B80B60C}"/>
              </a:ext>
            </a:extLst>
          </p:cNvPr>
          <p:cNvSpPr>
            <a:spLocks noGrp="1" noChangeArrowheads="1"/>
          </p:cNvSpPr>
          <p:nvPr>
            <p:ph idx="4294967295"/>
          </p:nvPr>
        </p:nvSpPr>
        <p:spPr>
          <a:xfrm>
            <a:off x="628650" y="1370013"/>
            <a:ext cx="4928834" cy="3262312"/>
          </a:xfrm>
        </p:spPr>
        <p:txBody>
          <a:bodyPr/>
          <a:lstStyle/>
          <a:p>
            <a:pPr marL="64008" indent="0">
              <a:buNone/>
            </a:pPr>
            <a:r>
              <a:rPr lang="en-US" altLang="en-US" dirty="0">
                <a:solidFill>
                  <a:schemeClr val="accent3"/>
                </a:solidFill>
              </a:rPr>
              <a:t>(Not the Bermuda Triangle)</a:t>
            </a:r>
          </a:p>
          <a:p>
            <a:r>
              <a:rPr lang="en-US" altLang="en-US" dirty="0"/>
              <a:t>What formative assessments were used in this activity?</a:t>
            </a:r>
          </a:p>
          <a:p>
            <a:r>
              <a:rPr lang="en-US" dirty="0"/>
              <a:t>How was the phenomenon used for formative assessment?</a:t>
            </a:r>
          </a:p>
          <a:p>
            <a:pPr marL="64008" indent="0">
              <a:buNone/>
            </a:pPr>
            <a:endParaRPr lang="en-US" altLang="en-US" dirty="0"/>
          </a:p>
        </p:txBody>
      </p:sp>
      <p:pic>
        <p:nvPicPr>
          <p:cNvPr id="3" name="Google Shape;343;p71">
            <a:extLst>
              <a:ext uri="{FF2B5EF4-FFF2-40B4-BE49-F238E27FC236}">
                <a16:creationId xmlns:a16="http://schemas.microsoft.com/office/drawing/2014/main" id="{F0F4A4B5-2006-4431-EF57-7447B5B371E8}"/>
              </a:ext>
            </a:extLst>
          </p:cNvPr>
          <p:cNvPicPr preferRelativeResize="0"/>
          <p:nvPr/>
        </p:nvPicPr>
        <p:blipFill>
          <a:blip r:embed="rId3">
            <a:alphaModFix/>
          </a:blip>
          <a:stretch>
            <a:fillRect/>
          </a:stretch>
        </p:blipFill>
        <p:spPr>
          <a:xfrm>
            <a:off x="5996272" y="1413812"/>
            <a:ext cx="1721614" cy="2583053"/>
          </a:xfrm>
          <a:prstGeom prst="rect">
            <a:avLst/>
          </a:prstGeom>
          <a:noFill/>
          <a:ln>
            <a:noFill/>
          </a:ln>
        </p:spPr>
      </p:pic>
      <p:sp>
        <p:nvSpPr>
          <p:cNvPr id="4" name="Content Placeholder 2">
            <a:extLst>
              <a:ext uri="{FF2B5EF4-FFF2-40B4-BE49-F238E27FC236}">
                <a16:creationId xmlns:a16="http://schemas.microsoft.com/office/drawing/2014/main" id="{869F5AF1-37C2-C51E-9FE4-2079E0F5CF74}"/>
              </a:ext>
            </a:extLst>
          </p:cNvPr>
          <p:cNvSpPr txBox="1">
            <a:spLocks noChangeArrowheads="1"/>
          </p:cNvSpPr>
          <p:nvPr/>
        </p:nvSpPr>
        <p:spPr bwMode="auto">
          <a:xfrm>
            <a:off x="1067438" y="3609638"/>
            <a:ext cx="4506201" cy="3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spcAft>
                <a:spcPts val="0"/>
              </a:spcAft>
              <a:buNone/>
            </a:pPr>
            <a:r>
              <a:rPr lang="en-US" sz="1800" u="sng" dirty="0">
                <a:solidFill>
                  <a:schemeClr val="hlink"/>
                </a:solidFill>
                <a:hlinkClick r:id="rId4"/>
              </a:rPr>
              <a:t>https://learn.k20center.ou.edu/lesson/1666</a:t>
            </a:r>
            <a:r>
              <a:rPr lang="en-US" sz="1800" dirty="0">
                <a:solidFill>
                  <a:schemeClr val="dk1"/>
                </a:solidFill>
              </a:rPr>
              <a:t> </a:t>
            </a:r>
          </a:p>
        </p:txBody>
      </p:sp>
    </p:spTree>
    <p:extLst>
      <p:ext uri="{BB962C8B-B14F-4D97-AF65-F5344CB8AC3E}">
        <p14:creationId xmlns:p14="http://schemas.microsoft.com/office/powerpoint/2010/main" val="4267373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847A6-3ADE-3F2F-F703-EAB02F098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CF85A-59B4-50B1-5F5F-268A4F1ED8AD}"/>
              </a:ext>
            </a:extLst>
          </p:cNvPr>
          <p:cNvSpPr>
            <a:spLocks noGrp="1"/>
          </p:cNvSpPr>
          <p:nvPr>
            <p:ph type="title"/>
          </p:nvPr>
        </p:nvSpPr>
        <p:spPr/>
        <p:txBody>
          <a:bodyPr rtlCol="0">
            <a:normAutofit/>
          </a:bodyPr>
          <a:lstStyle/>
          <a:p>
            <a:pPr fontAlgn="auto">
              <a:spcAft>
                <a:spcPts val="0"/>
              </a:spcAft>
              <a:defRPr/>
            </a:pPr>
            <a:r>
              <a:rPr lang="en-US" dirty="0"/>
              <a:t>Physical Science, Chemistry, Physics</a:t>
            </a:r>
          </a:p>
        </p:txBody>
      </p:sp>
      <p:pic>
        <p:nvPicPr>
          <p:cNvPr id="3" name="Google Shape;349;p72">
            <a:extLst>
              <a:ext uri="{FF2B5EF4-FFF2-40B4-BE49-F238E27FC236}">
                <a16:creationId xmlns:a16="http://schemas.microsoft.com/office/drawing/2014/main" id="{A0714819-F478-9B09-4D36-BE68656A5445}"/>
              </a:ext>
            </a:extLst>
          </p:cNvPr>
          <p:cNvPicPr preferRelativeResize="0"/>
          <p:nvPr/>
        </p:nvPicPr>
        <p:blipFill rotWithShape="1">
          <a:blip r:embed="rId3">
            <a:alphaModFix/>
          </a:blip>
          <a:srcRect t="1922"/>
          <a:stretch/>
        </p:blipFill>
        <p:spPr>
          <a:xfrm>
            <a:off x="564097" y="1391277"/>
            <a:ext cx="8015806" cy="2631104"/>
          </a:xfrm>
          <a:prstGeom prst="rect">
            <a:avLst/>
          </a:prstGeom>
          <a:noFill/>
          <a:ln>
            <a:noFill/>
          </a:ln>
        </p:spPr>
      </p:pic>
    </p:spTree>
    <p:extLst>
      <p:ext uri="{BB962C8B-B14F-4D97-AF65-F5344CB8AC3E}">
        <p14:creationId xmlns:p14="http://schemas.microsoft.com/office/powerpoint/2010/main" val="58721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9FDD6-868B-7A26-4094-83A267693B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0123E-DF05-5939-96F3-7F33F014157B}"/>
              </a:ext>
            </a:extLst>
          </p:cNvPr>
          <p:cNvSpPr>
            <a:spLocks noGrp="1"/>
          </p:cNvSpPr>
          <p:nvPr>
            <p:ph type="title"/>
          </p:nvPr>
        </p:nvSpPr>
        <p:spPr/>
        <p:txBody>
          <a:bodyPr rtlCol="0">
            <a:normAutofit/>
          </a:bodyPr>
          <a:lstStyle/>
          <a:p>
            <a:pPr fontAlgn="auto">
              <a:spcAft>
                <a:spcPts val="0"/>
              </a:spcAft>
              <a:defRPr/>
            </a:pPr>
            <a:r>
              <a:rPr lang="en-US" dirty="0"/>
              <a:t>Cross-Cutting Concepts</a:t>
            </a:r>
          </a:p>
        </p:txBody>
      </p:sp>
      <p:sp>
        <p:nvSpPr>
          <p:cNvPr id="25602" name="Content Placeholder 2">
            <a:extLst>
              <a:ext uri="{FF2B5EF4-FFF2-40B4-BE49-F238E27FC236}">
                <a16:creationId xmlns:a16="http://schemas.microsoft.com/office/drawing/2014/main" id="{1B7569F9-D7D8-C132-74E8-CF25F135EEEB}"/>
              </a:ext>
            </a:extLst>
          </p:cNvPr>
          <p:cNvSpPr>
            <a:spLocks noGrp="1" noChangeArrowheads="1"/>
          </p:cNvSpPr>
          <p:nvPr>
            <p:ph idx="4294967295"/>
          </p:nvPr>
        </p:nvSpPr>
        <p:spPr/>
        <p:txBody>
          <a:bodyPr/>
          <a:lstStyle/>
          <a:p>
            <a:r>
              <a:rPr lang="en-US" altLang="en-US" sz="2400" dirty="0"/>
              <a:t>Patterns </a:t>
            </a:r>
          </a:p>
          <a:p>
            <a:r>
              <a:rPr lang="en-US" sz="2400" dirty="0"/>
              <a:t>Cause and effect: Mechanism and explanation </a:t>
            </a:r>
          </a:p>
          <a:p>
            <a:r>
              <a:rPr lang="en-US" sz="2400" dirty="0"/>
              <a:t>Scale, proportion, and quantity</a:t>
            </a:r>
          </a:p>
          <a:p>
            <a:r>
              <a:rPr lang="en-US" sz="2400" dirty="0"/>
              <a:t>Systems and system models</a:t>
            </a:r>
          </a:p>
          <a:p>
            <a:r>
              <a:rPr lang="en-US" sz="2400" dirty="0"/>
              <a:t>Energy and matter: Flows, cycles, and conservation</a:t>
            </a:r>
          </a:p>
          <a:p>
            <a:r>
              <a:rPr lang="en-US" sz="2400" dirty="0"/>
              <a:t>Structure and function</a:t>
            </a:r>
          </a:p>
          <a:p>
            <a:r>
              <a:rPr lang="en-US" sz="2400" dirty="0"/>
              <a:t>Stability and change</a:t>
            </a:r>
          </a:p>
          <a:p>
            <a:endParaRPr lang="en-US" altLang="en-US" sz="2400" dirty="0"/>
          </a:p>
        </p:txBody>
      </p:sp>
    </p:spTree>
    <p:extLst>
      <p:ext uri="{BB962C8B-B14F-4D97-AF65-F5344CB8AC3E}">
        <p14:creationId xmlns:p14="http://schemas.microsoft.com/office/powerpoint/2010/main" val="2567737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E291-3801-AF82-B95B-B15E4681A0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4B3F7-FA9D-847E-A975-4C49E28955E7}"/>
              </a:ext>
            </a:extLst>
          </p:cNvPr>
          <p:cNvSpPr>
            <a:spLocks noGrp="1"/>
          </p:cNvSpPr>
          <p:nvPr>
            <p:ph type="title"/>
          </p:nvPr>
        </p:nvSpPr>
        <p:spPr/>
        <p:txBody>
          <a:bodyPr rtlCol="0">
            <a:normAutofit/>
          </a:bodyPr>
          <a:lstStyle/>
          <a:p>
            <a:pPr fontAlgn="auto">
              <a:spcAft>
                <a:spcPts val="0"/>
              </a:spcAft>
              <a:defRPr/>
            </a:pPr>
            <a:r>
              <a:rPr lang="en-US" dirty="0"/>
              <a:t>Note Catcher</a:t>
            </a:r>
          </a:p>
        </p:txBody>
      </p:sp>
      <p:sp>
        <p:nvSpPr>
          <p:cNvPr id="25602" name="Content Placeholder 2">
            <a:extLst>
              <a:ext uri="{FF2B5EF4-FFF2-40B4-BE49-F238E27FC236}">
                <a16:creationId xmlns:a16="http://schemas.microsoft.com/office/drawing/2014/main" id="{D17EB822-A8EC-EEA6-971F-1F49C0E0C5EE}"/>
              </a:ext>
            </a:extLst>
          </p:cNvPr>
          <p:cNvSpPr>
            <a:spLocks noGrp="1" noChangeArrowheads="1"/>
          </p:cNvSpPr>
          <p:nvPr>
            <p:ph idx="4294967295"/>
          </p:nvPr>
        </p:nvSpPr>
        <p:spPr>
          <a:xfrm>
            <a:off x="628650" y="1370013"/>
            <a:ext cx="4770510" cy="3262312"/>
          </a:xfrm>
        </p:spPr>
        <p:txBody>
          <a:bodyPr/>
          <a:lstStyle/>
          <a:p>
            <a:pPr marL="64008" indent="0">
              <a:buNone/>
            </a:pPr>
            <a:r>
              <a:rPr lang="en-US" altLang="en-US" dirty="0"/>
              <a:t>Take a moment to reflect on each of the assessment strategies that we have engaged with and answer the following questions:</a:t>
            </a:r>
          </a:p>
          <a:p>
            <a:r>
              <a:rPr lang="en-US" altLang="en-US" dirty="0"/>
              <a:t>How was it used?</a:t>
            </a:r>
          </a:p>
          <a:p>
            <a:r>
              <a:rPr lang="en-US" altLang="en-US" dirty="0"/>
              <a:t>How can I use it?</a:t>
            </a:r>
          </a:p>
        </p:txBody>
      </p:sp>
      <p:pic>
        <p:nvPicPr>
          <p:cNvPr id="3" name="Google Shape;362;p74">
            <a:extLst>
              <a:ext uri="{FF2B5EF4-FFF2-40B4-BE49-F238E27FC236}">
                <a16:creationId xmlns:a16="http://schemas.microsoft.com/office/drawing/2014/main" id="{0F88F4AE-EAC1-AC3A-92C1-2715A19908F2}"/>
              </a:ext>
            </a:extLst>
          </p:cNvPr>
          <p:cNvPicPr preferRelativeResize="0">
            <a:picLocks noChangeAspect="1"/>
          </p:cNvPicPr>
          <p:nvPr/>
        </p:nvPicPr>
        <p:blipFill>
          <a:blip r:embed="rId3">
            <a:alphaModFix/>
          </a:blip>
          <a:stretch>
            <a:fillRect/>
          </a:stretch>
        </p:blipFill>
        <p:spPr>
          <a:xfrm>
            <a:off x="7332059" y="1128708"/>
            <a:ext cx="1425388" cy="1446976"/>
          </a:xfrm>
          <a:prstGeom prst="rect">
            <a:avLst/>
          </a:prstGeom>
          <a:noFill/>
          <a:ln>
            <a:noFill/>
          </a:ln>
        </p:spPr>
      </p:pic>
      <p:pic>
        <p:nvPicPr>
          <p:cNvPr id="4" name="Google Shape;363;p74">
            <a:extLst>
              <a:ext uri="{FF2B5EF4-FFF2-40B4-BE49-F238E27FC236}">
                <a16:creationId xmlns:a16="http://schemas.microsoft.com/office/drawing/2014/main" id="{8507157B-C0ED-2B7E-9C4F-2551D40F8511}"/>
              </a:ext>
            </a:extLst>
          </p:cNvPr>
          <p:cNvPicPr preferRelativeResize="0"/>
          <p:nvPr/>
        </p:nvPicPr>
        <p:blipFill>
          <a:blip r:embed="rId4">
            <a:alphaModFix/>
          </a:blip>
          <a:stretch>
            <a:fillRect/>
          </a:stretch>
        </p:blipFill>
        <p:spPr>
          <a:xfrm>
            <a:off x="5314195" y="1389400"/>
            <a:ext cx="1747761" cy="1462176"/>
          </a:xfrm>
          <a:prstGeom prst="rect">
            <a:avLst/>
          </a:prstGeom>
          <a:noFill/>
          <a:ln>
            <a:noFill/>
          </a:ln>
        </p:spPr>
      </p:pic>
      <p:pic>
        <p:nvPicPr>
          <p:cNvPr id="5" name="Google Shape;364;p74">
            <a:extLst>
              <a:ext uri="{FF2B5EF4-FFF2-40B4-BE49-F238E27FC236}">
                <a16:creationId xmlns:a16="http://schemas.microsoft.com/office/drawing/2014/main" id="{CA144AB9-0171-CFCE-5FE6-12B7D747578A}"/>
              </a:ext>
            </a:extLst>
          </p:cNvPr>
          <p:cNvPicPr preferRelativeResize="0"/>
          <p:nvPr/>
        </p:nvPicPr>
        <p:blipFill>
          <a:blip r:embed="rId5">
            <a:alphaModFix/>
          </a:blip>
          <a:stretch>
            <a:fillRect/>
          </a:stretch>
        </p:blipFill>
        <p:spPr>
          <a:xfrm>
            <a:off x="5365955" y="2761401"/>
            <a:ext cx="3392001" cy="1224900"/>
          </a:xfrm>
          <a:prstGeom prst="rect">
            <a:avLst/>
          </a:prstGeom>
          <a:noFill/>
          <a:ln>
            <a:noFill/>
          </a:ln>
        </p:spPr>
      </p:pic>
    </p:spTree>
    <p:extLst>
      <p:ext uri="{BB962C8B-B14F-4D97-AF65-F5344CB8AC3E}">
        <p14:creationId xmlns:p14="http://schemas.microsoft.com/office/powerpoint/2010/main" val="2458573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55C9D-104B-EF1D-E7A9-F02FFBB41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6DF53-1DAE-0CAC-9B93-6059B7C257A0}"/>
              </a:ext>
            </a:extLst>
          </p:cNvPr>
          <p:cNvSpPr>
            <a:spLocks noGrp="1"/>
          </p:cNvSpPr>
          <p:nvPr>
            <p:ph type="title"/>
          </p:nvPr>
        </p:nvSpPr>
        <p:spPr/>
        <p:txBody>
          <a:bodyPr rtlCol="0">
            <a:normAutofit/>
          </a:bodyPr>
          <a:lstStyle/>
          <a:p>
            <a:pPr fontAlgn="auto">
              <a:spcAft>
                <a:spcPts val="0"/>
              </a:spcAft>
              <a:defRPr/>
            </a:pPr>
            <a:r>
              <a:rPr lang="en-US" dirty="0"/>
              <a:t>Sticky Bars</a:t>
            </a:r>
          </a:p>
        </p:txBody>
      </p:sp>
      <p:sp>
        <p:nvSpPr>
          <p:cNvPr id="25602" name="Content Placeholder 2">
            <a:extLst>
              <a:ext uri="{FF2B5EF4-FFF2-40B4-BE49-F238E27FC236}">
                <a16:creationId xmlns:a16="http://schemas.microsoft.com/office/drawing/2014/main" id="{3CE281C9-2E6C-1531-A1C7-C6681FB95CA1}"/>
              </a:ext>
            </a:extLst>
          </p:cNvPr>
          <p:cNvSpPr>
            <a:spLocks noGrp="1" noChangeArrowheads="1"/>
          </p:cNvSpPr>
          <p:nvPr>
            <p:ph idx="4294967295"/>
          </p:nvPr>
        </p:nvSpPr>
        <p:spPr>
          <a:xfrm>
            <a:off x="628650" y="1370013"/>
            <a:ext cx="5200246" cy="3262312"/>
          </a:xfrm>
        </p:spPr>
        <p:txBody>
          <a:bodyPr/>
          <a:lstStyle/>
          <a:p>
            <a:pPr marL="578358" indent="-514350">
              <a:buFont typeface="+mj-lt"/>
              <a:buAutoNum type="arabicPeriod"/>
            </a:pPr>
            <a:r>
              <a:rPr lang="en-US" altLang="en-US" sz="2200" dirty="0"/>
              <a:t>Consider the question: Where did most of the matter come from?</a:t>
            </a:r>
          </a:p>
          <a:p>
            <a:pPr marL="578358" indent="-514350">
              <a:buFont typeface="+mj-lt"/>
              <a:buAutoNum type="arabicPeriod"/>
            </a:pPr>
            <a:r>
              <a:rPr lang="en-US" altLang="en-US" sz="2200" dirty="0"/>
              <a:t>Place a sticky note over the answer you think is correct:</a:t>
            </a:r>
          </a:p>
          <a:p>
            <a:pPr lvl="1"/>
            <a:r>
              <a:rPr lang="en-US" altLang="en-US" sz="1800" dirty="0"/>
              <a:t>Sunlight</a:t>
            </a:r>
          </a:p>
          <a:p>
            <a:pPr lvl="1"/>
            <a:r>
              <a:rPr lang="en-US" altLang="en-US" sz="1800" dirty="0"/>
              <a:t>Water</a:t>
            </a:r>
          </a:p>
          <a:p>
            <a:pPr lvl="1"/>
            <a:r>
              <a:rPr lang="en-US" altLang="en-US" sz="1800" dirty="0"/>
              <a:t>Soil</a:t>
            </a:r>
          </a:p>
          <a:p>
            <a:pPr lvl="1"/>
            <a:r>
              <a:rPr lang="en-US" altLang="en-US" sz="1800" dirty="0"/>
              <a:t>Carbon Dioxide</a:t>
            </a:r>
          </a:p>
          <a:p>
            <a:pPr lvl="1"/>
            <a:r>
              <a:rPr lang="en-US" altLang="en-US" sz="1800" dirty="0"/>
              <a:t>Oxygen</a:t>
            </a:r>
          </a:p>
          <a:p>
            <a:pPr lvl="1"/>
            <a:r>
              <a:rPr lang="en-US" altLang="en-US" sz="1800" dirty="0"/>
              <a:t>Minerals</a:t>
            </a:r>
          </a:p>
        </p:txBody>
      </p:sp>
      <p:pic>
        <p:nvPicPr>
          <p:cNvPr id="3" name="Google Shape;371;p75">
            <a:extLst>
              <a:ext uri="{FF2B5EF4-FFF2-40B4-BE49-F238E27FC236}">
                <a16:creationId xmlns:a16="http://schemas.microsoft.com/office/drawing/2014/main" id="{2EF1FF08-4A44-832B-9086-8133838A4A25}"/>
              </a:ext>
            </a:extLst>
          </p:cNvPr>
          <p:cNvPicPr preferRelativeResize="0"/>
          <p:nvPr/>
        </p:nvPicPr>
        <p:blipFill>
          <a:blip r:embed="rId3">
            <a:alphaModFix/>
          </a:blip>
          <a:stretch>
            <a:fillRect/>
          </a:stretch>
        </p:blipFill>
        <p:spPr>
          <a:xfrm>
            <a:off x="4274117" y="2847621"/>
            <a:ext cx="3824623" cy="1886304"/>
          </a:xfrm>
          <a:prstGeom prst="rect">
            <a:avLst/>
          </a:prstGeom>
          <a:noFill/>
          <a:ln w="9525" cap="flat" cmpd="sng">
            <a:noFill/>
            <a:prstDash val="solid"/>
            <a:round/>
            <a:headEnd type="none" w="sm" len="sm"/>
            <a:tailEnd type="none" w="sm" len="sm"/>
          </a:ln>
        </p:spPr>
      </p:pic>
      <p:pic>
        <p:nvPicPr>
          <p:cNvPr id="4" name="Google Shape;372;p75">
            <a:extLst>
              <a:ext uri="{FF2B5EF4-FFF2-40B4-BE49-F238E27FC236}">
                <a16:creationId xmlns:a16="http://schemas.microsoft.com/office/drawing/2014/main" id="{4FFAA573-C5F1-6929-DC46-1FD5A9980BE6}"/>
              </a:ext>
            </a:extLst>
          </p:cNvPr>
          <p:cNvPicPr preferRelativeResize="0"/>
          <p:nvPr/>
        </p:nvPicPr>
        <p:blipFill>
          <a:blip r:embed="rId4">
            <a:alphaModFix/>
          </a:blip>
          <a:stretch>
            <a:fillRect/>
          </a:stretch>
        </p:blipFill>
        <p:spPr>
          <a:xfrm>
            <a:off x="5887056" y="699752"/>
            <a:ext cx="2211685" cy="1819402"/>
          </a:xfrm>
          <a:prstGeom prst="rect">
            <a:avLst/>
          </a:prstGeom>
          <a:noFill/>
          <a:ln w="9525" cap="flat" cmpd="sng">
            <a:noFill/>
            <a:prstDash val="solid"/>
            <a:round/>
            <a:headEnd type="none" w="sm" len="sm"/>
            <a:tailEnd type="none" w="sm" len="sm"/>
          </a:ln>
        </p:spPr>
      </p:pic>
    </p:spTree>
    <p:extLst>
      <p:ext uri="{BB962C8B-B14F-4D97-AF65-F5344CB8AC3E}">
        <p14:creationId xmlns:p14="http://schemas.microsoft.com/office/powerpoint/2010/main" val="1853642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492DC-8FC0-F8E2-F0F9-A153AEE47D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D52E0-2476-5426-F8F1-93ECBA78F42F}"/>
              </a:ext>
            </a:extLst>
          </p:cNvPr>
          <p:cNvSpPr>
            <a:spLocks noGrp="1"/>
          </p:cNvSpPr>
          <p:nvPr>
            <p:ph type="title"/>
          </p:nvPr>
        </p:nvSpPr>
        <p:spPr/>
        <p:txBody>
          <a:bodyPr rtlCol="0">
            <a:normAutofit/>
          </a:bodyPr>
          <a:lstStyle/>
          <a:p>
            <a:pPr fontAlgn="auto">
              <a:spcAft>
                <a:spcPts val="0"/>
              </a:spcAft>
              <a:defRPr/>
            </a:pPr>
            <a:r>
              <a:rPr lang="en-US" dirty="0"/>
              <a:t>Minds of Our Own: Lessons from Thin Air</a:t>
            </a:r>
          </a:p>
        </p:txBody>
      </p:sp>
      <p:pic>
        <p:nvPicPr>
          <p:cNvPr id="3" name="Google Shape;378;p76">
            <a:hlinkClick r:id="rId3"/>
            <a:extLst>
              <a:ext uri="{FF2B5EF4-FFF2-40B4-BE49-F238E27FC236}">
                <a16:creationId xmlns:a16="http://schemas.microsoft.com/office/drawing/2014/main" id="{96286F5F-7070-D1FB-4898-C3DA09286922}"/>
              </a:ext>
            </a:extLst>
          </p:cNvPr>
          <p:cNvPicPr preferRelativeResize="0"/>
          <p:nvPr/>
        </p:nvPicPr>
        <p:blipFill>
          <a:blip r:embed="rId4">
            <a:alphaModFix/>
          </a:blip>
          <a:stretch>
            <a:fillRect/>
          </a:stretch>
        </p:blipFill>
        <p:spPr>
          <a:xfrm>
            <a:off x="2371600" y="1428088"/>
            <a:ext cx="4400799" cy="2813972"/>
          </a:xfrm>
          <a:prstGeom prst="rect">
            <a:avLst/>
          </a:prstGeom>
          <a:noFill/>
          <a:ln>
            <a:noFill/>
          </a:ln>
        </p:spPr>
      </p:pic>
    </p:spTree>
    <p:extLst>
      <p:ext uri="{BB962C8B-B14F-4D97-AF65-F5344CB8AC3E}">
        <p14:creationId xmlns:p14="http://schemas.microsoft.com/office/powerpoint/2010/main" val="3501347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A3981-E736-355A-60F9-40BF2DD1E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C0D58-EAEC-566A-2FDD-19B70804EE7F}"/>
              </a:ext>
            </a:extLst>
          </p:cNvPr>
          <p:cNvSpPr>
            <a:spLocks noGrp="1"/>
          </p:cNvSpPr>
          <p:nvPr>
            <p:ph type="title"/>
          </p:nvPr>
        </p:nvSpPr>
        <p:spPr/>
        <p:txBody>
          <a:bodyPr rtlCol="0">
            <a:normAutofit/>
          </a:bodyPr>
          <a:lstStyle/>
          <a:p>
            <a:pPr fontAlgn="auto">
              <a:spcAft>
                <a:spcPts val="0"/>
              </a:spcAft>
              <a:defRPr/>
            </a:pPr>
            <a:r>
              <a:rPr lang="en-US" dirty="0"/>
              <a:t>What’s a GMO?</a:t>
            </a:r>
          </a:p>
        </p:txBody>
      </p:sp>
      <p:sp>
        <p:nvSpPr>
          <p:cNvPr id="25602" name="Content Placeholder 2">
            <a:extLst>
              <a:ext uri="{FF2B5EF4-FFF2-40B4-BE49-F238E27FC236}">
                <a16:creationId xmlns:a16="http://schemas.microsoft.com/office/drawing/2014/main" id="{E5469133-000C-F8CC-CD5A-88D7A84660E1}"/>
              </a:ext>
            </a:extLst>
          </p:cNvPr>
          <p:cNvSpPr>
            <a:spLocks noGrp="1" noChangeArrowheads="1"/>
          </p:cNvSpPr>
          <p:nvPr>
            <p:ph idx="4294967295"/>
          </p:nvPr>
        </p:nvSpPr>
        <p:spPr>
          <a:xfrm>
            <a:off x="628650" y="1370013"/>
            <a:ext cx="5096851" cy="3262312"/>
          </a:xfrm>
        </p:spPr>
        <p:txBody>
          <a:bodyPr/>
          <a:lstStyle/>
          <a:p>
            <a:r>
              <a:rPr lang="en-US" altLang="en-US" dirty="0"/>
              <a:t>What formative assessments were used in this activity?</a:t>
            </a:r>
          </a:p>
          <a:p>
            <a:r>
              <a:rPr lang="en-US" altLang="en-US" dirty="0"/>
              <a:t>How was the phenomenon used for formative assessment?</a:t>
            </a:r>
          </a:p>
        </p:txBody>
      </p:sp>
      <p:pic>
        <p:nvPicPr>
          <p:cNvPr id="3" name="Google Shape;386;p77">
            <a:extLst>
              <a:ext uri="{FF2B5EF4-FFF2-40B4-BE49-F238E27FC236}">
                <a16:creationId xmlns:a16="http://schemas.microsoft.com/office/drawing/2014/main" id="{4AD220D8-DA18-3CEE-2987-17D60DDF5DC4}"/>
              </a:ext>
            </a:extLst>
          </p:cNvPr>
          <p:cNvPicPr preferRelativeResize="0"/>
          <p:nvPr/>
        </p:nvPicPr>
        <p:blipFill>
          <a:blip r:embed="rId3">
            <a:alphaModFix/>
          </a:blip>
          <a:stretch>
            <a:fillRect/>
          </a:stretch>
        </p:blipFill>
        <p:spPr>
          <a:xfrm>
            <a:off x="6114013" y="1223880"/>
            <a:ext cx="1672104" cy="1506396"/>
          </a:xfrm>
          <a:prstGeom prst="rect">
            <a:avLst/>
          </a:prstGeom>
          <a:noFill/>
          <a:ln>
            <a:noFill/>
          </a:ln>
        </p:spPr>
      </p:pic>
      <p:sp>
        <p:nvSpPr>
          <p:cNvPr id="4" name="Content Placeholder 2">
            <a:extLst>
              <a:ext uri="{FF2B5EF4-FFF2-40B4-BE49-F238E27FC236}">
                <a16:creationId xmlns:a16="http://schemas.microsoft.com/office/drawing/2014/main" id="{6D261ED1-9F2B-FF63-641C-720FCF84D8AE}"/>
              </a:ext>
            </a:extLst>
          </p:cNvPr>
          <p:cNvSpPr txBox="1">
            <a:spLocks noChangeArrowheads="1"/>
          </p:cNvSpPr>
          <p:nvPr/>
        </p:nvSpPr>
        <p:spPr bwMode="auto">
          <a:xfrm>
            <a:off x="1079067" y="3089432"/>
            <a:ext cx="4196016" cy="3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spcAft>
                <a:spcPts val="0"/>
              </a:spcAft>
              <a:buNone/>
            </a:pPr>
            <a:r>
              <a:rPr lang="en-US" sz="1800" u="sng" dirty="0">
                <a:solidFill>
                  <a:schemeClr val="hlink"/>
                </a:solidFill>
                <a:hlinkClick r:id="rId4"/>
              </a:rPr>
              <a:t>https://learn.k20center.ou.edu/lesson/458</a:t>
            </a:r>
            <a:r>
              <a:rPr lang="en-US" sz="1800" dirty="0">
                <a:solidFill>
                  <a:schemeClr val="dk1"/>
                </a:solidFill>
              </a:rPr>
              <a:t> </a:t>
            </a:r>
          </a:p>
        </p:txBody>
      </p:sp>
    </p:spTree>
    <p:extLst>
      <p:ext uri="{BB962C8B-B14F-4D97-AF65-F5344CB8AC3E}">
        <p14:creationId xmlns:p14="http://schemas.microsoft.com/office/powerpoint/2010/main" val="109336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FFC74-9881-C67C-8617-7ADEE5AE9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49F8A-E80C-4F61-14E4-31BA299C303D}"/>
              </a:ext>
            </a:extLst>
          </p:cNvPr>
          <p:cNvSpPr>
            <a:spLocks noGrp="1"/>
          </p:cNvSpPr>
          <p:nvPr>
            <p:ph type="title"/>
          </p:nvPr>
        </p:nvSpPr>
        <p:spPr/>
        <p:txBody>
          <a:bodyPr rtlCol="0">
            <a:normAutofit/>
          </a:bodyPr>
          <a:lstStyle/>
          <a:p>
            <a:pPr fontAlgn="auto">
              <a:spcAft>
                <a:spcPts val="0"/>
              </a:spcAft>
              <a:defRPr/>
            </a:pPr>
            <a:r>
              <a:rPr lang="en-US" dirty="0"/>
              <a:t>Biology</a:t>
            </a:r>
          </a:p>
        </p:txBody>
      </p:sp>
      <p:pic>
        <p:nvPicPr>
          <p:cNvPr id="3" name="Google Shape;392;p78">
            <a:extLst>
              <a:ext uri="{FF2B5EF4-FFF2-40B4-BE49-F238E27FC236}">
                <a16:creationId xmlns:a16="http://schemas.microsoft.com/office/drawing/2014/main" id="{B82805B5-0860-A150-5F2D-007B0CCE2FB4}"/>
              </a:ext>
            </a:extLst>
          </p:cNvPr>
          <p:cNvPicPr preferRelativeResize="0"/>
          <p:nvPr/>
        </p:nvPicPr>
        <p:blipFill>
          <a:blip r:embed="rId3">
            <a:alphaModFix/>
          </a:blip>
          <a:stretch>
            <a:fillRect/>
          </a:stretch>
        </p:blipFill>
        <p:spPr>
          <a:xfrm>
            <a:off x="567327" y="1370157"/>
            <a:ext cx="8009345" cy="2726699"/>
          </a:xfrm>
          <a:prstGeom prst="rect">
            <a:avLst/>
          </a:prstGeom>
          <a:noFill/>
          <a:ln>
            <a:noFill/>
          </a:ln>
        </p:spPr>
      </p:pic>
    </p:spTree>
    <p:extLst>
      <p:ext uri="{BB962C8B-B14F-4D97-AF65-F5344CB8AC3E}">
        <p14:creationId xmlns:p14="http://schemas.microsoft.com/office/powerpoint/2010/main" val="570890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775C6-E749-5DEB-4796-C6A1B6F1F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277634-BA02-3295-C05B-19E022D9A5B8}"/>
              </a:ext>
            </a:extLst>
          </p:cNvPr>
          <p:cNvSpPr>
            <a:spLocks noGrp="1"/>
          </p:cNvSpPr>
          <p:nvPr>
            <p:ph type="title"/>
          </p:nvPr>
        </p:nvSpPr>
        <p:spPr/>
        <p:txBody>
          <a:bodyPr rtlCol="0">
            <a:normAutofit/>
          </a:bodyPr>
          <a:lstStyle/>
          <a:p>
            <a:pPr fontAlgn="auto">
              <a:spcAft>
                <a:spcPts val="0"/>
              </a:spcAft>
              <a:defRPr/>
            </a:pPr>
            <a:r>
              <a:rPr lang="en-US" dirty="0"/>
              <a:t>Scientific and Engineering Practices</a:t>
            </a:r>
          </a:p>
        </p:txBody>
      </p:sp>
      <p:sp>
        <p:nvSpPr>
          <p:cNvPr id="25602" name="Content Placeholder 2">
            <a:extLst>
              <a:ext uri="{FF2B5EF4-FFF2-40B4-BE49-F238E27FC236}">
                <a16:creationId xmlns:a16="http://schemas.microsoft.com/office/drawing/2014/main" id="{E17C8BAD-CFEA-E31C-9597-126292C55CE7}"/>
              </a:ext>
            </a:extLst>
          </p:cNvPr>
          <p:cNvSpPr>
            <a:spLocks noGrp="1" noChangeArrowheads="1"/>
          </p:cNvSpPr>
          <p:nvPr>
            <p:ph idx="4294967295"/>
          </p:nvPr>
        </p:nvSpPr>
        <p:spPr/>
        <p:txBody>
          <a:bodyPr/>
          <a:lstStyle/>
          <a:p>
            <a:r>
              <a:rPr lang="en-US" altLang="en-US" sz="2000" dirty="0"/>
              <a:t>Asking questions and defining problems</a:t>
            </a:r>
          </a:p>
          <a:p>
            <a:r>
              <a:rPr lang="en-US" sz="2000" dirty="0">
                <a:solidFill>
                  <a:srgbClr val="262626"/>
                </a:solidFill>
              </a:rPr>
              <a:t>Developing and using models</a:t>
            </a:r>
          </a:p>
          <a:p>
            <a:r>
              <a:rPr lang="en-US" sz="2000" dirty="0">
                <a:solidFill>
                  <a:srgbClr val="262626"/>
                </a:solidFill>
              </a:rPr>
              <a:t>Planning and carrying out investigations</a:t>
            </a:r>
          </a:p>
          <a:p>
            <a:r>
              <a:rPr lang="en-US" sz="2000" dirty="0">
                <a:solidFill>
                  <a:srgbClr val="262626"/>
                </a:solidFill>
              </a:rPr>
              <a:t>Analyzing and interpreting data</a:t>
            </a:r>
          </a:p>
          <a:p>
            <a:r>
              <a:rPr lang="en-US" sz="2000" dirty="0">
                <a:solidFill>
                  <a:srgbClr val="262626"/>
                </a:solidFill>
              </a:rPr>
              <a:t>Using mathematics and computational thinking</a:t>
            </a:r>
          </a:p>
          <a:p>
            <a:r>
              <a:rPr lang="en-US" sz="2000" dirty="0">
                <a:solidFill>
                  <a:srgbClr val="262626"/>
                </a:solidFill>
              </a:rPr>
              <a:t>Constructing explanations and designing solutions</a:t>
            </a:r>
          </a:p>
          <a:p>
            <a:r>
              <a:rPr lang="en-US" sz="2000" dirty="0">
                <a:solidFill>
                  <a:srgbClr val="262626"/>
                </a:solidFill>
              </a:rPr>
              <a:t>Engaging in argument from evidence</a:t>
            </a:r>
          </a:p>
          <a:p>
            <a:r>
              <a:rPr lang="en-US" sz="2000" dirty="0">
                <a:solidFill>
                  <a:srgbClr val="262626"/>
                </a:solidFill>
              </a:rPr>
              <a:t>Obtaining, evaluating, and communicating information</a:t>
            </a:r>
            <a:endParaRPr lang="en-US" sz="2000" dirty="0"/>
          </a:p>
          <a:p>
            <a:endParaRPr lang="en-US" altLang="en-US" sz="2000" dirty="0"/>
          </a:p>
        </p:txBody>
      </p:sp>
    </p:spTree>
    <p:extLst>
      <p:ext uri="{BB962C8B-B14F-4D97-AF65-F5344CB8AC3E}">
        <p14:creationId xmlns:p14="http://schemas.microsoft.com/office/powerpoint/2010/main" val="2428665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6A73A-5DD2-9AE0-D5A5-E4504B096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8D07D-443C-4699-A381-AC25897E4C54}"/>
              </a:ext>
            </a:extLst>
          </p:cNvPr>
          <p:cNvSpPr>
            <a:spLocks noGrp="1"/>
          </p:cNvSpPr>
          <p:nvPr>
            <p:ph type="title"/>
          </p:nvPr>
        </p:nvSpPr>
        <p:spPr/>
        <p:txBody>
          <a:bodyPr rtlCol="0">
            <a:normAutofit/>
          </a:bodyPr>
          <a:lstStyle/>
          <a:p>
            <a:pPr fontAlgn="auto">
              <a:spcAft>
                <a:spcPts val="0"/>
              </a:spcAft>
              <a:defRPr/>
            </a:pPr>
            <a:r>
              <a:rPr lang="en-US" dirty="0"/>
              <a:t>Before-During-After</a:t>
            </a:r>
          </a:p>
        </p:txBody>
      </p:sp>
      <p:sp>
        <p:nvSpPr>
          <p:cNvPr id="25602" name="Content Placeholder 2">
            <a:extLst>
              <a:ext uri="{FF2B5EF4-FFF2-40B4-BE49-F238E27FC236}">
                <a16:creationId xmlns:a16="http://schemas.microsoft.com/office/drawing/2014/main" id="{6B8E85A6-83B9-8CC3-D427-DB2F28FCA8B8}"/>
              </a:ext>
            </a:extLst>
          </p:cNvPr>
          <p:cNvSpPr>
            <a:spLocks noGrp="1" noChangeArrowheads="1"/>
          </p:cNvSpPr>
          <p:nvPr>
            <p:ph idx="4294967295"/>
          </p:nvPr>
        </p:nvSpPr>
        <p:spPr>
          <a:xfrm>
            <a:off x="628650" y="1370013"/>
            <a:ext cx="6563768" cy="3262312"/>
          </a:xfrm>
        </p:spPr>
        <p:txBody>
          <a:bodyPr/>
          <a:lstStyle/>
          <a:p>
            <a:pPr marL="578358" indent="-514350">
              <a:buFont typeface="+mj-lt"/>
              <a:buAutoNum type="arabicPeriod"/>
            </a:pPr>
            <a:r>
              <a:rPr lang="en-US" altLang="en-US" dirty="0"/>
              <a:t>Read the Ice-Cold Lemonade probe.</a:t>
            </a:r>
          </a:p>
          <a:p>
            <a:pPr marL="578358" indent="-514350">
              <a:buFont typeface="+mj-lt"/>
              <a:buAutoNum type="arabicPeriod"/>
            </a:pPr>
            <a:r>
              <a:rPr lang="en-US" dirty="0"/>
              <a:t>Choose the idea that you think best explains why the lemonade got cold.</a:t>
            </a:r>
          </a:p>
          <a:p>
            <a:pPr marL="578358" indent="-514350">
              <a:buFont typeface="+mj-lt"/>
              <a:buAutoNum type="arabicPeriod"/>
            </a:pPr>
            <a:r>
              <a:rPr lang="en-US" dirty="0"/>
              <a:t>Draw </a:t>
            </a:r>
            <a:r>
              <a:rPr lang="en-US" b="1" dirty="0"/>
              <a:t>three</a:t>
            </a:r>
            <a:r>
              <a:rPr lang="en-US" dirty="0"/>
              <a:t> (3) pictures that show what happens before, during, and after Mattie adds the ice to help explain your reasoning for the answer you chose.</a:t>
            </a:r>
          </a:p>
        </p:txBody>
      </p:sp>
      <p:pic>
        <p:nvPicPr>
          <p:cNvPr id="3" name="Google Shape;405;p80">
            <a:extLst>
              <a:ext uri="{FF2B5EF4-FFF2-40B4-BE49-F238E27FC236}">
                <a16:creationId xmlns:a16="http://schemas.microsoft.com/office/drawing/2014/main" id="{F7300461-F56F-93B4-9BDE-8F7080AF864C}"/>
              </a:ext>
            </a:extLst>
          </p:cNvPr>
          <p:cNvPicPr preferRelativeResize="0"/>
          <p:nvPr/>
        </p:nvPicPr>
        <p:blipFill>
          <a:blip r:embed="rId3">
            <a:alphaModFix/>
          </a:blip>
          <a:stretch>
            <a:fillRect/>
          </a:stretch>
        </p:blipFill>
        <p:spPr>
          <a:xfrm>
            <a:off x="6542666" y="701148"/>
            <a:ext cx="2073034" cy="2135235"/>
          </a:xfrm>
          <a:prstGeom prst="rect">
            <a:avLst/>
          </a:prstGeom>
          <a:noFill/>
          <a:ln>
            <a:noFill/>
          </a:ln>
        </p:spPr>
      </p:pic>
    </p:spTree>
    <p:extLst>
      <p:ext uri="{BB962C8B-B14F-4D97-AF65-F5344CB8AC3E}">
        <p14:creationId xmlns:p14="http://schemas.microsoft.com/office/powerpoint/2010/main" val="850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551B3-D0EF-B810-7566-EA65E1A4A2A7}"/>
            </a:ext>
          </a:extLst>
        </p:cNvPr>
        <p:cNvGrpSpPr/>
        <p:nvPr/>
      </p:nvGrpSpPr>
      <p:grpSpPr>
        <a:xfrm>
          <a:off x="0" y="0"/>
          <a:ext cx="0" cy="0"/>
          <a:chOff x="0" y="0"/>
          <a:chExt cx="0" cy="0"/>
        </a:xfrm>
      </p:grpSpPr>
      <p:pic>
        <p:nvPicPr>
          <p:cNvPr id="2" name="Google Shape;222;p54">
            <a:extLst>
              <a:ext uri="{FF2B5EF4-FFF2-40B4-BE49-F238E27FC236}">
                <a16:creationId xmlns:a16="http://schemas.microsoft.com/office/drawing/2014/main" id="{5278F6C5-05D7-6174-D127-8D8AD563DE5A}"/>
              </a:ext>
            </a:extLst>
          </p:cNvPr>
          <p:cNvPicPr preferRelativeResize="0"/>
          <p:nvPr/>
        </p:nvPicPr>
        <p:blipFill rotWithShape="1">
          <a:blip r:embed="rId2">
            <a:alphaModFix/>
          </a:blip>
          <a:srcRect/>
          <a:stretch/>
        </p:blipFill>
        <p:spPr>
          <a:xfrm>
            <a:off x="984150" y="152400"/>
            <a:ext cx="7175707" cy="4838701"/>
          </a:xfrm>
          <a:prstGeom prst="rect">
            <a:avLst/>
          </a:prstGeom>
          <a:noFill/>
          <a:ln>
            <a:noFill/>
          </a:ln>
        </p:spPr>
      </p:pic>
    </p:spTree>
    <p:extLst>
      <p:ext uri="{BB962C8B-B14F-4D97-AF65-F5344CB8AC3E}">
        <p14:creationId xmlns:p14="http://schemas.microsoft.com/office/powerpoint/2010/main" val="3825604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734FB-D24F-769C-10B9-E0A101E44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CCF0A-8B52-4A15-447A-FC9A2FDCBE97}"/>
              </a:ext>
            </a:extLst>
          </p:cNvPr>
          <p:cNvSpPr>
            <a:spLocks noGrp="1"/>
          </p:cNvSpPr>
          <p:nvPr>
            <p:ph type="title"/>
          </p:nvPr>
        </p:nvSpPr>
        <p:spPr/>
        <p:txBody>
          <a:bodyPr rtlCol="0">
            <a:normAutofit/>
          </a:bodyPr>
          <a:lstStyle/>
          <a:p>
            <a:pPr fontAlgn="auto">
              <a:spcAft>
                <a:spcPts val="0"/>
              </a:spcAft>
              <a:defRPr/>
            </a:pPr>
            <a:r>
              <a:rPr lang="en-US" dirty="0"/>
              <a:t>Ice-Cold Lemonade Probe</a:t>
            </a:r>
          </a:p>
        </p:txBody>
      </p:sp>
      <p:sp>
        <p:nvSpPr>
          <p:cNvPr id="25602" name="Content Placeholder 2">
            <a:extLst>
              <a:ext uri="{FF2B5EF4-FFF2-40B4-BE49-F238E27FC236}">
                <a16:creationId xmlns:a16="http://schemas.microsoft.com/office/drawing/2014/main" id="{1658C6C2-6EDE-DEA7-9BE4-AC19141748A3}"/>
              </a:ext>
            </a:extLst>
          </p:cNvPr>
          <p:cNvSpPr>
            <a:spLocks noGrp="1" noChangeArrowheads="1"/>
          </p:cNvSpPr>
          <p:nvPr>
            <p:ph idx="4294967295"/>
          </p:nvPr>
        </p:nvSpPr>
        <p:spPr>
          <a:xfrm>
            <a:off x="628650" y="1370013"/>
            <a:ext cx="5565360" cy="3262312"/>
          </a:xfrm>
        </p:spPr>
        <p:txBody>
          <a:bodyPr/>
          <a:lstStyle/>
          <a:p>
            <a:pPr marL="64008" indent="0">
              <a:buNone/>
            </a:pPr>
            <a:r>
              <a:rPr lang="en-US" altLang="en-US" sz="1800" dirty="0"/>
              <a:t>Mattie poured herself a glass of lemonade. Because the lemonade was warm, Mattie put some ice in the glass. After about 10 minutes, she noticed that the ice was melting and the lemonade was cold. Mattie wondered what made the lemonade get cold. She had three different ideas. Which idea do you think best explains why the lemonade got cold?</a:t>
            </a:r>
          </a:p>
          <a:p>
            <a:pPr>
              <a:buFont typeface="+mj-lt"/>
              <a:buAutoNum type="arabicPeriod"/>
            </a:pPr>
            <a:r>
              <a:rPr lang="en-US" altLang="en-US" sz="1800" dirty="0"/>
              <a:t>The coldness from the ice moved into the lemonade.</a:t>
            </a:r>
          </a:p>
          <a:p>
            <a:pPr>
              <a:buFont typeface="+mj-lt"/>
              <a:buAutoNum type="arabicPeriod"/>
            </a:pPr>
            <a:r>
              <a:rPr lang="en-US" sz="1800" dirty="0"/>
              <a:t>The heat from the lemonade moved into the ice.</a:t>
            </a:r>
          </a:p>
          <a:p>
            <a:pPr>
              <a:buFont typeface="+mj-lt"/>
              <a:buAutoNum type="arabicPeriod"/>
            </a:pPr>
            <a:r>
              <a:rPr lang="en-US" sz="1800" dirty="0"/>
              <a:t>The coldness and the heat moved back and forth until the lemonade cooled off.</a:t>
            </a:r>
          </a:p>
        </p:txBody>
      </p:sp>
      <p:pic>
        <p:nvPicPr>
          <p:cNvPr id="3" name="Google Shape;412;p81">
            <a:extLst>
              <a:ext uri="{FF2B5EF4-FFF2-40B4-BE49-F238E27FC236}">
                <a16:creationId xmlns:a16="http://schemas.microsoft.com/office/drawing/2014/main" id="{E4D7CEDA-5946-E8AF-9064-0C03909BA54B}"/>
              </a:ext>
            </a:extLst>
          </p:cNvPr>
          <p:cNvPicPr preferRelativeResize="0">
            <a:picLocks noChangeAspect="1"/>
          </p:cNvPicPr>
          <p:nvPr/>
        </p:nvPicPr>
        <p:blipFill>
          <a:blip r:embed="rId3">
            <a:alphaModFix/>
          </a:blip>
          <a:stretch>
            <a:fillRect/>
          </a:stretch>
        </p:blipFill>
        <p:spPr>
          <a:xfrm>
            <a:off x="6131004" y="1395530"/>
            <a:ext cx="2220233" cy="3283064"/>
          </a:xfrm>
          <a:prstGeom prst="rect">
            <a:avLst/>
          </a:prstGeom>
          <a:noFill/>
          <a:ln>
            <a:noFill/>
          </a:ln>
        </p:spPr>
      </p:pic>
    </p:spTree>
    <p:extLst>
      <p:ext uri="{BB962C8B-B14F-4D97-AF65-F5344CB8AC3E}">
        <p14:creationId xmlns:p14="http://schemas.microsoft.com/office/powerpoint/2010/main" val="4241329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BBF86-259B-8F5E-F770-5D7DB38EE291}"/>
            </a:ext>
          </a:extLst>
        </p:cNvPr>
        <p:cNvGrpSpPr/>
        <p:nvPr/>
      </p:nvGrpSpPr>
      <p:grpSpPr>
        <a:xfrm>
          <a:off x="0" y="0"/>
          <a:ext cx="0" cy="0"/>
          <a:chOff x="0" y="0"/>
          <a:chExt cx="0" cy="0"/>
        </a:xfrm>
      </p:grpSpPr>
      <p:pic>
        <p:nvPicPr>
          <p:cNvPr id="4" name="Online Media 3" title="There's No Such Thing As Cold">
            <a:hlinkClick r:id="" action="ppaction://media"/>
            <a:extLst>
              <a:ext uri="{FF2B5EF4-FFF2-40B4-BE49-F238E27FC236}">
                <a16:creationId xmlns:a16="http://schemas.microsoft.com/office/drawing/2014/main" id="{59C31D7F-1561-19D6-5CE0-3B53B11326F3}"/>
              </a:ext>
            </a:extLst>
          </p:cNvPr>
          <p:cNvPicPr>
            <a:picLocks noRot="1" noChangeAspect="1"/>
          </p:cNvPicPr>
          <p:nvPr>
            <a:videoFile r:link="rId1"/>
          </p:nvPr>
        </p:nvPicPr>
        <p:blipFill>
          <a:blip r:embed="rId4"/>
          <a:stretch>
            <a:fillRect/>
          </a:stretch>
        </p:blipFill>
        <p:spPr>
          <a:xfrm>
            <a:off x="921282" y="321733"/>
            <a:ext cx="7301435" cy="4124960"/>
          </a:xfrm>
          <a:prstGeom prst="rect">
            <a:avLst/>
          </a:prstGeom>
        </p:spPr>
      </p:pic>
      <p:sp>
        <p:nvSpPr>
          <p:cNvPr id="5" name="Content Placeholder 2">
            <a:extLst>
              <a:ext uri="{FF2B5EF4-FFF2-40B4-BE49-F238E27FC236}">
                <a16:creationId xmlns:a16="http://schemas.microsoft.com/office/drawing/2014/main" id="{513BB85F-AAF5-2533-BF29-48B23FBD613F}"/>
              </a:ext>
            </a:extLst>
          </p:cNvPr>
          <p:cNvSpPr txBox="1">
            <a:spLocks noChangeArrowheads="1"/>
          </p:cNvSpPr>
          <p:nvPr/>
        </p:nvSpPr>
        <p:spPr bwMode="auto">
          <a:xfrm>
            <a:off x="2839425" y="4446693"/>
            <a:ext cx="3465148" cy="32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sz="1800" dirty="0">
                <a:hlinkClick r:id="rId5"/>
              </a:rPr>
              <a:t>There’s no such thing as cold </a:t>
            </a:r>
            <a:endParaRPr lang="en-US" sz="1800" dirty="0"/>
          </a:p>
        </p:txBody>
      </p:sp>
    </p:spTree>
    <p:extLst>
      <p:ext uri="{BB962C8B-B14F-4D97-AF65-F5344CB8AC3E}">
        <p14:creationId xmlns:p14="http://schemas.microsoft.com/office/powerpoint/2010/main" val="151926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C946-2EE9-77D2-47A7-A5E87C205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6EA224-4BA3-2DC2-2EA4-209910CA3F79}"/>
              </a:ext>
            </a:extLst>
          </p:cNvPr>
          <p:cNvSpPr>
            <a:spLocks noGrp="1"/>
          </p:cNvSpPr>
          <p:nvPr>
            <p:ph type="title"/>
          </p:nvPr>
        </p:nvSpPr>
        <p:spPr/>
        <p:txBody>
          <a:bodyPr rtlCol="0">
            <a:normAutofit/>
          </a:bodyPr>
          <a:lstStyle/>
          <a:p>
            <a:pPr fontAlgn="auto">
              <a:spcAft>
                <a:spcPts val="0"/>
              </a:spcAft>
              <a:defRPr/>
            </a:pPr>
            <a:r>
              <a:rPr lang="en-US" dirty="0"/>
              <a:t>Physical Science, Chemistry, Physics</a:t>
            </a:r>
          </a:p>
        </p:txBody>
      </p:sp>
      <p:pic>
        <p:nvPicPr>
          <p:cNvPr id="3" name="Google Shape;424;p83">
            <a:extLst>
              <a:ext uri="{FF2B5EF4-FFF2-40B4-BE49-F238E27FC236}">
                <a16:creationId xmlns:a16="http://schemas.microsoft.com/office/drawing/2014/main" id="{7340576D-C608-B59D-B7D5-A5805366B5DD}"/>
              </a:ext>
            </a:extLst>
          </p:cNvPr>
          <p:cNvPicPr preferRelativeResize="0">
            <a:picLocks noChangeAspect="1"/>
          </p:cNvPicPr>
          <p:nvPr/>
        </p:nvPicPr>
        <p:blipFill>
          <a:blip r:embed="rId2">
            <a:alphaModFix/>
          </a:blip>
          <a:stretch>
            <a:fillRect/>
          </a:stretch>
        </p:blipFill>
        <p:spPr>
          <a:xfrm>
            <a:off x="753049" y="1268413"/>
            <a:ext cx="7637902" cy="3354966"/>
          </a:xfrm>
          <a:prstGeom prst="rect">
            <a:avLst/>
          </a:prstGeom>
          <a:noFill/>
          <a:ln>
            <a:noFill/>
          </a:ln>
        </p:spPr>
      </p:pic>
    </p:spTree>
    <p:extLst>
      <p:ext uri="{BB962C8B-B14F-4D97-AF65-F5344CB8AC3E}">
        <p14:creationId xmlns:p14="http://schemas.microsoft.com/office/powerpoint/2010/main" val="1203687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F7C5-0E3D-F2F1-9205-26FDA2F46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AED5F-BC93-B1CD-7435-944EB86F2B46}"/>
              </a:ext>
            </a:extLst>
          </p:cNvPr>
          <p:cNvSpPr>
            <a:spLocks noGrp="1"/>
          </p:cNvSpPr>
          <p:nvPr>
            <p:ph type="title"/>
          </p:nvPr>
        </p:nvSpPr>
        <p:spPr/>
        <p:txBody>
          <a:bodyPr rtlCol="0">
            <a:normAutofit/>
          </a:bodyPr>
          <a:lstStyle/>
          <a:p>
            <a:pPr fontAlgn="auto">
              <a:spcAft>
                <a:spcPts val="0"/>
              </a:spcAft>
              <a:defRPr/>
            </a:pPr>
            <a:r>
              <a:rPr lang="en-US" sz="3100" dirty="0"/>
              <a:t>Placement of Probes in a Science Lesson or Unit</a:t>
            </a:r>
          </a:p>
        </p:txBody>
      </p:sp>
      <p:sp>
        <p:nvSpPr>
          <p:cNvPr id="25602" name="Content Placeholder 2">
            <a:extLst>
              <a:ext uri="{FF2B5EF4-FFF2-40B4-BE49-F238E27FC236}">
                <a16:creationId xmlns:a16="http://schemas.microsoft.com/office/drawing/2014/main" id="{B05F95B0-CB1C-4A85-87E4-380E7C783A48}"/>
              </a:ext>
            </a:extLst>
          </p:cNvPr>
          <p:cNvSpPr>
            <a:spLocks noGrp="1" noChangeArrowheads="1"/>
          </p:cNvSpPr>
          <p:nvPr>
            <p:ph idx="4294967295"/>
          </p:nvPr>
        </p:nvSpPr>
        <p:spPr/>
        <p:txBody>
          <a:bodyPr/>
          <a:lstStyle/>
          <a:p>
            <a:r>
              <a:rPr lang="en-US" altLang="en-US" sz="2000" dirty="0"/>
              <a:t>Beginning of instruction</a:t>
            </a:r>
          </a:p>
          <a:p>
            <a:r>
              <a:rPr lang="en-US" sz="2000" dirty="0"/>
              <a:t>After introduction of a related concept to transition to the next level of that concept</a:t>
            </a:r>
          </a:p>
          <a:p>
            <a:r>
              <a:rPr lang="en-US" sz="2000" dirty="0"/>
              <a:t>As an introduction to an experiment to give students ownership of the concept</a:t>
            </a:r>
          </a:p>
          <a:p>
            <a:r>
              <a:rPr lang="en-US" sz="2000" dirty="0"/>
              <a:t>Before a science reading assignment</a:t>
            </a:r>
          </a:p>
          <a:p>
            <a:r>
              <a:rPr lang="en-US" sz="2000" dirty="0"/>
              <a:t>During the teaching of a topic to see what students are thinking</a:t>
            </a:r>
          </a:p>
          <a:p>
            <a:r>
              <a:rPr lang="en-US" sz="2000" dirty="0"/>
              <a:t>End of instruction ONLY after students go back and edit their initial answers/explanations</a:t>
            </a:r>
          </a:p>
          <a:p>
            <a:endParaRPr lang="en-US" altLang="en-US" sz="2000" dirty="0"/>
          </a:p>
        </p:txBody>
      </p:sp>
    </p:spTree>
    <p:extLst>
      <p:ext uri="{BB962C8B-B14F-4D97-AF65-F5344CB8AC3E}">
        <p14:creationId xmlns:p14="http://schemas.microsoft.com/office/powerpoint/2010/main" val="1075135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5DFD6-0172-A6CA-254A-0C80B13763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E45AE-9507-F1C6-60A3-48B5BBD36879}"/>
              </a:ext>
            </a:extLst>
          </p:cNvPr>
          <p:cNvSpPr>
            <a:spLocks noGrp="1"/>
          </p:cNvSpPr>
          <p:nvPr>
            <p:ph type="title"/>
          </p:nvPr>
        </p:nvSpPr>
        <p:spPr/>
        <p:txBody>
          <a:bodyPr rtlCol="0">
            <a:normAutofit/>
          </a:bodyPr>
          <a:lstStyle/>
          <a:p>
            <a:pPr fontAlgn="auto">
              <a:spcAft>
                <a:spcPts val="0"/>
              </a:spcAft>
              <a:defRPr/>
            </a:pPr>
            <a:r>
              <a:rPr lang="en-US" dirty="0"/>
              <a:t>Claim-Evidence-Reasoning</a:t>
            </a:r>
          </a:p>
        </p:txBody>
      </p:sp>
      <p:sp>
        <p:nvSpPr>
          <p:cNvPr id="25602" name="Content Placeholder 2">
            <a:extLst>
              <a:ext uri="{FF2B5EF4-FFF2-40B4-BE49-F238E27FC236}">
                <a16:creationId xmlns:a16="http://schemas.microsoft.com/office/drawing/2014/main" id="{22B61A29-4062-F69B-C072-21825816E72B}"/>
              </a:ext>
            </a:extLst>
          </p:cNvPr>
          <p:cNvSpPr>
            <a:spLocks noGrp="1" noChangeArrowheads="1"/>
          </p:cNvSpPr>
          <p:nvPr>
            <p:ph idx="4294967295"/>
          </p:nvPr>
        </p:nvSpPr>
        <p:spPr>
          <a:xfrm>
            <a:off x="628650" y="1370013"/>
            <a:ext cx="6320790" cy="3262312"/>
          </a:xfrm>
        </p:spPr>
        <p:txBody>
          <a:bodyPr/>
          <a:lstStyle/>
          <a:p>
            <a:pPr marL="64008" indent="0">
              <a:buNone/>
            </a:pPr>
            <a:r>
              <a:rPr lang="en-US" altLang="en-US" b="1" dirty="0">
                <a:solidFill>
                  <a:schemeClr val="accent3"/>
                </a:solidFill>
              </a:rPr>
              <a:t>Claim: </a:t>
            </a:r>
            <a:r>
              <a:rPr lang="en-US" altLang="en-US" dirty="0"/>
              <a:t>hypothesis, answer to a question, etc.</a:t>
            </a:r>
          </a:p>
          <a:p>
            <a:pPr marL="64008" indent="0">
              <a:buNone/>
            </a:pPr>
            <a:r>
              <a:rPr lang="fr-FR" b="1" dirty="0">
                <a:solidFill>
                  <a:schemeClr val="accent3"/>
                </a:solidFill>
              </a:rPr>
              <a:t>Evidence:</a:t>
            </a:r>
            <a:r>
              <a:rPr lang="fr-FR" dirty="0">
                <a:solidFill>
                  <a:schemeClr val="accent3"/>
                </a:solidFill>
              </a:rPr>
              <a:t> </a:t>
            </a:r>
            <a:r>
              <a:rPr lang="fr-FR" dirty="0"/>
              <a:t>qualitative, quantitative; </a:t>
            </a:r>
            <a:r>
              <a:rPr lang="fr-FR" dirty="0" err="1"/>
              <a:t>empirical</a:t>
            </a:r>
            <a:r>
              <a:rPr lang="fr-FR" dirty="0"/>
              <a:t>, </a:t>
            </a:r>
            <a:r>
              <a:rPr lang="fr-FR" dirty="0" err="1"/>
              <a:t>experimential</a:t>
            </a:r>
            <a:r>
              <a:rPr lang="fr-FR" dirty="0"/>
              <a:t>, etc.</a:t>
            </a:r>
          </a:p>
          <a:p>
            <a:pPr marL="64008" indent="0">
              <a:buNone/>
            </a:pPr>
            <a:r>
              <a:rPr lang="en-US" b="1" dirty="0">
                <a:solidFill>
                  <a:schemeClr val="accent3"/>
                </a:solidFill>
              </a:rPr>
              <a:t>Reasoning:</a:t>
            </a:r>
            <a:r>
              <a:rPr lang="en-US" dirty="0">
                <a:solidFill>
                  <a:schemeClr val="accent3"/>
                </a:solidFill>
              </a:rPr>
              <a:t> </a:t>
            </a:r>
            <a:r>
              <a:rPr lang="en-US" dirty="0"/>
              <a:t>connection between claim and evidence, based on scientific principles.</a:t>
            </a:r>
          </a:p>
        </p:txBody>
      </p:sp>
      <p:pic>
        <p:nvPicPr>
          <p:cNvPr id="3" name="Google Shape;451;p87">
            <a:extLst>
              <a:ext uri="{FF2B5EF4-FFF2-40B4-BE49-F238E27FC236}">
                <a16:creationId xmlns:a16="http://schemas.microsoft.com/office/drawing/2014/main" id="{33868EEC-66AE-634F-817A-96A3FEDEE11F}"/>
              </a:ext>
            </a:extLst>
          </p:cNvPr>
          <p:cNvPicPr preferRelativeResize="0">
            <a:picLocks noChangeAspect="1"/>
          </p:cNvPicPr>
          <p:nvPr/>
        </p:nvPicPr>
        <p:blipFill>
          <a:blip r:embed="rId3">
            <a:alphaModFix/>
          </a:blip>
          <a:stretch>
            <a:fillRect/>
          </a:stretch>
        </p:blipFill>
        <p:spPr>
          <a:xfrm>
            <a:off x="6620932" y="1805734"/>
            <a:ext cx="1923627" cy="1923627"/>
          </a:xfrm>
          <a:prstGeom prst="rect">
            <a:avLst/>
          </a:prstGeom>
          <a:noFill/>
          <a:ln>
            <a:noFill/>
          </a:ln>
        </p:spPr>
      </p:pic>
    </p:spTree>
    <p:extLst>
      <p:ext uri="{BB962C8B-B14F-4D97-AF65-F5344CB8AC3E}">
        <p14:creationId xmlns:p14="http://schemas.microsoft.com/office/powerpoint/2010/main" val="2526122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0A03F-A5CF-35DF-0E09-2DE5FA538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70ED9-4CC8-29FC-1B8C-CD4134CFA4A4}"/>
              </a:ext>
            </a:extLst>
          </p:cNvPr>
          <p:cNvSpPr>
            <a:spLocks noGrp="1"/>
          </p:cNvSpPr>
          <p:nvPr>
            <p:ph type="title"/>
          </p:nvPr>
        </p:nvSpPr>
        <p:spPr/>
        <p:txBody>
          <a:bodyPr rtlCol="0">
            <a:normAutofit/>
          </a:bodyPr>
          <a:lstStyle/>
          <a:p>
            <a:pPr fontAlgn="auto">
              <a:spcAft>
                <a:spcPts val="0"/>
              </a:spcAft>
              <a:defRPr/>
            </a:pPr>
            <a:r>
              <a:rPr lang="en-US" dirty="0"/>
              <a:t>Claim-Evidence-Reasoning</a:t>
            </a:r>
          </a:p>
        </p:txBody>
      </p:sp>
      <p:sp>
        <p:nvSpPr>
          <p:cNvPr id="25602" name="Content Placeholder 2">
            <a:extLst>
              <a:ext uri="{FF2B5EF4-FFF2-40B4-BE49-F238E27FC236}">
                <a16:creationId xmlns:a16="http://schemas.microsoft.com/office/drawing/2014/main" id="{2263A581-7B7C-975D-D9C9-C47D18BCBD87}"/>
              </a:ext>
            </a:extLst>
          </p:cNvPr>
          <p:cNvSpPr>
            <a:spLocks noGrp="1" noChangeArrowheads="1"/>
          </p:cNvSpPr>
          <p:nvPr>
            <p:ph idx="4294967295"/>
          </p:nvPr>
        </p:nvSpPr>
        <p:spPr>
          <a:xfrm>
            <a:off x="628650" y="1370013"/>
            <a:ext cx="5038691" cy="3262312"/>
          </a:xfrm>
        </p:spPr>
        <p:txBody>
          <a:bodyPr/>
          <a:lstStyle/>
          <a:p>
            <a:r>
              <a:rPr lang="en-US" altLang="en-US" dirty="0"/>
              <a:t>Explore the Billion-Dollar Weather and Climate Disasters data and make a claim about how severe weather events have changed over time.</a:t>
            </a:r>
          </a:p>
          <a:p>
            <a:r>
              <a:rPr lang="en-US" dirty="0"/>
              <a:t>Support your explanation with evidence from the website.</a:t>
            </a:r>
          </a:p>
        </p:txBody>
      </p:sp>
      <p:pic>
        <p:nvPicPr>
          <p:cNvPr id="3" name="Google Shape;444;p86">
            <a:extLst>
              <a:ext uri="{FF2B5EF4-FFF2-40B4-BE49-F238E27FC236}">
                <a16:creationId xmlns:a16="http://schemas.microsoft.com/office/drawing/2014/main" id="{24A056F3-F2DF-13A5-064D-3F8D316CAE2C}"/>
              </a:ext>
            </a:extLst>
          </p:cNvPr>
          <p:cNvPicPr preferRelativeResize="0"/>
          <p:nvPr/>
        </p:nvPicPr>
        <p:blipFill>
          <a:blip r:embed="rId3">
            <a:alphaModFix/>
          </a:blip>
          <a:stretch>
            <a:fillRect/>
          </a:stretch>
        </p:blipFill>
        <p:spPr>
          <a:xfrm>
            <a:off x="5848849" y="1485779"/>
            <a:ext cx="2718780" cy="1832556"/>
          </a:xfrm>
          <a:prstGeom prst="rect">
            <a:avLst/>
          </a:prstGeom>
          <a:noFill/>
          <a:ln w="6350">
            <a:solidFill>
              <a:schemeClr val="tx1"/>
            </a:solidFill>
          </a:ln>
        </p:spPr>
      </p:pic>
    </p:spTree>
    <p:extLst>
      <p:ext uri="{BB962C8B-B14F-4D97-AF65-F5344CB8AC3E}">
        <p14:creationId xmlns:p14="http://schemas.microsoft.com/office/powerpoint/2010/main" val="4027319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1B128-C679-7A85-7029-DE6F1F9C7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FF64A-4554-F877-E6B0-31DE846098DC}"/>
              </a:ext>
            </a:extLst>
          </p:cNvPr>
          <p:cNvSpPr>
            <a:spLocks noGrp="1"/>
          </p:cNvSpPr>
          <p:nvPr>
            <p:ph type="title"/>
          </p:nvPr>
        </p:nvSpPr>
        <p:spPr/>
        <p:txBody>
          <a:bodyPr rtlCol="0">
            <a:normAutofit/>
          </a:bodyPr>
          <a:lstStyle/>
          <a:p>
            <a:pPr fontAlgn="auto">
              <a:spcAft>
                <a:spcPts val="0"/>
              </a:spcAft>
              <a:defRPr/>
            </a:pPr>
            <a:r>
              <a:rPr lang="en-US" dirty="0"/>
              <a:t>Claim-Evidence-Reasoning</a:t>
            </a:r>
          </a:p>
        </p:txBody>
      </p:sp>
      <p:sp>
        <p:nvSpPr>
          <p:cNvPr id="25602" name="Content Placeholder 2">
            <a:extLst>
              <a:ext uri="{FF2B5EF4-FFF2-40B4-BE49-F238E27FC236}">
                <a16:creationId xmlns:a16="http://schemas.microsoft.com/office/drawing/2014/main" id="{34EE4DFA-1850-EA0D-2BA4-1C4BB0BA4A12}"/>
              </a:ext>
            </a:extLst>
          </p:cNvPr>
          <p:cNvSpPr>
            <a:spLocks noGrp="1" noChangeArrowheads="1"/>
          </p:cNvSpPr>
          <p:nvPr>
            <p:ph idx="4294967295"/>
          </p:nvPr>
        </p:nvSpPr>
        <p:spPr>
          <a:xfrm>
            <a:off x="628650" y="1370013"/>
            <a:ext cx="6320790" cy="3262312"/>
          </a:xfrm>
        </p:spPr>
        <p:txBody>
          <a:bodyPr/>
          <a:lstStyle/>
          <a:p>
            <a:pPr marL="64008" indent="0">
              <a:buNone/>
            </a:pPr>
            <a:r>
              <a:rPr lang="en-US" altLang="en-US" sz="2000" b="1" dirty="0">
                <a:solidFill>
                  <a:schemeClr val="accent3"/>
                </a:solidFill>
              </a:rPr>
              <a:t>Claim: </a:t>
            </a:r>
            <a:r>
              <a:rPr lang="en-US" altLang="en-US" sz="2000" dirty="0"/>
              <a:t>hypothesis, answer to a question, etc.</a:t>
            </a:r>
          </a:p>
          <a:p>
            <a:pPr marL="64008" indent="0">
              <a:buNone/>
            </a:pPr>
            <a:r>
              <a:rPr lang="fr-FR" sz="2000" b="1" dirty="0">
                <a:solidFill>
                  <a:schemeClr val="accent3"/>
                </a:solidFill>
              </a:rPr>
              <a:t>Evidence:</a:t>
            </a:r>
            <a:r>
              <a:rPr lang="fr-FR" sz="2000" dirty="0">
                <a:solidFill>
                  <a:schemeClr val="accent3"/>
                </a:solidFill>
              </a:rPr>
              <a:t> </a:t>
            </a:r>
            <a:r>
              <a:rPr lang="fr-FR" sz="2000" dirty="0"/>
              <a:t>qualitative, quantitative; </a:t>
            </a:r>
            <a:r>
              <a:rPr lang="fr-FR" sz="2000" dirty="0" err="1"/>
              <a:t>empirical</a:t>
            </a:r>
            <a:r>
              <a:rPr lang="fr-FR" sz="2000" dirty="0"/>
              <a:t>, </a:t>
            </a:r>
            <a:r>
              <a:rPr lang="fr-FR" sz="2000" dirty="0" err="1"/>
              <a:t>experimential</a:t>
            </a:r>
            <a:r>
              <a:rPr lang="fr-FR" sz="2000" dirty="0"/>
              <a:t>, etc.</a:t>
            </a:r>
          </a:p>
          <a:p>
            <a:pPr marL="64008" indent="0">
              <a:buNone/>
            </a:pPr>
            <a:r>
              <a:rPr lang="en-US" sz="2000" b="1" dirty="0">
                <a:solidFill>
                  <a:schemeClr val="accent3"/>
                </a:solidFill>
              </a:rPr>
              <a:t>Reasoning:</a:t>
            </a:r>
            <a:r>
              <a:rPr lang="en-US" sz="2000" dirty="0">
                <a:solidFill>
                  <a:schemeClr val="accent3"/>
                </a:solidFill>
              </a:rPr>
              <a:t> </a:t>
            </a:r>
            <a:r>
              <a:rPr lang="en-US" sz="2000" dirty="0"/>
              <a:t>connection between claim and evidence, based on scientific principles.</a:t>
            </a:r>
          </a:p>
          <a:p>
            <a:r>
              <a:rPr lang="en-US" sz="2000" dirty="0"/>
              <a:t>What would your next steps be?</a:t>
            </a:r>
          </a:p>
          <a:p>
            <a:r>
              <a:rPr lang="en-US" sz="2000" dirty="0"/>
              <a:t>How does the CER structure support formative assessment as learning?</a:t>
            </a:r>
          </a:p>
        </p:txBody>
      </p:sp>
      <p:pic>
        <p:nvPicPr>
          <p:cNvPr id="3" name="Google Shape;451;p87">
            <a:extLst>
              <a:ext uri="{FF2B5EF4-FFF2-40B4-BE49-F238E27FC236}">
                <a16:creationId xmlns:a16="http://schemas.microsoft.com/office/drawing/2014/main" id="{3DCEE75D-EADD-CDE7-DF02-1320500929B8}"/>
              </a:ext>
            </a:extLst>
          </p:cNvPr>
          <p:cNvPicPr preferRelativeResize="0">
            <a:picLocks noChangeAspect="1"/>
          </p:cNvPicPr>
          <p:nvPr/>
        </p:nvPicPr>
        <p:blipFill>
          <a:blip r:embed="rId3">
            <a:alphaModFix/>
          </a:blip>
          <a:stretch>
            <a:fillRect/>
          </a:stretch>
        </p:blipFill>
        <p:spPr>
          <a:xfrm>
            <a:off x="6620932" y="1805734"/>
            <a:ext cx="1923627" cy="1923627"/>
          </a:xfrm>
          <a:prstGeom prst="rect">
            <a:avLst/>
          </a:prstGeom>
          <a:noFill/>
          <a:ln>
            <a:noFill/>
          </a:ln>
        </p:spPr>
      </p:pic>
    </p:spTree>
    <p:extLst>
      <p:ext uri="{BB962C8B-B14F-4D97-AF65-F5344CB8AC3E}">
        <p14:creationId xmlns:p14="http://schemas.microsoft.com/office/powerpoint/2010/main" val="1552866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5FC7-9D82-1FD7-554A-5C345E42E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D8E8D-CBC4-E47E-ACD9-DAAB1E19486E}"/>
              </a:ext>
            </a:extLst>
          </p:cNvPr>
          <p:cNvSpPr>
            <a:spLocks noGrp="1"/>
          </p:cNvSpPr>
          <p:nvPr>
            <p:ph type="title"/>
          </p:nvPr>
        </p:nvSpPr>
        <p:spPr/>
        <p:txBody>
          <a:bodyPr rtlCol="0">
            <a:normAutofit/>
          </a:bodyPr>
          <a:lstStyle/>
          <a:p>
            <a:pPr fontAlgn="auto">
              <a:spcAft>
                <a:spcPts val="0"/>
              </a:spcAft>
              <a:defRPr/>
            </a:pPr>
            <a:r>
              <a:rPr lang="en-US" dirty="0" err="1"/>
              <a:t>Feelin</a:t>
            </a:r>
            <a:r>
              <a:rPr lang="en-US" dirty="0"/>
              <a:t>’ The Phenomena</a:t>
            </a:r>
          </a:p>
        </p:txBody>
      </p:sp>
      <p:sp>
        <p:nvSpPr>
          <p:cNvPr id="25602" name="Content Placeholder 2">
            <a:extLst>
              <a:ext uri="{FF2B5EF4-FFF2-40B4-BE49-F238E27FC236}">
                <a16:creationId xmlns:a16="http://schemas.microsoft.com/office/drawing/2014/main" id="{DC0B2491-290E-5DEA-7E4F-8BDEFE8DD071}"/>
              </a:ext>
            </a:extLst>
          </p:cNvPr>
          <p:cNvSpPr>
            <a:spLocks noGrp="1" noChangeArrowheads="1"/>
          </p:cNvSpPr>
          <p:nvPr>
            <p:ph idx="4294967295"/>
          </p:nvPr>
        </p:nvSpPr>
        <p:spPr>
          <a:xfrm>
            <a:off x="628650" y="1370013"/>
            <a:ext cx="4961145" cy="3262312"/>
          </a:xfrm>
        </p:spPr>
        <p:txBody>
          <a:bodyPr/>
          <a:lstStyle/>
          <a:p>
            <a:r>
              <a:rPr lang="en-US" altLang="en-US" dirty="0"/>
              <a:t>What formative assessments were used in this activity?</a:t>
            </a:r>
          </a:p>
          <a:p>
            <a:r>
              <a:rPr lang="en-US" altLang="en-US" dirty="0"/>
              <a:t>How was the phenomenon used for formative assessment?</a:t>
            </a:r>
          </a:p>
        </p:txBody>
      </p:sp>
      <p:pic>
        <p:nvPicPr>
          <p:cNvPr id="3" name="Google Shape;458;p88">
            <a:extLst>
              <a:ext uri="{FF2B5EF4-FFF2-40B4-BE49-F238E27FC236}">
                <a16:creationId xmlns:a16="http://schemas.microsoft.com/office/drawing/2014/main" id="{D9C1E437-BCC0-D740-818D-5D86384E0DEC}"/>
              </a:ext>
            </a:extLst>
          </p:cNvPr>
          <p:cNvPicPr preferRelativeResize="0">
            <a:picLocks noChangeAspect="1"/>
          </p:cNvPicPr>
          <p:nvPr/>
        </p:nvPicPr>
        <p:blipFill>
          <a:blip r:embed="rId2">
            <a:alphaModFix/>
          </a:blip>
          <a:stretch>
            <a:fillRect/>
          </a:stretch>
        </p:blipFill>
        <p:spPr>
          <a:xfrm>
            <a:off x="5853319" y="1136298"/>
            <a:ext cx="2454412" cy="1888008"/>
          </a:xfrm>
          <a:prstGeom prst="rect">
            <a:avLst/>
          </a:prstGeom>
          <a:noFill/>
          <a:ln>
            <a:noFill/>
          </a:ln>
        </p:spPr>
      </p:pic>
      <p:sp>
        <p:nvSpPr>
          <p:cNvPr id="4" name="Content Placeholder 2">
            <a:extLst>
              <a:ext uri="{FF2B5EF4-FFF2-40B4-BE49-F238E27FC236}">
                <a16:creationId xmlns:a16="http://schemas.microsoft.com/office/drawing/2014/main" id="{287E231D-F0D3-A4F9-A435-F80EA9EA799E}"/>
              </a:ext>
            </a:extLst>
          </p:cNvPr>
          <p:cNvSpPr txBox="1">
            <a:spLocks noChangeArrowheads="1"/>
          </p:cNvSpPr>
          <p:nvPr/>
        </p:nvSpPr>
        <p:spPr bwMode="auto">
          <a:xfrm>
            <a:off x="1079067" y="3089432"/>
            <a:ext cx="4196016" cy="35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200" indent="-393192" algn="l" rtl="0" eaLnBrk="1" fontAlgn="base" hangingPunct="1">
              <a:spcBef>
                <a:spcPts val="520"/>
              </a:spcBef>
              <a:spcAft>
                <a:spcPct val="0"/>
              </a:spcAft>
              <a:buClr>
                <a:srgbClr val="971D20"/>
              </a:buClr>
              <a:buSzPct val="100000"/>
              <a:buFont typeface="System Font Regular"/>
              <a:buChar char="●"/>
              <a:defRPr sz="2600" kern="1200">
                <a:solidFill>
                  <a:schemeClr val="tx1"/>
                </a:solidFill>
                <a:latin typeface="Calibri" panose="020F0502020204030204" pitchFamily="34" charset="0"/>
                <a:ea typeface="+mn-ea"/>
                <a:cs typeface="Calibri" panose="020F0502020204030204" pitchFamily="34" charset="0"/>
              </a:defRPr>
            </a:lvl1pPr>
            <a:lvl2pPr marL="914400" indent="-356616" algn="l" rtl="0" eaLnBrk="1" fontAlgn="base" hangingPunct="1">
              <a:spcBef>
                <a:spcPts val="400"/>
              </a:spcBef>
              <a:spcAft>
                <a:spcPct val="0"/>
              </a:spcAft>
              <a:buClr>
                <a:schemeClr val="accent1"/>
              </a:buClr>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2pPr>
            <a:lvl3pPr marL="1371600" indent="-338328" algn="l" rtl="0" eaLnBrk="1" fontAlgn="base" hangingPunct="1">
              <a:spcBef>
                <a:spcPts val="340"/>
              </a:spcBef>
              <a:spcAft>
                <a:spcPct val="0"/>
              </a:spcAft>
              <a:buClr>
                <a:srgbClr val="E8BF3C"/>
              </a:buClr>
              <a:buFont typeface="Wingdings" pitchFamily="2" charset="2"/>
              <a:buChar char="§"/>
              <a:defRPr sz="2600" kern="1200">
                <a:solidFill>
                  <a:schemeClr val="tx1"/>
                </a:solidFill>
                <a:latin typeface="Calibri" panose="020F0502020204030204" pitchFamily="34" charset="0"/>
                <a:ea typeface="+mn-ea"/>
                <a:cs typeface="Calibri" panose="020F0502020204030204" pitchFamily="34" charset="0"/>
              </a:defRPr>
            </a:lvl3pPr>
            <a:lvl4pPr marL="1828800" indent="-320040" algn="l" rtl="0" eaLnBrk="1" fontAlgn="base" hangingPunct="1">
              <a:lnSpc>
                <a:spcPct val="90000"/>
              </a:lnSpc>
              <a:spcBef>
                <a:spcPts val="300"/>
              </a:spcBef>
              <a:spcAft>
                <a:spcPct val="0"/>
              </a:spcAft>
              <a:buClr>
                <a:srgbClr val="971D20"/>
              </a:buClr>
              <a:buFont typeface="Arial" panose="020B0604020202020204" pitchFamily="34" charset="0"/>
              <a:buChar char="•"/>
              <a:defRPr sz="2600" kern="1200">
                <a:solidFill>
                  <a:schemeClr val="tx1"/>
                </a:solidFill>
                <a:latin typeface="Calibri" panose="020F0502020204030204" pitchFamily="34" charset="0"/>
                <a:ea typeface="+mn-ea"/>
                <a:cs typeface="Calibri" panose="020F0502020204030204" pitchFamily="34" charset="0"/>
              </a:defRPr>
            </a:lvl4pPr>
            <a:lvl5pPr marL="2286000" indent="-310896" algn="l" rtl="0" eaLnBrk="1" fontAlgn="base" hangingPunct="1">
              <a:lnSpc>
                <a:spcPct val="90000"/>
              </a:lnSpc>
              <a:spcBef>
                <a:spcPts val="270"/>
              </a:spcBef>
              <a:spcAft>
                <a:spcPct val="0"/>
              </a:spcAft>
              <a:buClr>
                <a:schemeClr val="accent1"/>
              </a:buClr>
              <a:buSzPct val="80000"/>
              <a:buFont typeface="Courier New" panose="02070309020205020404" pitchFamily="49" charset="0"/>
              <a:buChar char="o"/>
              <a:defRPr sz="26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spcAft>
                <a:spcPts val="0"/>
              </a:spcAft>
              <a:buNone/>
            </a:pPr>
            <a:r>
              <a:rPr lang="en-US" sz="1800" u="sng" dirty="0">
                <a:solidFill>
                  <a:schemeClr val="hlink"/>
                </a:solidFill>
                <a:hlinkClick r:id="rId3"/>
              </a:rPr>
              <a:t>https://learn.k20center.ou.edu/lesson/415</a:t>
            </a:r>
            <a:r>
              <a:rPr lang="en-US" sz="1800" dirty="0"/>
              <a:t> </a:t>
            </a:r>
          </a:p>
        </p:txBody>
      </p:sp>
    </p:spTree>
    <p:extLst>
      <p:ext uri="{BB962C8B-B14F-4D97-AF65-F5344CB8AC3E}">
        <p14:creationId xmlns:p14="http://schemas.microsoft.com/office/powerpoint/2010/main" val="1685601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7923C-D2CC-0C77-59FE-2F99260FF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E2BDC-D5B0-559F-1870-BB207544C36D}"/>
              </a:ext>
            </a:extLst>
          </p:cNvPr>
          <p:cNvSpPr>
            <a:spLocks noGrp="1"/>
          </p:cNvSpPr>
          <p:nvPr>
            <p:ph type="title"/>
          </p:nvPr>
        </p:nvSpPr>
        <p:spPr/>
        <p:txBody>
          <a:bodyPr rtlCol="0">
            <a:normAutofit/>
          </a:bodyPr>
          <a:lstStyle/>
          <a:p>
            <a:pPr fontAlgn="auto">
              <a:spcAft>
                <a:spcPts val="0"/>
              </a:spcAft>
              <a:defRPr/>
            </a:pPr>
            <a:r>
              <a:rPr lang="en-US" dirty="0"/>
              <a:t>Earth and Environmental Science</a:t>
            </a:r>
          </a:p>
        </p:txBody>
      </p:sp>
      <p:pic>
        <p:nvPicPr>
          <p:cNvPr id="3" name="Google Shape;465;p89">
            <a:extLst>
              <a:ext uri="{FF2B5EF4-FFF2-40B4-BE49-F238E27FC236}">
                <a16:creationId xmlns:a16="http://schemas.microsoft.com/office/drawing/2014/main" id="{C6E96C4F-5B5B-C8FE-6D06-96CCDB005090}"/>
              </a:ext>
            </a:extLst>
          </p:cNvPr>
          <p:cNvPicPr preferRelativeResize="0">
            <a:picLocks noChangeAspect="1"/>
          </p:cNvPicPr>
          <p:nvPr/>
        </p:nvPicPr>
        <p:blipFill rotWithShape="1">
          <a:blip r:embed="rId2">
            <a:alphaModFix/>
          </a:blip>
          <a:srcRect t="629" b="1143"/>
          <a:stretch/>
        </p:blipFill>
        <p:spPr>
          <a:xfrm>
            <a:off x="720991" y="1306844"/>
            <a:ext cx="7534002" cy="3332931"/>
          </a:xfrm>
          <a:prstGeom prst="rect">
            <a:avLst/>
          </a:prstGeom>
          <a:noFill/>
          <a:ln>
            <a:noFill/>
          </a:ln>
        </p:spPr>
      </p:pic>
    </p:spTree>
    <p:extLst>
      <p:ext uri="{BB962C8B-B14F-4D97-AF65-F5344CB8AC3E}">
        <p14:creationId xmlns:p14="http://schemas.microsoft.com/office/powerpoint/2010/main" val="1059358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58990-0EEF-44C9-9E69-1590BA24B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163F5-E364-EF2C-F1D8-40D6DB86C6D3}"/>
              </a:ext>
            </a:extLst>
          </p:cNvPr>
          <p:cNvSpPr>
            <a:spLocks noGrp="1"/>
          </p:cNvSpPr>
          <p:nvPr>
            <p:ph type="title"/>
          </p:nvPr>
        </p:nvSpPr>
        <p:spPr/>
        <p:txBody>
          <a:bodyPr rtlCol="0">
            <a:normAutofit/>
          </a:bodyPr>
          <a:lstStyle/>
          <a:p>
            <a:pPr fontAlgn="auto">
              <a:spcAft>
                <a:spcPts val="0"/>
              </a:spcAft>
              <a:defRPr/>
            </a:pPr>
            <a:r>
              <a:rPr lang="en-US" dirty="0"/>
              <a:t>I Notice, I Wonder</a:t>
            </a:r>
          </a:p>
        </p:txBody>
      </p:sp>
      <p:sp>
        <p:nvSpPr>
          <p:cNvPr id="25602" name="Content Placeholder 2">
            <a:extLst>
              <a:ext uri="{FF2B5EF4-FFF2-40B4-BE49-F238E27FC236}">
                <a16:creationId xmlns:a16="http://schemas.microsoft.com/office/drawing/2014/main" id="{11F7E306-7E0C-D312-F6A7-58214BE31DAE}"/>
              </a:ext>
            </a:extLst>
          </p:cNvPr>
          <p:cNvSpPr>
            <a:spLocks noGrp="1" noChangeArrowheads="1"/>
          </p:cNvSpPr>
          <p:nvPr>
            <p:ph idx="4294967295"/>
          </p:nvPr>
        </p:nvSpPr>
        <p:spPr>
          <a:xfrm>
            <a:off x="628650" y="1370013"/>
            <a:ext cx="5801230" cy="3262312"/>
          </a:xfrm>
        </p:spPr>
        <p:txBody>
          <a:bodyPr/>
          <a:lstStyle/>
          <a:p>
            <a:pPr marL="64008" indent="0">
              <a:buNone/>
            </a:pPr>
            <a:r>
              <a:rPr lang="en-US" altLang="en-US" dirty="0"/>
              <a:t>Take some time to look over the three-dimensional assessment task from the Niangua River Darter Task </a:t>
            </a:r>
          </a:p>
          <a:p>
            <a:r>
              <a:rPr lang="en-US" altLang="en-US" dirty="0"/>
              <a:t>What do you notice about what the task is asking the students to do?</a:t>
            </a:r>
          </a:p>
          <a:p>
            <a:r>
              <a:rPr lang="en-US" altLang="en-US" dirty="0"/>
              <a:t>What are some things you “wonder?”</a:t>
            </a:r>
          </a:p>
        </p:txBody>
      </p:sp>
      <p:pic>
        <p:nvPicPr>
          <p:cNvPr id="3" name="Google Shape;486;p92">
            <a:extLst>
              <a:ext uri="{FF2B5EF4-FFF2-40B4-BE49-F238E27FC236}">
                <a16:creationId xmlns:a16="http://schemas.microsoft.com/office/drawing/2014/main" id="{62F99A00-751A-7ED0-CCCA-0526D2CDA025}"/>
              </a:ext>
            </a:extLst>
          </p:cNvPr>
          <p:cNvPicPr preferRelativeResize="0"/>
          <p:nvPr/>
        </p:nvPicPr>
        <p:blipFill>
          <a:blip r:embed="rId2">
            <a:alphaModFix/>
          </a:blip>
          <a:stretch>
            <a:fillRect/>
          </a:stretch>
        </p:blipFill>
        <p:spPr>
          <a:xfrm>
            <a:off x="6085263" y="1268912"/>
            <a:ext cx="2572860" cy="2572860"/>
          </a:xfrm>
          <a:prstGeom prst="rect">
            <a:avLst/>
          </a:prstGeom>
          <a:noFill/>
          <a:ln>
            <a:noFill/>
          </a:ln>
        </p:spPr>
      </p:pic>
    </p:spTree>
    <p:extLst>
      <p:ext uri="{BB962C8B-B14F-4D97-AF65-F5344CB8AC3E}">
        <p14:creationId xmlns:p14="http://schemas.microsoft.com/office/powerpoint/2010/main" val="224665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a:extLst>
              <a:ext uri="{FF2B5EF4-FFF2-40B4-BE49-F238E27FC236}">
                <a16:creationId xmlns:a16="http://schemas.microsoft.com/office/drawing/2014/main" id="{D39454A6-31F6-9DC3-BE75-39D080090E23}"/>
              </a:ext>
            </a:extLst>
          </p:cNvPr>
          <p:cNvSpPr>
            <a:spLocks noGrp="1" noChangeArrowheads="1"/>
          </p:cNvSpPr>
          <p:nvPr>
            <p:ph type="title"/>
          </p:nvPr>
        </p:nvSpPr>
        <p:spPr>
          <a:xfrm>
            <a:off x="623888" y="1164603"/>
            <a:ext cx="7886700" cy="2139950"/>
          </a:xfrm>
        </p:spPr>
        <p:txBody>
          <a:bodyPr/>
          <a:lstStyle/>
          <a:p>
            <a:r>
              <a:rPr lang="en-US" altLang="en-US" dirty="0"/>
              <a:t>Formative Assessment in the Science Classroom</a:t>
            </a:r>
          </a:p>
        </p:txBody>
      </p:sp>
      <p:sp>
        <p:nvSpPr>
          <p:cNvPr id="22530" name="Text Placeholder 4">
            <a:extLst>
              <a:ext uri="{FF2B5EF4-FFF2-40B4-BE49-F238E27FC236}">
                <a16:creationId xmlns:a16="http://schemas.microsoft.com/office/drawing/2014/main" id="{019E2450-727C-5F8C-E55D-223CCB11F23B}"/>
              </a:ext>
            </a:extLst>
          </p:cNvPr>
          <p:cNvSpPr>
            <a:spLocks noGrp="1" noChangeArrowheads="1"/>
          </p:cNvSpPr>
          <p:nvPr>
            <p:ph type="body" sz="quarter" idx="10"/>
          </p:nvPr>
        </p:nvSpPr>
        <p:spPr>
          <a:xfrm>
            <a:off x="623888" y="3412503"/>
            <a:ext cx="7885112" cy="1397000"/>
          </a:xfrm>
        </p:spPr>
        <p:txBody>
          <a:bodyPr/>
          <a:lstStyle/>
          <a:p>
            <a:r>
              <a:rPr lang="en-US" altLang="en-US" dirty="0"/>
              <a:t>K20 Center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04B8-46D9-7421-16F6-C4E1A7843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E5B33-3212-C812-5BD2-F02E2FE4F806}"/>
              </a:ext>
            </a:extLst>
          </p:cNvPr>
          <p:cNvSpPr>
            <a:spLocks noGrp="1"/>
          </p:cNvSpPr>
          <p:nvPr>
            <p:ph type="title"/>
          </p:nvPr>
        </p:nvSpPr>
        <p:spPr/>
        <p:txBody>
          <a:bodyPr rtlCol="0">
            <a:normAutofit/>
          </a:bodyPr>
          <a:lstStyle/>
          <a:p>
            <a:pPr fontAlgn="auto">
              <a:spcAft>
                <a:spcPts val="0"/>
              </a:spcAft>
              <a:defRPr/>
            </a:pPr>
            <a:r>
              <a:rPr lang="en-US" dirty="0"/>
              <a:t>Niangua River Darter Assessment</a:t>
            </a:r>
          </a:p>
        </p:txBody>
      </p:sp>
      <p:sp>
        <p:nvSpPr>
          <p:cNvPr id="25602" name="Content Placeholder 2">
            <a:extLst>
              <a:ext uri="{FF2B5EF4-FFF2-40B4-BE49-F238E27FC236}">
                <a16:creationId xmlns:a16="http://schemas.microsoft.com/office/drawing/2014/main" id="{6D4B9D0A-6935-805C-F1A4-C74B48DB85E6}"/>
              </a:ext>
            </a:extLst>
          </p:cNvPr>
          <p:cNvSpPr>
            <a:spLocks noGrp="1" noChangeArrowheads="1"/>
          </p:cNvSpPr>
          <p:nvPr>
            <p:ph idx="4294967295"/>
          </p:nvPr>
        </p:nvSpPr>
        <p:spPr>
          <a:xfrm>
            <a:off x="628650" y="1370013"/>
            <a:ext cx="5054847" cy="3262312"/>
          </a:xfrm>
        </p:spPr>
        <p:txBody>
          <a:bodyPr/>
          <a:lstStyle/>
          <a:p>
            <a:r>
              <a:rPr lang="en-US" altLang="en-US" sz="2200" dirty="0"/>
              <a:t>Structured around a single phenomenon</a:t>
            </a:r>
          </a:p>
          <a:p>
            <a:r>
              <a:rPr lang="en-US" sz="2200" dirty="0"/>
              <a:t>Multiple tasks that build upon one another or address different facets of understanding that students are acquiring</a:t>
            </a:r>
          </a:p>
          <a:p>
            <a:r>
              <a:rPr lang="en-US" sz="2200" dirty="0"/>
              <a:t>Could be used as an assessment, as initially designed, or presented like an instructional activity</a:t>
            </a:r>
          </a:p>
          <a:p>
            <a:pPr marL="64008" indent="0">
              <a:buNone/>
            </a:pPr>
            <a:endParaRPr lang="en-US" altLang="en-US" sz="2200" dirty="0"/>
          </a:p>
        </p:txBody>
      </p:sp>
      <p:pic>
        <p:nvPicPr>
          <p:cNvPr id="3" name="Google Shape;479;p91">
            <a:extLst>
              <a:ext uri="{FF2B5EF4-FFF2-40B4-BE49-F238E27FC236}">
                <a16:creationId xmlns:a16="http://schemas.microsoft.com/office/drawing/2014/main" id="{903D289A-6AC7-DF12-65EE-B68D16EAD715}"/>
              </a:ext>
            </a:extLst>
          </p:cNvPr>
          <p:cNvPicPr preferRelativeResize="0"/>
          <p:nvPr/>
        </p:nvPicPr>
        <p:blipFill>
          <a:blip r:embed="rId3">
            <a:alphaModFix/>
          </a:blip>
          <a:stretch>
            <a:fillRect/>
          </a:stretch>
        </p:blipFill>
        <p:spPr>
          <a:xfrm>
            <a:off x="5732166" y="1434463"/>
            <a:ext cx="2558576" cy="3213450"/>
          </a:xfrm>
          <a:prstGeom prst="rect">
            <a:avLst/>
          </a:prstGeom>
          <a:noFill/>
          <a:ln w="6350">
            <a:solidFill>
              <a:schemeClr val="tx1"/>
            </a:solidFill>
          </a:ln>
        </p:spPr>
      </p:pic>
    </p:spTree>
    <p:extLst>
      <p:ext uri="{BB962C8B-B14F-4D97-AF65-F5344CB8AC3E}">
        <p14:creationId xmlns:p14="http://schemas.microsoft.com/office/powerpoint/2010/main" val="4228528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9CD59-B5D6-3307-51C1-0D72AFE92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C1660B-375D-416F-166A-3481B6D02485}"/>
              </a:ext>
            </a:extLst>
          </p:cNvPr>
          <p:cNvSpPr>
            <a:spLocks noGrp="1"/>
          </p:cNvSpPr>
          <p:nvPr>
            <p:ph type="title"/>
          </p:nvPr>
        </p:nvSpPr>
        <p:spPr/>
        <p:txBody>
          <a:bodyPr rtlCol="0">
            <a:normAutofit/>
          </a:bodyPr>
          <a:lstStyle/>
          <a:p>
            <a:pPr fontAlgn="auto">
              <a:spcAft>
                <a:spcPts val="0"/>
              </a:spcAft>
              <a:defRPr/>
            </a:pPr>
            <a:r>
              <a:rPr lang="en-US" dirty="0"/>
              <a:t>I Notice, I Wonder</a:t>
            </a:r>
          </a:p>
        </p:txBody>
      </p:sp>
      <p:sp>
        <p:nvSpPr>
          <p:cNvPr id="25602" name="Content Placeholder 2">
            <a:extLst>
              <a:ext uri="{FF2B5EF4-FFF2-40B4-BE49-F238E27FC236}">
                <a16:creationId xmlns:a16="http://schemas.microsoft.com/office/drawing/2014/main" id="{E1725FEA-FFB8-4B43-C67C-199501E20A77}"/>
              </a:ext>
            </a:extLst>
          </p:cNvPr>
          <p:cNvSpPr>
            <a:spLocks noGrp="1" noChangeArrowheads="1"/>
          </p:cNvSpPr>
          <p:nvPr>
            <p:ph idx="4294967295"/>
          </p:nvPr>
        </p:nvSpPr>
        <p:spPr>
          <a:xfrm>
            <a:off x="628650" y="1370013"/>
            <a:ext cx="5801230" cy="3262312"/>
          </a:xfrm>
        </p:spPr>
        <p:txBody>
          <a:bodyPr/>
          <a:lstStyle/>
          <a:p>
            <a:pPr marL="64008" indent="0">
              <a:buNone/>
            </a:pPr>
            <a:r>
              <a:rPr lang="en-US" altLang="en-US" dirty="0"/>
              <a:t>Take some time to look over the three-dimensional assessment task from the Niangua River Darter Task </a:t>
            </a:r>
          </a:p>
          <a:p>
            <a:r>
              <a:rPr lang="en-US" altLang="en-US" dirty="0"/>
              <a:t>Add to your I Notice, I Wonder chart.</a:t>
            </a:r>
          </a:p>
          <a:p>
            <a:r>
              <a:rPr lang="en-US" altLang="en-US" dirty="0"/>
              <a:t>Are you able to answer some of your “wonders” from earlier?</a:t>
            </a:r>
          </a:p>
        </p:txBody>
      </p:sp>
      <p:pic>
        <p:nvPicPr>
          <p:cNvPr id="3" name="Google Shape;486;p92">
            <a:extLst>
              <a:ext uri="{FF2B5EF4-FFF2-40B4-BE49-F238E27FC236}">
                <a16:creationId xmlns:a16="http://schemas.microsoft.com/office/drawing/2014/main" id="{2A359295-7F6D-C4EB-4F91-2BBA098E04DE}"/>
              </a:ext>
            </a:extLst>
          </p:cNvPr>
          <p:cNvPicPr preferRelativeResize="0"/>
          <p:nvPr/>
        </p:nvPicPr>
        <p:blipFill>
          <a:blip r:embed="rId2">
            <a:alphaModFix/>
          </a:blip>
          <a:stretch>
            <a:fillRect/>
          </a:stretch>
        </p:blipFill>
        <p:spPr>
          <a:xfrm>
            <a:off x="6085263" y="1268912"/>
            <a:ext cx="2572860" cy="2572860"/>
          </a:xfrm>
          <a:prstGeom prst="rect">
            <a:avLst/>
          </a:prstGeom>
          <a:noFill/>
          <a:ln>
            <a:noFill/>
          </a:ln>
        </p:spPr>
      </p:pic>
    </p:spTree>
    <p:extLst>
      <p:ext uri="{BB962C8B-B14F-4D97-AF65-F5344CB8AC3E}">
        <p14:creationId xmlns:p14="http://schemas.microsoft.com/office/powerpoint/2010/main" val="1007970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63338-BED8-86C6-9820-09F028B79A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24B4A-12E3-62E4-3070-6DF1622669E1}"/>
              </a:ext>
            </a:extLst>
          </p:cNvPr>
          <p:cNvSpPr>
            <a:spLocks noGrp="1"/>
          </p:cNvSpPr>
          <p:nvPr>
            <p:ph type="title"/>
          </p:nvPr>
        </p:nvSpPr>
        <p:spPr/>
        <p:txBody>
          <a:bodyPr rtlCol="0">
            <a:normAutofit/>
          </a:bodyPr>
          <a:lstStyle/>
          <a:p>
            <a:pPr fontAlgn="auto">
              <a:spcAft>
                <a:spcPts val="0"/>
              </a:spcAft>
              <a:defRPr/>
            </a:pPr>
            <a:r>
              <a:rPr lang="en-US" dirty="0"/>
              <a:t>Niangua River Darter Assessment</a:t>
            </a:r>
          </a:p>
        </p:txBody>
      </p:sp>
      <p:sp>
        <p:nvSpPr>
          <p:cNvPr id="25602" name="Content Placeholder 2">
            <a:extLst>
              <a:ext uri="{FF2B5EF4-FFF2-40B4-BE49-F238E27FC236}">
                <a16:creationId xmlns:a16="http://schemas.microsoft.com/office/drawing/2014/main" id="{CCAA99F7-ECA3-F352-35FD-6A50E3936F69}"/>
              </a:ext>
            </a:extLst>
          </p:cNvPr>
          <p:cNvSpPr>
            <a:spLocks noGrp="1" noChangeArrowheads="1"/>
          </p:cNvSpPr>
          <p:nvPr>
            <p:ph idx="4294967295"/>
          </p:nvPr>
        </p:nvSpPr>
        <p:spPr>
          <a:xfrm>
            <a:off x="628650" y="1370013"/>
            <a:ext cx="5054847" cy="3262312"/>
          </a:xfrm>
        </p:spPr>
        <p:txBody>
          <a:bodyPr/>
          <a:lstStyle/>
          <a:p>
            <a:r>
              <a:rPr lang="en-US" altLang="en-US" sz="2200" dirty="0"/>
              <a:t>What do you notice about the assessment task overall?</a:t>
            </a:r>
          </a:p>
          <a:p>
            <a:r>
              <a:rPr lang="en-US" sz="2200" dirty="0"/>
              <a:t>What do you notice about student answers?</a:t>
            </a:r>
          </a:p>
          <a:p>
            <a:r>
              <a:rPr lang="en-US" sz="2200" dirty="0"/>
              <a:t>How could this </a:t>
            </a:r>
            <a:r>
              <a:rPr lang="en-US" sz="2200" b="1" dirty="0"/>
              <a:t>assessment </a:t>
            </a:r>
            <a:r>
              <a:rPr lang="en-US" sz="2200" dirty="0"/>
              <a:t>be used </a:t>
            </a:r>
            <a:r>
              <a:rPr lang="en-US" sz="2200" b="1" dirty="0"/>
              <a:t>for learning</a:t>
            </a:r>
            <a:r>
              <a:rPr lang="en-US" sz="2200" dirty="0"/>
              <a:t>?</a:t>
            </a:r>
          </a:p>
          <a:p>
            <a:endParaRPr lang="en-US" altLang="en-US" sz="2200" dirty="0"/>
          </a:p>
        </p:txBody>
      </p:sp>
      <p:pic>
        <p:nvPicPr>
          <p:cNvPr id="3" name="Google Shape;479;p91">
            <a:extLst>
              <a:ext uri="{FF2B5EF4-FFF2-40B4-BE49-F238E27FC236}">
                <a16:creationId xmlns:a16="http://schemas.microsoft.com/office/drawing/2014/main" id="{DDFCD148-1988-87B1-58FE-9D421C61F429}"/>
              </a:ext>
            </a:extLst>
          </p:cNvPr>
          <p:cNvPicPr preferRelativeResize="0"/>
          <p:nvPr/>
        </p:nvPicPr>
        <p:blipFill>
          <a:blip r:embed="rId3">
            <a:alphaModFix/>
          </a:blip>
          <a:stretch>
            <a:fillRect/>
          </a:stretch>
        </p:blipFill>
        <p:spPr>
          <a:xfrm>
            <a:off x="5732166" y="1434463"/>
            <a:ext cx="2558576" cy="3213450"/>
          </a:xfrm>
          <a:prstGeom prst="rect">
            <a:avLst/>
          </a:prstGeom>
          <a:noFill/>
          <a:ln w="6350">
            <a:solidFill>
              <a:schemeClr val="tx1"/>
            </a:solidFill>
          </a:ln>
        </p:spPr>
      </p:pic>
    </p:spTree>
    <p:extLst>
      <p:ext uri="{BB962C8B-B14F-4D97-AF65-F5344CB8AC3E}">
        <p14:creationId xmlns:p14="http://schemas.microsoft.com/office/powerpoint/2010/main" val="430294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320D8-C1C6-75FC-F822-8C94E6405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6EF98-E173-8C37-3A29-8462A301AB1A}"/>
              </a:ext>
            </a:extLst>
          </p:cNvPr>
          <p:cNvSpPr>
            <a:spLocks noGrp="1"/>
          </p:cNvSpPr>
          <p:nvPr>
            <p:ph type="title"/>
          </p:nvPr>
        </p:nvSpPr>
        <p:spPr/>
        <p:txBody>
          <a:bodyPr rtlCol="0">
            <a:normAutofit/>
          </a:bodyPr>
          <a:lstStyle/>
          <a:p>
            <a:pPr fontAlgn="auto">
              <a:spcAft>
                <a:spcPts val="0"/>
              </a:spcAft>
              <a:defRPr/>
            </a:pPr>
            <a:r>
              <a:rPr lang="en-US" dirty="0"/>
              <a:t>Biology, Environmental Science</a:t>
            </a:r>
          </a:p>
        </p:txBody>
      </p:sp>
      <p:pic>
        <p:nvPicPr>
          <p:cNvPr id="3" name="Google Shape;499;p94">
            <a:extLst>
              <a:ext uri="{FF2B5EF4-FFF2-40B4-BE49-F238E27FC236}">
                <a16:creationId xmlns:a16="http://schemas.microsoft.com/office/drawing/2014/main" id="{A5A89BCD-9A5D-5491-E7CD-FDEF3011B4F6}"/>
              </a:ext>
            </a:extLst>
          </p:cNvPr>
          <p:cNvPicPr preferRelativeResize="0">
            <a:picLocks noChangeAspect="1"/>
          </p:cNvPicPr>
          <p:nvPr/>
        </p:nvPicPr>
        <p:blipFill rotWithShape="1">
          <a:blip r:embed="rId2">
            <a:alphaModFix/>
          </a:blip>
          <a:srcRect l="513" t="1" r="388" b="1153"/>
          <a:stretch/>
        </p:blipFill>
        <p:spPr>
          <a:xfrm>
            <a:off x="759307" y="1268413"/>
            <a:ext cx="7546493" cy="3344209"/>
          </a:xfrm>
          <a:prstGeom prst="rect">
            <a:avLst/>
          </a:prstGeom>
          <a:noFill/>
          <a:ln>
            <a:noFill/>
          </a:ln>
        </p:spPr>
      </p:pic>
    </p:spTree>
    <p:extLst>
      <p:ext uri="{BB962C8B-B14F-4D97-AF65-F5344CB8AC3E}">
        <p14:creationId xmlns:p14="http://schemas.microsoft.com/office/powerpoint/2010/main" val="2220289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6D2C-E510-0BC6-17D5-C951FAEAA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CA7E3-42CF-67DD-1607-544442086FFD}"/>
              </a:ext>
            </a:extLst>
          </p:cNvPr>
          <p:cNvSpPr>
            <a:spLocks noGrp="1"/>
          </p:cNvSpPr>
          <p:nvPr>
            <p:ph type="title"/>
          </p:nvPr>
        </p:nvSpPr>
        <p:spPr/>
        <p:txBody>
          <a:bodyPr rtlCol="0">
            <a:normAutofit/>
          </a:bodyPr>
          <a:lstStyle/>
          <a:p>
            <a:pPr fontAlgn="auto">
              <a:spcAft>
                <a:spcPts val="0"/>
              </a:spcAft>
              <a:defRPr/>
            </a:pPr>
            <a:r>
              <a:rPr lang="en-US" dirty="0"/>
              <a:t>Formative Assessment and Grades</a:t>
            </a:r>
          </a:p>
        </p:txBody>
      </p:sp>
      <p:sp>
        <p:nvSpPr>
          <p:cNvPr id="25602" name="Content Placeholder 2">
            <a:extLst>
              <a:ext uri="{FF2B5EF4-FFF2-40B4-BE49-F238E27FC236}">
                <a16:creationId xmlns:a16="http://schemas.microsoft.com/office/drawing/2014/main" id="{516B3984-B254-0754-9E34-B23A5143F79B}"/>
              </a:ext>
            </a:extLst>
          </p:cNvPr>
          <p:cNvSpPr>
            <a:spLocks noGrp="1" noChangeArrowheads="1"/>
          </p:cNvSpPr>
          <p:nvPr>
            <p:ph idx="4294967295"/>
          </p:nvPr>
        </p:nvSpPr>
        <p:spPr/>
        <p:txBody>
          <a:bodyPr/>
          <a:lstStyle/>
          <a:p>
            <a:pPr marL="578358" indent="-514350">
              <a:buFont typeface="+mj-lt"/>
              <a:buAutoNum type="arabicPeriod"/>
            </a:pPr>
            <a:r>
              <a:rPr lang="en-US" altLang="en-US" dirty="0"/>
              <a:t>Should grades be given for formative assessments?</a:t>
            </a:r>
          </a:p>
          <a:p>
            <a:pPr marL="578358" indent="-514350">
              <a:buFont typeface="+mj-lt"/>
              <a:buAutoNum type="arabicPeriod"/>
            </a:pPr>
            <a:r>
              <a:rPr lang="en-US" altLang="en-US" dirty="0"/>
              <a:t>What kind of documentation is needed for formative assessment?</a:t>
            </a:r>
          </a:p>
          <a:p>
            <a:pPr marL="578358" indent="-514350">
              <a:buFont typeface="+mj-lt"/>
              <a:buAutoNum type="arabicPeriod"/>
            </a:pPr>
            <a:r>
              <a:rPr lang="en-US" altLang="en-US" dirty="0"/>
              <a:t>How do we hold students accountable if we are not grading an assessment?</a:t>
            </a:r>
          </a:p>
          <a:p>
            <a:pPr marL="64008" indent="0">
              <a:buNone/>
            </a:pPr>
            <a:endParaRPr lang="en-US" altLang="en-US" dirty="0"/>
          </a:p>
          <a:p>
            <a:pPr marL="64008" indent="0">
              <a:buNone/>
            </a:pPr>
            <a:r>
              <a:rPr lang="en-US" altLang="en-US" sz="2000" dirty="0"/>
              <a:t>What questions do </a:t>
            </a:r>
            <a:r>
              <a:rPr lang="en-US" altLang="en-US" sz="2000" b="1" i="1" dirty="0">
                <a:solidFill>
                  <a:schemeClr val="accent1"/>
                </a:solidFill>
              </a:rPr>
              <a:t>you</a:t>
            </a:r>
            <a:r>
              <a:rPr lang="en-US" altLang="en-US" sz="2000" dirty="0"/>
              <a:t> have about formative assessment and grades?</a:t>
            </a:r>
          </a:p>
        </p:txBody>
      </p:sp>
    </p:spTree>
    <p:extLst>
      <p:ext uri="{BB962C8B-B14F-4D97-AF65-F5344CB8AC3E}">
        <p14:creationId xmlns:p14="http://schemas.microsoft.com/office/powerpoint/2010/main" val="2033472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1AD38-971B-5D41-7D2D-E9554D344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EF1B06-808D-C341-3973-D796AEBA5082}"/>
              </a:ext>
            </a:extLst>
          </p:cNvPr>
          <p:cNvSpPr>
            <a:spLocks noGrp="1"/>
          </p:cNvSpPr>
          <p:nvPr>
            <p:ph type="title"/>
          </p:nvPr>
        </p:nvSpPr>
        <p:spPr/>
        <p:txBody>
          <a:bodyPr rtlCol="0">
            <a:normAutofit/>
          </a:bodyPr>
          <a:lstStyle/>
          <a:p>
            <a:pPr fontAlgn="auto">
              <a:spcAft>
                <a:spcPts val="0"/>
              </a:spcAft>
              <a:defRPr/>
            </a:pPr>
            <a:r>
              <a:rPr lang="en-US" dirty="0"/>
              <a:t>Note Catcher</a:t>
            </a:r>
          </a:p>
        </p:txBody>
      </p:sp>
      <p:sp>
        <p:nvSpPr>
          <p:cNvPr id="25602" name="Content Placeholder 2">
            <a:extLst>
              <a:ext uri="{FF2B5EF4-FFF2-40B4-BE49-F238E27FC236}">
                <a16:creationId xmlns:a16="http://schemas.microsoft.com/office/drawing/2014/main" id="{E4082E29-1EC1-6EB4-BFAD-FC849B296F6E}"/>
              </a:ext>
            </a:extLst>
          </p:cNvPr>
          <p:cNvSpPr>
            <a:spLocks noGrp="1" noChangeArrowheads="1"/>
          </p:cNvSpPr>
          <p:nvPr>
            <p:ph idx="4294967295"/>
          </p:nvPr>
        </p:nvSpPr>
        <p:spPr>
          <a:xfrm>
            <a:off x="628650" y="1370013"/>
            <a:ext cx="4773742" cy="3262312"/>
          </a:xfrm>
        </p:spPr>
        <p:txBody>
          <a:bodyPr/>
          <a:lstStyle/>
          <a:p>
            <a:pPr marL="64008" indent="0">
              <a:buNone/>
            </a:pPr>
            <a:r>
              <a:rPr lang="en-US" altLang="en-US" dirty="0"/>
              <a:t>Take a moment to reflect on each of the assessment strategies that you have engaged with and answer the following questions:</a:t>
            </a:r>
          </a:p>
          <a:p>
            <a:r>
              <a:rPr lang="en-US" altLang="en-US" dirty="0"/>
              <a:t>How was it used?</a:t>
            </a:r>
          </a:p>
          <a:p>
            <a:r>
              <a:rPr lang="en-US" altLang="en-US" dirty="0"/>
              <a:t>How can I use it?</a:t>
            </a:r>
          </a:p>
        </p:txBody>
      </p:sp>
      <p:pic>
        <p:nvPicPr>
          <p:cNvPr id="3" name="Google Shape;512;p96">
            <a:extLst>
              <a:ext uri="{FF2B5EF4-FFF2-40B4-BE49-F238E27FC236}">
                <a16:creationId xmlns:a16="http://schemas.microsoft.com/office/drawing/2014/main" id="{26602360-25E4-1230-F12E-6ACF3F2B2A75}"/>
              </a:ext>
            </a:extLst>
          </p:cNvPr>
          <p:cNvPicPr preferRelativeResize="0"/>
          <p:nvPr/>
        </p:nvPicPr>
        <p:blipFill>
          <a:blip r:embed="rId3">
            <a:alphaModFix/>
          </a:blip>
          <a:stretch>
            <a:fillRect/>
          </a:stretch>
        </p:blipFill>
        <p:spPr>
          <a:xfrm>
            <a:off x="6105113" y="1970044"/>
            <a:ext cx="1251575" cy="1251575"/>
          </a:xfrm>
          <a:prstGeom prst="rect">
            <a:avLst/>
          </a:prstGeom>
          <a:noFill/>
          <a:ln>
            <a:noFill/>
          </a:ln>
        </p:spPr>
      </p:pic>
      <p:pic>
        <p:nvPicPr>
          <p:cNvPr id="4" name="Google Shape;513;p96">
            <a:extLst>
              <a:ext uri="{FF2B5EF4-FFF2-40B4-BE49-F238E27FC236}">
                <a16:creationId xmlns:a16="http://schemas.microsoft.com/office/drawing/2014/main" id="{95906C5D-3660-A8E6-A567-64D876F13CD9}"/>
              </a:ext>
            </a:extLst>
          </p:cNvPr>
          <p:cNvPicPr preferRelativeResize="0"/>
          <p:nvPr/>
        </p:nvPicPr>
        <p:blipFill>
          <a:blip r:embed="rId4">
            <a:alphaModFix/>
          </a:blip>
          <a:stretch>
            <a:fillRect/>
          </a:stretch>
        </p:blipFill>
        <p:spPr>
          <a:xfrm>
            <a:off x="7132900" y="1089821"/>
            <a:ext cx="1382450" cy="1423930"/>
          </a:xfrm>
          <a:prstGeom prst="rect">
            <a:avLst/>
          </a:prstGeom>
          <a:noFill/>
          <a:ln>
            <a:noFill/>
          </a:ln>
        </p:spPr>
      </p:pic>
      <p:pic>
        <p:nvPicPr>
          <p:cNvPr id="5" name="Google Shape;514;p96">
            <a:extLst>
              <a:ext uri="{FF2B5EF4-FFF2-40B4-BE49-F238E27FC236}">
                <a16:creationId xmlns:a16="http://schemas.microsoft.com/office/drawing/2014/main" id="{9AFFB0BB-F6F7-B4D0-26DF-296EEA7FB8AD}"/>
              </a:ext>
            </a:extLst>
          </p:cNvPr>
          <p:cNvPicPr preferRelativeResize="0"/>
          <p:nvPr/>
        </p:nvPicPr>
        <p:blipFill rotWithShape="1">
          <a:blip r:embed="rId5">
            <a:alphaModFix/>
          </a:blip>
          <a:srcRect t="30371"/>
          <a:stretch/>
        </p:blipFill>
        <p:spPr>
          <a:xfrm>
            <a:off x="5549237" y="506322"/>
            <a:ext cx="1382426" cy="962576"/>
          </a:xfrm>
          <a:prstGeom prst="rect">
            <a:avLst/>
          </a:prstGeom>
          <a:noFill/>
          <a:ln>
            <a:noFill/>
          </a:ln>
        </p:spPr>
      </p:pic>
      <p:pic>
        <p:nvPicPr>
          <p:cNvPr id="6" name="Google Shape;515;p96">
            <a:extLst>
              <a:ext uri="{FF2B5EF4-FFF2-40B4-BE49-F238E27FC236}">
                <a16:creationId xmlns:a16="http://schemas.microsoft.com/office/drawing/2014/main" id="{761D20F6-448F-2168-8608-D390A0FD961F}"/>
              </a:ext>
            </a:extLst>
          </p:cNvPr>
          <p:cNvPicPr preferRelativeResize="0"/>
          <p:nvPr/>
        </p:nvPicPr>
        <p:blipFill>
          <a:blip r:embed="rId6">
            <a:alphaModFix/>
          </a:blip>
          <a:stretch>
            <a:fillRect/>
          </a:stretch>
        </p:blipFill>
        <p:spPr>
          <a:xfrm>
            <a:off x="5290499" y="2844317"/>
            <a:ext cx="1382448" cy="1382448"/>
          </a:xfrm>
          <a:prstGeom prst="rect">
            <a:avLst/>
          </a:prstGeom>
          <a:noFill/>
          <a:ln>
            <a:noFill/>
          </a:ln>
        </p:spPr>
      </p:pic>
    </p:spTree>
    <p:extLst>
      <p:ext uri="{BB962C8B-B14F-4D97-AF65-F5344CB8AC3E}">
        <p14:creationId xmlns:p14="http://schemas.microsoft.com/office/powerpoint/2010/main" val="1998339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59241-990F-741A-2F71-9B7A828C1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570D3-F019-579B-7033-CCA93FEE1564}"/>
              </a:ext>
            </a:extLst>
          </p:cNvPr>
          <p:cNvSpPr>
            <a:spLocks noGrp="1"/>
          </p:cNvSpPr>
          <p:nvPr>
            <p:ph type="title"/>
          </p:nvPr>
        </p:nvSpPr>
        <p:spPr/>
        <p:txBody>
          <a:bodyPr rtlCol="0">
            <a:normAutofit/>
          </a:bodyPr>
          <a:lstStyle/>
          <a:p>
            <a:pPr fontAlgn="auto">
              <a:spcAft>
                <a:spcPts val="0"/>
              </a:spcAft>
              <a:defRPr/>
            </a:pPr>
            <a:r>
              <a:rPr lang="en-US" dirty="0"/>
              <a:t>Develop Your Own Probe</a:t>
            </a:r>
          </a:p>
        </p:txBody>
      </p:sp>
      <p:sp>
        <p:nvSpPr>
          <p:cNvPr id="25602" name="Content Placeholder 2">
            <a:extLst>
              <a:ext uri="{FF2B5EF4-FFF2-40B4-BE49-F238E27FC236}">
                <a16:creationId xmlns:a16="http://schemas.microsoft.com/office/drawing/2014/main" id="{68784E17-9289-A750-BA34-D20FC054AEB9}"/>
              </a:ext>
            </a:extLst>
          </p:cNvPr>
          <p:cNvSpPr>
            <a:spLocks noGrp="1" noChangeArrowheads="1"/>
          </p:cNvSpPr>
          <p:nvPr>
            <p:ph idx="4294967295"/>
          </p:nvPr>
        </p:nvSpPr>
        <p:spPr/>
        <p:txBody>
          <a:bodyPr/>
          <a:lstStyle/>
          <a:p>
            <a:r>
              <a:rPr lang="en-US" altLang="en-US" dirty="0"/>
              <a:t>Return to your note catchers for the last four days. Choose one strategy and develop your own version for an upcoming lesson or unit in your classroom </a:t>
            </a:r>
          </a:p>
        </p:txBody>
      </p:sp>
    </p:spTree>
    <p:extLst>
      <p:ext uri="{BB962C8B-B14F-4D97-AF65-F5344CB8AC3E}">
        <p14:creationId xmlns:p14="http://schemas.microsoft.com/office/powerpoint/2010/main" val="260367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3460D-0AB0-966A-519D-3ADCB1E33CCF}"/>
            </a:ext>
          </a:extLst>
        </p:cNvPr>
        <p:cNvGrpSpPr/>
        <p:nvPr/>
      </p:nvGrpSpPr>
      <p:grpSpPr>
        <a:xfrm>
          <a:off x="0" y="0"/>
          <a:ext cx="0" cy="0"/>
          <a:chOff x="0" y="0"/>
          <a:chExt cx="0" cy="0"/>
        </a:xfrm>
      </p:grpSpPr>
      <p:sp>
        <p:nvSpPr>
          <p:cNvPr id="24577" name="Title 3">
            <a:extLst>
              <a:ext uri="{FF2B5EF4-FFF2-40B4-BE49-F238E27FC236}">
                <a16:creationId xmlns:a16="http://schemas.microsoft.com/office/drawing/2014/main" id="{6F24AD90-ADEF-9F33-CA0D-1A9F6681C4DF}"/>
              </a:ext>
            </a:extLst>
          </p:cNvPr>
          <p:cNvSpPr>
            <a:spLocks noGrp="1" noChangeArrowheads="1"/>
          </p:cNvSpPr>
          <p:nvPr>
            <p:ph type="title"/>
          </p:nvPr>
        </p:nvSpPr>
        <p:spPr>
          <a:xfrm>
            <a:off x="628650" y="211430"/>
            <a:ext cx="7886700" cy="2139950"/>
          </a:xfrm>
        </p:spPr>
        <p:txBody>
          <a:bodyPr>
            <a:normAutofit/>
          </a:bodyPr>
          <a:lstStyle/>
          <a:p>
            <a:r>
              <a:rPr lang="en-US" altLang="en-US" sz="4600" dirty="0"/>
              <a:t>Day 4 Evaluation and Reflection</a:t>
            </a:r>
          </a:p>
        </p:txBody>
      </p:sp>
      <p:sp>
        <p:nvSpPr>
          <p:cNvPr id="5" name="Text Placeholder 4">
            <a:extLst>
              <a:ext uri="{FF2B5EF4-FFF2-40B4-BE49-F238E27FC236}">
                <a16:creationId xmlns:a16="http://schemas.microsoft.com/office/drawing/2014/main" id="{96B03B5C-56BE-1A5C-9F6A-32CF9C11731E}"/>
              </a:ext>
            </a:extLst>
          </p:cNvPr>
          <p:cNvSpPr>
            <a:spLocks noGrp="1"/>
          </p:cNvSpPr>
          <p:nvPr>
            <p:ph type="body" sz="quarter" idx="10"/>
          </p:nvPr>
        </p:nvSpPr>
        <p:spPr>
          <a:xfrm>
            <a:off x="628650" y="2459330"/>
            <a:ext cx="7885112" cy="1397000"/>
          </a:xfrm>
        </p:spPr>
        <p:txBody>
          <a:bodyPr rtlCol="0">
            <a:noAutofit/>
          </a:bodyPr>
          <a:lstStyle/>
          <a:p>
            <a:pPr fontAlgn="auto">
              <a:spcAft>
                <a:spcPts val="0"/>
              </a:spcAft>
              <a:defRPr/>
            </a:pPr>
            <a:r>
              <a:rPr lang="en-US" dirty="0"/>
              <a:t>Complete the TREK Rapid Feedback form.</a:t>
            </a:r>
          </a:p>
          <a:p>
            <a:pPr fontAlgn="auto">
              <a:spcAft>
                <a:spcPts val="0"/>
              </a:spcAft>
              <a:defRPr/>
            </a:pPr>
            <a:r>
              <a:rPr lang="en-US" dirty="0"/>
              <a:t>Choose two (2) strategies that you intend to use in the coming month.</a:t>
            </a:r>
          </a:p>
        </p:txBody>
      </p:sp>
    </p:spTree>
    <p:extLst>
      <p:ext uri="{BB962C8B-B14F-4D97-AF65-F5344CB8AC3E}">
        <p14:creationId xmlns:p14="http://schemas.microsoft.com/office/powerpoint/2010/main" val="3153555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a:extLst>
              <a:ext uri="{FF2B5EF4-FFF2-40B4-BE49-F238E27FC236}">
                <a16:creationId xmlns:a16="http://schemas.microsoft.com/office/drawing/2014/main" id="{7A133F9F-8BD4-BFCE-947E-74745460EF13}"/>
              </a:ext>
            </a:extLst>
          </p:cNvPr>
          <p:cNvSpPr>
            <a:spLocks noGrp="1" noChangeArrowheads="1"/>
          </p:cNvSpPr>
          <p:nvPr>
            <p:ph type="title"/>
          </p:nvPr>
        </p:nvSpPr>
        <p:spPr>
          <a:xfrm>
            <a:off x="628650" y="211430"/>
            <a:ext cx="7886700" cy="2139950"/>
          </a:xfrm>
        </p:spPr>
        <p:txBody>
          <a:bodyPr/>
          <a:lstStyle/>
          <a:p>
            <a:r>
              <a:rPr lang="en-US" altLang="en-US" dirty="0"/>
              <a:t>Essential Question</a:t>
            </a:r>
          </a:p>
        </p:txBody>
      </p:sp>
      <p:sp>
        <p:nvSpPr>
          <p:cNvPr id="5" name="Text Placeholder 4">
            <a:extLst>
              <a:ext uri="{FF2B5EF4-FFF2-40B4-BE49-F238E27FC236}">
                <a16:creationId xmlns:a16="http://schemas.microsoft.com/office/drawing/2014/main" id="{4928C0DD-EBA7-945F-414B-0577DA3BB329}"/>
              </a:ext>
            </a:extLst>
          </p:cNvPr>
          <p:cNvSpPr>
            <a:spLocks noGrp="1"/>
          </p:cNvSpPr>
          <p:nvPr>
            <p:ph type="body" sz="quarter" idx="10"/>
          </p:nvPr>
        </p:nvSpPr>
        <p:spPr>
          <a:xfrm>
            <a:off x="628650" y="2459330"/>
            <a:ext cx="7885112" cy="1397000"/>
          </a:xfrm>
        </p:spPr>
        <p:txBody>
          <a:bodyPr rtlCol="0">
            <a:noAutofit/>
          </a:bodyPr>
          <a:lstStyle/>
          <a:p>
            <a:pPr marL="64008" indent="0" fontAlgn="auto">
              <a:spcAft>
                <a:spcPts val="0"/>
              </a:spcAft>
              <a:buNone/>
              <a:defRPr/>
            </a:pPr>
            <a:r>
              <a:rPr lang="en-US" dirty="0"/>
              <a:t>What is formative assessment, and what does it look like in the science classroom?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F84F-5BC0-33CD-0165-210F50B930E0}"/>
            </a:ext>
          </a:extLst>
        </p:cNvPr>
        <p:cNvGrpSpPr/>
        <p:nvPr/>
      </p:nvGrpSpPr>
      <p:grpSpPr>
        <a:xfrm>
          <a:off x="0" y="0"/>
          <a:ext cx="0" cy="0"/>
          <a:chOff x="0" y="0"/>
          <a:chExt cx="0" cy="0"/>
        </a:xfrm>
      </p:grpSpPr>
      <p:sp>
        <p:nvSpPr>
          <p:cNvPr id="24577" name="Title 3">
            <a:extLst>
              <a:ext uri="{FF2B5EF4-FFF2-40B4-BE49-F238E27FC236}">
                <a16:creationId xmlns:a16="http://schemas.microsoft.com/office/drawing/2014/main" id="{62358580-AFE0-AAB6-6A62-9C27C165B094}"/>
              </a:ext>
            </a:extLst>
          </p:cNvPr>
          <p:cNvSpPr>
            <a:spLocks noGrp="1" noChangeArrowheads="1"/>
          </p:cNvSpPr>
          <p:nvPr>
            <p:ph type="title"/>
          </p:nvPr>
        </p:nvSpPr>
        <p:spPr>
          <a:xfrm>
            <a:off x="628650" y="211430"/>
            <a:ext cx="7886700" cy="2139950"/>
          </a:xfrm>
        </p:spPr>
        <p:txBody>
          <a:bodyPr/>
          <a:lstStyle/>
          <a:p>
            <a:r>
              <a:rPr lang="en-US" altLang="en-US" dirty="0"/>
              <a:t>Learning Objectives</a:t>
            </a:r>
          </a:p>
        </p:txBody>
      </p:sp>
      <p:sp>
        <p:nvSpPr>
          <p:cNvPr id="5" name="Text Placeholder 4">
            <a:extLst>
              <a:ext uri="{FF2B5EF4-FFF2-40B4-BE49-F238E27FC236}">
                <a16:creationId xmlns:a16="http://schemas.microsoft.com/office/drawing/2014/main" id="{6707B811-24AB-A606-D31E-EA9F2358B4DE}"/>
              </a:ext>
            </a:extLst>
          </p:cNvPr>
          <p:cNvSpPr>
            <a:spLocks noGrp="1"/>
          </p:cNvSpPr>
          <p:nvPr>
            <p:ph type="body" sz="quarter" idx="10"/>
          </p:nvPr>
        </p:nvSpPr>
        <p:spPr>
          <a:xfrm>
            <a:off x="628650" y="2459330"/>
            <a:ext cx="7885112" cy="1397000"/>
          </a:xfrm>
        </p:spPr>
        <p:txBody>
          <a:bodyPr rtlCol="0">
            <a:noAutofit/>
          </a:bodyPr>
          <a:lstStyle/>
          <a:p>
            <a:pPr fontAlgn="auto">
              <a:spcAft>
                <a:spcPts val="0"/>
              </a:spcAft>
              <a:defRPr/>
            </a:pPr>
            <a:r>
              <a:rPr lang="en-US" dirty="0"/>
              <a:t>Explore a variety of strategies that support formative assessment for the science classroom.</a:t>
            </a:r>
          </a:p>
          <a:p>
            <a:pPr fontAlgn="auto">
              <a:spcAft>
                <a:spcPts val="0"/>
              </a:spcAft>
              <a:defRPr/>
            </a:pPr>
            <a:r>
              <a:rPr lang="en-US" dirty="0"/>
              <a:t>Identify the purposes and uses of formative assessment probes in science.</a:t>
            </a:r>
          </a:p>
        </p:txBody>
      </p:sp>
    </p:spTree>
    <p:extLst>
      <p:ext uri="{BB962C8B-B14F-4D97-AF65-F5344CB8AC3E}">
        <p14:creationId xmlns:p14="http://schemas.microsoft.com/office/powerpoint/2010/main" val="229125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11CD8-D9BB-BC4B-FD94-B6149C8A5AC7}"/>
              </a:ext>
            </a:extLst>
          </p:cNvPr>
          <p:cNvSpPr>
            <a:spLocks noGrp="1"/>
          </p:cNvSpPr>
          <p:nvPr>
            <p:ph type="title"/>
          </p:nvPr>
        </p:nvSpPr>
        <p:spPr/>
        <p:txBody>
          <a:bodyPr rtlCol="0">
            <a:normAutofit/>
          </a:bodyPr>
          <a:lstStyle/>
          <a:p>
            <a:pPr fontAlgn="auto">
              <a:spcAft>
                <a:spcPts val="0"/>
              </a:spcAft>
              <a:defRPr/>
            </a:pPr>
            <a:r>
              <a:rPr lang="en-US" dirty="0"/>
              <a:t>Purposes of Formative Assessment</a:t>
            </a:r>
          </a:p>
        </p:txBody>
      </p:sp>
      <p:sp>
        <p:nvSpPr>
          <p:cNvPr id="25602" name="Content Placeholder 2">
            <a:extLst>
              <a:ext uri="{FF2B5EF4-FFF2-40B4-BE49-F238E27FC236}">
                <a16:creationId xmlns:a16="http://schemas.microsoft.com/office/drawing/2014/main" id="{67D3FB85-4C05-9AF8-0E54-BE7EB078D8F0}"/>
              </a:ext>
            </a:extLst>
          </p:cNvPr>
          <p:cNvSpPr>
            <a:spLocks noGrp="1" noChangeArrowheads="1"/>
          </p:cNvSpPr>
          <p:nvPr>
            <p:ph idx="4294967295"/>
          </p:nvPr>
        </p:nvSpPr>
        <p:spPr/>
        <p:txBody>
          <a:bodyPr/>
          <a:lstStyle/>
          <a:p>
            <a:pPr marL="64008" indent="0" algn="ctr">
              <a:buNone/>
            </a:pPr>
            <a:r>
              <a:rPr lang="en-US" altLang="en-US" dirty="0"/>
              <a:t>{Insert a photo of the collaborative list developed in the first session.}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9500-091E-C26F-BAEC-08902143C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FB9D2-1AA0-A5F6-E14D-EDA4AE6B5580}"/>
              </a:ext>
            </a:extLst>
          </p:cNvPr>
          <p:cNvSpPr>
            <a:spLocks noGrp="1"/>
          </p:cNvSpPr>
          <p:nvPr>
            <p:ph type="title"/>
          </p:nvPr>
        </p:nvSpPr>
        <p:spPr/>
        <p:txBody>
          <a:bodyPr rtlCol="0">
            <a:normAutofit/>
          </a:bodyPr>
          <a:lstStyle/>
          <a:p>
            <a:pPr fontAlgn="auto">
              <a:spcAft>
                <a:spcPts val="0"/>
              </a:spcAft>
              <a:defRPr/>
            </a:pPr>
            <a:r>
              <a:rPr lang="en-US" dirty="0"/>
              <a:t>Agenda</a:t>
            </a:r>
          </a:p>
        </p:txBody>
      </p:sp>
      <p:sp>
        <p:nvSpPr>
          <p:cNvPr id="25602" name="Content Placeholder 2">
            <a:extLst>
              <a:ext uri="{FF2B5EF4-FFF2-40B4-BE49-F238E27FC236}">
                <a16:creationId xmlns:a16="http://schemas.microsoft.com/office/drawing/2014/main" id="{FB50AD55-4107-539F-E1CE-270B1BB476EC}"/>
              </a:ext>
            </a:extLst>
          </p:cNvPr>
          <p:cNvSpPr>
            <a:spLocks noGrp="1" noChangeArrowheads="1"/>
          </p:cNvSpPr>
          <p:nvPr>
            <p:ph idx="4294967295"/>
          </p:nvPr>
        </p:nvSpPr>
        <p:spPr/>
        <p:txBody>
          <a:bodyPr/>
          <a:lstStyle/>
          <a:p>
            <a:r>
              <a:rPr lang="en-US" altLang="en-US" b="1" dirty="0"/>
              <a:t>Probe</a:t>
            </a:r>
            <a:r>
              <a:rPr lang="en-US" altLang="en-US" dirty="0"/>
              <a:t>: Is it a Theory?</a:t>
            </a:r>
          </a:p>
          <a:p>
            <a:r>
              <a:rPr lang="en-US" b="1" dirty="0"/>
              <a:t>Phenomenon: </a:t>
            </a:r>
            <a:r>
              <a:rPr lang="en-US" dirty="0"/>
              <a:t>Polar Bear</a:t>
            </a:r>
          </a:p>
          <a:p>
            <a:r>
              <a:rPr lang="en-US" b="1" dirty="0"/>
              <a:t>Probe: </a:t>
            </a:r>
            <a:r>
              <a:rPr lang="en-US" dirty="0"/>
              <a:t>Giant Sequoia Tree </a:t>
            </a:r>
          </a:p>
          <a:p>
            <a:r>
              <a:rPr lang="en-US" b="1" dirty="0"/>
              <a:t>Probe: </a:t>
            </a:r>
            <a:r>
              <a:rPr lang="en-US" dirty="0"/>
              <a:t>Ice-Cold Lemonade </a:t>
            </a:r>
          </a:p>
          <a:p>
            <a:r>
              <a:rPr lang="en-US" b="1" dirty="0"/>
              <a:t>Phenomenon: </a:t>
            </a:r>
            <a:r>
              <a:rPr lang="en-US" dirty="0"/>
              <a:t>Billion-Dollar Disasters</a:t>
            </a:r>
          </a:p>
          <a:p>
            <a:r>
              <a:rPr lang="en-US" b="1" dirty="0"/>
              <a:t>Phenomenon: </a:t>
            </a:r>
            <a:r>
              <a:rPr lang="en-US" dirty="0"/>
              <a:t>Niangua River Darters </a:t>
            </a:r>
          </a:p>
        </p:txBody>
      </p:sp>
    </p:spTree>
    <p:extLst>
      <p:ext uri="{BB962C8B-B14F-4D97-AF65-F5344CB8AC3E}">
        <p14:creationId xmlns:p14="http://schemas.microsoft.com/office/powerpoint/2010/main" val="120161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9EAD3-5A42-CE70-704A-651D30B8D8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581D0-C1AF-C9FC-78CF-3522E5C9B8A1}"/>
              </a:ext>
            </a:extLst>
          </p:cNvPr>
          <p:cNvSpPr>
            <a:spLocks noGrp="1"/>
          </p:cNvSpPr>
          <p:nvPr>
            <p:ph type="title"/>
          </p:nvPr>
        </p:nvSpPr>
        <p:spPr/>
        <p:txBody>
          <a:bodyPr rtlCol="0">
            <a:normAutofit/>
          </a:bodyPr>
          <a:lstStyle/>
          <a:p>
            <a:pPr fontAlgn="auto">
              <a:spcAft>
                <a:spcPts val="0"/>
              </a:spcAft>
              <a:defRPr/>
            </a:pPr>
            <a:r>
              <a:rPr lang="en-US" dirty="0"/>
              <a:t>What is a Formative Assessment Probe?</a:t>
            </a:r>
          </a:p>
        </p:txBody>
      </p:sp>
      <p:sp>
        <p:nvSpPr>
          <p:cNvPr id="25602" name="Content Placeholder 2">
            <a:extLst>
              <a:ext uri="{FF2B5EF4-FFF2-40B4-BE49-F238E27FC236}">
                <a16:creationId xmlns:a16="http://schemas.microsoft.com/office/drawing/2014/main" id="{664518D0-22D1-A8D2-E845-5660A5CC7FD2}"/>
              </a:ext>
            </a:extLst>
          </p:cNvPr>
          <p:cNvSpPr>
            <a:spLocks noGrp="1" noChangeArrowheads="1"/>
          </p:cNvSpPr>
          <p:nvPr>
            <p:ph idx="4294967295"/>
          </p:nvPr>
        </p:nvSpPr>
        <p:spPr/>
        <p:txBody>
          <a:bodyPr/>
          <a:lstStyle/>
          <a:p>
            <a:pPr marL="64008" indent="0">
              <a:buNone/>
            </a:pPr>
            <a:r>
              <a:rPr lang="en-US" altLang="en-US" sz="2000" dirty="0"/>
              <a:t>“Formative assessment probes can be used to foster productive science discussions in which students make their thinking visible to themselves, their peers, and the teacher. During these discussions, there is an exchange between the teacher and students that:</a:t>
            </a:r>
          </a:p>
          <a:p>
            <a:r>
              <a:rPr lang="en-US" altLang="en-US" sz="1800" dirty="0"/>
              <a:t>Encourages exploratory thinking.</a:t>
            </a:r>
          </a:p>
          <a:p>
            <a:r>
              <a:rPr lang="en-US" sz="1800" dirty="0"/>
              <a:t>Supports careful listening to others' ideas.</a:t>
            </a:r>
          </a:p>
          <a:p>
            <a:r>
              <a:rPr lang="en-US" sz="1800" dirty="0"/>
              <a:t>Asks for elaboration and evidence-based explanations.</a:t>
            </a:r>
          </a:p>
          <a:p>
            <a:r>
              <a:rPr lang="en-US" sz="1800" dirty="0"/>
              <a:t>Acknowledges and respects everyone's ideas. </a:t>
            </a:r>
          </a:p>
          <a:p>
            <a:pPr marL="64008" indent="0">
              <a:buNone/>
            </a:pPr>
            <a:r>
              <a:rPr lang="en-US" sz="2000" dirty="0"/>
              <a:t>Discussion prompts are among one of our most important formative assessment tools.” — Page Keeley</a:t>
            </a:r>
          </a:p>
        </p:txBody>
      </p:sp>
    </p:spTree>
    <p:extLst>
      <p:ext uri="{BB962C8B-B14F-4D97-AF65-F5344CB8AC3E}">
        <p14:creationId xmlns:p14="http://schemas.microsoft.com/office/powerpoint/2010/main" val="3234431137"/>
      </p:ext>
    </p:extLst>
  </p:cSld>
  <p:clrMapOvr>
    <a:masterClrMapping/>
  </p:clrMapOvr>
</p:sld>
</file>

<file path=ppt/theme/theme1.xml><?xml version="1.0" encoding="utf-8"?>
<a:theme xmlns:a="http://schemas.openxmlformats.org/drawingml/2006/main" name="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D69D3D-9E24-4AE7-A6A6-95472C009F98}" vid="{02DC2DEC-ED14-46D2-92D2-CE7973B77C9B}"/>
    </a:ext>
  </a:extLst>
</a:theme>
</file>

<file path=ppt/theme/theme2.xml><?xml version="1.0" encoding="utf-8"?>
<a:theme xmlns:a="http://schemas.openxmlformats.org/drawingml/2006/main" name="1_Custom Design">
  <a:themeElements>
    <a:clrScheme name="LEARN 2025">
      <a:dk1>
        <a:srgbClr val="000000"/>
      </a:dk1>
      <a:lt1>
        <a:srgbClr val="FFFFFF"/>
      </a:lt1>
      <a:dk2>
        <a:srgbClr val="595959"/>
      </a:dk2>
      <a:lt2>
        <a:srgbClr val="EEEEEE"/>
      </a:lt2>
      <a:accent1>
        <a:srgbClr val="285782"/>
      </a:accent1>
      <a:accent2>
        <a:srgbClr val="008CC9"/>
      </a:accent2>
      <a:accent3>
        <a:srgbClr val="971D20"/>
      </a:accent3>
      <a:accent4>
        <a:srgbClr val="E8BF3C"/>
      </a:accent4>
      <a:accent5>
        <a:srgbClr val="D30F7F"/>
      </a:accent5>
      <a:accent6>
        <a:srgbClr val="FFFFFF"/>
      </a:accent6>
      <a:hlink>
        <a:srgbClr val="288AC3"/>
      </a:hlink>
      <a:folHlink>
        <a:srgbClr val="288AC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7CD69D3D-9E24-4AE7-A6A6-95472C009F98}" vid="{92F950AD-31EE-4ABC-AB96-5F978758D647}"/>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Slides (25)—Template</Template>
  <TotalTime>47</TotalTime>
  <Words>3015</Words>
  <Application>Microsoft Office PowerPoint</Application>
  <PresentationFormat>On-screen Show (16:9)</PresentationFormat>
  <Paragraphs>276</Paragraphs>
  <Slides>47</Slides>
  <Notes>29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47</vt:i4>
      </vt:variant>
    </vt:vector>
  </HeadingPairs>
  <TitlesOfParts>
    <vt:vector size="59" baseType="lpstr">
      <vt:lpstr>Aptos Display</vt:lpstr>
      <vt:lpstr>Arial</vt:lpstr>
      <vt:lpstr>Calibri</vt:lpstr>
      <vt:lpstr>Courier New</vt:lpstr>
      <vt:lpstr>Lato</vt:lpstr>
      <vt:lpstr>Open Sans</vt:lpstr>
      <vt:lpstr>Proxima Nova</vt:lpstr>
      <vt:lpstr>Segoe UI</vt:lpstr>
      <vt:lpstr>System Font Regular</vt:lpstr>
      <vt:lpstr>Wingdings</vt:lpstr>
      <vt:lpstr>Custom Design</vt:lpstr>
      <vt:lpstr>1_Custom Design</vt:lpstr>
      <vt:lpstr>PowerPoint Presentation</vt:lpstr>
      <vt:lpstr>PowerPoint Presentation</vt:lpstr>
      <vt:lpstr>PowerPoint Presentation</vt:lpstr>
      <vt:lpstr>Formative Assessment in the Science Classroom</vt:lpstr>
      <vt:lpstr>Essential Question</vt:lpstr>
      <vt:lpstr>Learning Objectives</vt:lpstr>
      <vt:lpstr>Purposes of Formative Assessment</vt:lpstr>
      <vt:lpstr>Agenda</vt:lpstr>
      <vt:lpstr>What is a Formative Assessment Probe?</vt:lpstr>
      <vt:lpstr>Justified List</vt:lpstr>
      <vt:lpstr>Is it a Theory?</vt:lpstr>
      <vt:lpstr>Is it a Theory?</vt:lpstr>
      <vt:lpstr>What is Science?</vt:lpstr>
      <vt:lpstr>Scientific Reason, Not Scientific Treason</vt:lpstr>
      <vt:lpstr>Dimensions of Science Learning</vt:lpstr>
      <vt:lpstr>Phenomena</vt:lpstr>
      <vt:lpstr>Did someone chop off this bear’s head?</vt:lpstr>
      <vt:lpstr>Pencils in Beakers of Different Media</vt:lpstr>
      <vt:lpstr>Pencils in Beakers of Different Media</vt:lpstr>
      <vt:lpstr>What is a Wave? Unit: Lesson 2 </vt:lpstr>
      <vt:lpstr>Physical Science, Chemistry, Physics</vt:lpstr>
      <vt:lpstr>Cross-Cutting Concepts</vt:lpstr>
      <vt:lpstr>Note Catcher</vt:lpstr>
      <vt:lpstr>Sticky Bars</vt:lpstr>
      <vt:lpstr>Minds of Our Own: Lessons from Thin Air</vt:lpstr>
      <vt:lpstr>What’s a GMO?</vt:lpstr>
      <vt:lpstr>Biology</vt:lpstr>
      <vt:lpstr>Scientific and Engineering Practices</vt:lpstr>
      <vt:lpstr>Before-During-After</vt:lpstr>
      <vt:lpstr>Ice-Cold Lemonade Probe</vt:lpstr>
      <vt:lpstr>PowerPoint Presentation</vt:lpstr>
      <vt:lpstr>Physical Science, Chemistry, Physics</vt:lpstr>
      <vt:lpstr>Placement of Probes in a Science Lesson or Unit</vt:lpstr>
      <vt:lpstr>Claim-Evidence-Reasoning</vt:lpstr>
      <vt:lpstr>Claim-Evidence-Reasoning</vt:lpstr>
      <vt:lpstr>Claim-Evidence-Reasoning</vt:lpstr>
      <vt:lpstr>Feelin’ The Phenomena</vt:lpstr>
      <vt:lpstr>Earth and Environmental Science</vt:lpstr>
      <vt:lpstr>I Notice, I Wonder</vt:lpstr>
      <vt:lpstr>Niangua River Darter Assessment</vt:lpstr>
      <vt:lpstr>I Notice, I Wonder</vt:lpstr>
      <vt:lpstr>Niangua River Darter Assessment</vt:lpstr>
      <vt:lpstr>Biology, Environmental Science</vt:lpstr>
      <vt:lpstr>Formative Assessment and Grades</vt:lpstr>
      <vt:lpstr>Note Catcher</vt:lpstr>
      <vt:lpstr>Develop Your Own Probe</vt:lpstr>
      <vt:lpstr>Day 4 Evaluation and Reflection</vt:lpstr>
    </vt:vector>
  </TitlesOfParts>
  <Manager/>
  <Company>University of Oklahoma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Lieu, Mary</dc:creator>
  <cp:keywords/>
  <dc:description/>
  <cp:lastModifiedBy>Lieu, Mary</cp:lastModifiedBy>
  <cp:revision>1</cp:revision>
  <dcterms:created xsi:type="dcterms:W3CDTF">2026-04-28T20:53:15Z</dcterms:created>
  <dcterms:modified xsi:type="dcterms:W3CDTF">2026-04-28T21:40:47Z</dcterms:modified>
  <cp:category/>
</cp:coreProperties>
</file>