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4"/>
  </p:notesMasterIdLst>
  <p:sldIdLst>
    <p:sldId id="256" r:id="rId3"/>
    <p:sldId id="281" r:id="rId4"/>
    <p:sldId id="282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4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eat" pitchFamily="2" charset="77"/>
      <p:regular r:id="rId29"/>
      <p:bold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Lato" panose="020F0502020204030203" pitchFamily="34" charset="77"/>
      <p:regular r:id="rId39"/>
      <p:bold r:id="rId40"/>
      <p:italic r:id="rId41"/>
      <p:boldItalic r:id="rId42"/>
    </p:embeddedFont>
    <p:embeddedFont>
      <p:font typeface="Wingdings 2" pitchFamily="2" charset="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3" roundtripDataSignature="AMtx7mjIxjOAX/o7H8CzmjkH5Lw9ZK88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BBE57D-332B-434B-B5AA-1D0F9AE1CACD}">
  <a:tblStyle styleId="{A8BBE57D-332B-434B-B5AA-1D0F9AE1CA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88738" autoAdjust="0"/>
  </p:normalViewPr>
  <p:slideViewPr>
    <p:cSldViewPr snapToGrid="0" snapToObjects="1">
      <p:cViewPr>
        <p:scale>
          <a:sx n="279" d="100"/>
          <a:sy n="279" d="100"/>
        </p:scale>
        <p:origin x="122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5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c6bfdf1bdae28bf55e9d679bc10277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Assign roles specific to your classroom (for example, timekeeper, spokesperson, facilitator, scribe, etc.) </a:t>
            </a:r>
            <a:endParaRPr dirty="0"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5E lesson model aligns well with Piaget’s Learning Theory, where the traditional IVP does not.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Revisit the Card Sort activity (Did we do the lesson in the order we sorted the cards? How do we need to change it? Why?)</a:t>
            </a:r>
            <a:endParaRPr dirty="0"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Flip Grid becomes more intuitive the more you use it. This is often uncomfortable for us as adults, but students love it. </a:t>
            </a:r>
            <a:endParaRPr dirty="0"/>
          </a:p>
        </p:txBody>
      </p:sp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97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Hand out the card sort activity. Allow groups to work through sorting the cards into the order they should be taught, while pairing with the E’s and their purpose.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Learn Lesson: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https://learn.k20center.ou.edu/lesson/c6bfdf1bdae28bf55e9d679bc10277df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Ask: Do you believe GMO’s are a good thing? On a sticky note write your reason for your belief and post on the poster paper.</a:t>
            </a:r>
            <a:endParaRPr dirty="0"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is the overall format for a classroom debate. For today’s purposes we will be shortening this to just the bolded phases: opening statements, rebuttals, and cross-examinations.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Hand out playing cards to establish teams. Teams should sit together.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Aces (and Jokers): Affirmative Genetically Modified Animals (Defense)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Jacks: Negative Genetically Modified Animals (Prosecution)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Kings: Affirmative Genetically Modified Crops (Defense)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Queens: Negative Genetically Modified Crops (Prosecution)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4" name="Google Shape;5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03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8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4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MOResear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zEr23XJwFY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Debate Protocol</a:t>
            </a:r>
            <a:endParaRPr dirty="0"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b="1" dirty="0"/>
              <a:t>Opening Statements (1 minute ea.)</a:t>
            </a:r>
            <a:endParaRPr sz="2400" b="1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b="1" dirty="0"/>
              <a:t>Rebuttals (1 minute ea.)</a:t>
            </a:r>
            <a:endParaRPr sz="2400" b="1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b="1" dirty="0"/>
              <a:t>Cross-Examinations (2-3 minutes ea.)</a:t>
            </a:r>
            <a:endParaRPr sz="2400" b="1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Second Rebuttals or Second Statements (1 minute ea.)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Closing Statements (1 minute ea.)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Audience Questions (2-5 minutes; optional)</a:t>
            </a:r>
            <a:endParaRPr sz="2400" dirty="0"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Research</a:t>
            </a:r>
            <a:endParaRPr dirty="0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457200" y="1363874"/>
            <a:ext cx="4277532" cy="316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dirty="0"/>
              <a:t>Take notes with the Cornell Notes System: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Address main ideas.</a:t>
            </a:r>
            <a:endParaRPr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the resources at this link: </a:t>
            </a:r>
            <a:r>
              <a:rPr lang="en-US" b="1" u="sng" dirty="0">
                <a:solidFill>
                  <a:schemeClr val="hlink"/>
                </a:solidFill>
                <a:hlinkClick r:id="rId3"/>
              </a:rPr>
              <a:t>http://bit.ly/GMOResearch</a:t>
            </a:r>
            <a:endParaRPr lang="en-US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You can also find other credible sources through independent research.</a:t>
            </a:r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3561" y="912835"/>
            <a:ext cx="2538421" cy="3317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Case Preparation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05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dirty="0"/>
              <a:t>In your groups: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Assign a role to everyone.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Develop your statements.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Refer to the evaluation rubric. </a:t>
            </a:r>
            <a:endParaRPr dirty="0"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42E02E-DB45-4259-B59C-1D11E0842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541" y="515403"/>
            <a:ext cx="3018567" cy="398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Debate</a:t>
            </a:r>
            <a:endParaRPr dirty="0"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271425" y="1440075"/>
            <a:ext cx="4874012" cy="295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/>
              <a:t>Opening Statement (Affirmative: 1 min.)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/>
              <a:t>Opening Statement (Negative: 1 min.)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/>
              <a:t>Rebuttal (Negative: 1 min.)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/>
              <a:t>Rebuttal (Affirmative: 1 min.)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/>
              <a:t>Cross-Examination (Affirmative: 2 min.)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dirty="0"/>
              <a:t>Cross-Examination (Negative: 2 min.)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171AA4-EA73-466D-BB06-64C554647A97}"/>
              </a:ext>
            </a:extLst>
          </p:cNvPr>
          <p:cNvSpPr/>
          <p:nvPr/>
        </p:nvSpPr>
        <p:spPr>
          <a:xfrm>
            <a:off x="5827362" y="1602774"/>
            <a:ext cx="2452877" cy="19379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When you are not participating in the debate, complete the evaluation form.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Flipgrid</a:t>
            </a:r>
            <a:endParaRPr dirty="0"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75798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dirty="0"/>
              <a:t>Create videos answering two of the following prompts:</a:t>
            </a:r>
          </a:p>
          <a:p>
            <a:pPr lvl="1" indent="-342900">
              <a:spcBef>
                <a:spcPts val="480"/>
              </a:spcBef>
              <a:spcAft>
                <a:spcPts val="600"/>
              </a:spcAft>
              <a:buSzPts val="1800"/>
              <a:buChar char="➔"/>
            </a:pPr>
            <a:r>
              <a:rPr lang="en-US" dirty="0"/>
              <a:t>Is everything that is legally acceptable always ethically acceptable?</a:t>
            </a:r>
            <a:endParaRPr dirty="0"/>
          </a:p>
          <a:p>
            <a:pPr lvl="1" indent="-342900">
              <a:spcBef>
                <a:spcPts val="0"/>
              </a:spcBef>
              <a:spcAft>
                <a:spcPts val="600"/>
              </a:spcAft>
              <a:buSzPts val="1800"/>
              <a:buChar char="➔"/>
            </a:pPr>
            <a:r>
              <a:rPr lang="en-US" dirty="0"/>
              <a:t>How are GMOs produced?</a:t>
            </a:r>
            <a:endParaRPr dirty="0"/>
          </a:p>
          <a:p>
            <a:pPr lvl="1" indent="-342900">
              <a:spcBef>
                <a:spcPts val="0"/>
              </a:spcBef>
              <a:spcAft>
                <a:spcPts val="600"/>
              </a:spcAft>
              <a:buSzPts val="1800"/>
              <a:buChar char="➔"/>
            </a:pPr>
            <a:r>
              <a:rPr lang="en-US" dirty="0"/>
              <a:t>What are the ethical dilemmas surrounding GMOs?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Then, respond to a peer’s post.</a:t>
            </a:r>
            <a:endParaRPr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706C78-8F80-4086-A02A-FBEE64888FC8}"/>
              </a:ext>
            </a:extLst>
          </p:cNvPr>
          <p:cNvSpPr/>
          <p:nvPr/>
        </p:nvSpPr>
        <p:spPr>
          <a:xfrm>
            <a:off x="5827362" y="746824"/>
            <a:ext cx="2452877" cy="36498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Insert a shortened link (or QR code) to your created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FlipGrid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here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311700" y="251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3000" b="1">
              <a:solidFill>
                <a:srgbClr val="1A1A1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Inform, Verify, Practice vs. 5E</a:t>
            </a:r>
            <a:endParaRPr/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Google Shape;226;p17"/>
          <p:cNvGraphicFramePr/>
          <p:nvPr/>
        </p:nvGraphicFramePr>
        <p:xfrm>
          <a:off x="433800" y="895450"/>
          <a:ext cx="7461150" cy="3612617"/>
        </p:xfrm>
        <a:graphic>
          <a:graphicData uri="http://schemas.openxmlformats.org/drawingml/2006/table">
            <a:tbl>
              <a:tblPr>
                <a:noFill/>
                <a:tableStyleId>{A8BBE57D-332B-434B-B5AA-1D0F9AE1CACD}</a:tableStyleId>
              </a:tblPr>
              <a:tblGrid>
                <a:gridCol w="24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Traditional: (</a:t>
                      </a:r>
                      <a:r>
                        <a:rPr lang="en-US" sz="1400" b="1" u="none" strike="noStrike" cap="none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VIP</a:t>
                      </a:r>
                      <a:r>
                        <a:rPr lang="en-US" sz="14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 sz="1400" b="1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Inform-Verify-Practice</a:t>
                      </a:r>
                      <a:endParaRPr sz="1400" b="1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D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Learning Theory</a:t>
                      </a:r>
                      <a:endParaRPr sz="1400" b="1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(Piaget)</a:t>
                      </a:r>
                      <a:endParaRPr sz="1400" b="1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D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5E Learning Cycle</a:t>
                      </a:r>
                      <a:endParaRPr sz="1400" b="1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D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</a:t>
                      </a:r>
                      <a:r>
                        <a:rPr lang="en-US" sz="1400" b="1" u="sng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</a:t>
                      </a: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estigate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Assimilation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Engage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Disequilibrium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Explore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“</a:t>
                      </a:r>
                      <a:r>
                        <a:rPr lang="en-US" sz="1400" b="1" u="sng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</a:t>
                      </a: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nform” 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(Discuss &amp; Inform </a:t>
                      </a:r>
                      <a:r>
                        <a:rPr lang="en-US" sz="1400" b="1" i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 necessary</a:t>
                      </a: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Accommodation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Explain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9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sng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ractice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Re-equilibration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Elaborate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Organization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Evaluate</a:t>
                      </a: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457200" y="2721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was the GMO lesson?</a:t>
            </a:r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tx1"/>
                </a:solidFill>
              </a:rPr>
              <a:t>5E Design Rubric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4" name="Google Shape;234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Rate the GMO lesson based on the rubric.</a:t>
            </a:r>
            <a:endParaRPr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Make a </a:t>
            </a:r>
            <a:r>
              <a:rPr lang="en-US" dirty="0" err="1"/>
              <a:t>FlipGrid</a:t>
            </a:r>
            <a:r>
              <a:rPr lang="en-US" dirty="0"/>
              <a:t> video answering: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75"/>
              <a:buFont typeface="Arial" panose="020B0604020202020204" pitchFamily="34" charset="0"/>
              <a:buChar char="•"/>
            </a:pPr>
            <a:r>
              <a:rPr lang="en-US" dirty="0"/>
              <a:t>Did any areas not meet the rubric’s standards?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75"/>
              <a:buFont typeface="Arial" panose="020B0604020202020204" pitchFamily="34" charset="0"/>
              <a:buChar char="•"/>
            </a:pPr>
            <a:r>
              <a:rPr lang="en-US" dirty="0"/>
              <a:t>Why were these areas low?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75"/>
              <a:buFont typeface="Arial" panose="020B0604020202020204" pitchFamily="34" charset="0"/>
              <a:buChar char="•"/>
            </a:pPr>
            <a:r>
              <a:rPr lang="en-US" dirty="0"/>
              <a:t>What can you take away from this to inform your classroom practices?</a:t>
            </a:r>
            <a:endParaRPr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Respond to at least one other video.</a:t>
            </a:r>
            <a:endParaRPr dirty="0"/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2" y="4350570"/>
            <a:ext cx="2611435" cy="11368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DA1082-8C81-4E9E-81A7-1459EAFE1E1F}"/>
              </a:ext>
            </a:extLst>
          </p:cNvPr>
          <p:cNvSpPr/>
          <p:nvPr/>
        </p:nvSpPr>
        <p:spPr>
          <a:xfrm>
            <a:off x="5044668" y="1338181"/>
            <a:ext cx="3781587" cy="186221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39700" marR="241300" lvl="0">
              <a:lnSpc>
                <a:spcPct val="115000"/>
              </a:lnSpc>
              <a:spcBef>
                <a:spcPts val="900"/>
              </a:spcBef>
              <a:buClr>
                <a:schemeClr val="accent4"/>
              </a:buClr>
              <a:buSzPts val="1400"/>
            </a:pPr>
            <a:r>
              <a:rPr lang="en-US" sz="1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MS-LS4-5: Gather and synthesize information about the technologies that have changed the way humans influence the inheritance of desired traits in organisms.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D013C5-8437-4A2C-830F-63B691BFF012}"/>
              </a:ext>
            </a:extLst>
          </p:cNvPr>
          <p:cNvSpPr/>
          <p:nvPr/>
        </p:nvSpPr>
        <p:spPr>
          <a:xfrm>
            <a:off x="5044668" y="3328579"/>
            <a:ext cx="3781587" cy="9334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Insert a shortened link (or QR code) to your created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FlipGrid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673" cy="329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Work Time</a:t>
            </a:r>
            <a:endParaRPr dirty="0"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</a:rPr>
              <a:t>In grade-level groups:</a:t>
            </a:r>
            <a:endParaRPr dirty="0"/>
          </a:p>
        </p:txBody>
      </p:sp>
      <p:sp>
        <p:nvSpPr>
          <p:cNvPr id="250" name="Google Shape;250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solidFill>
                  <a:srgbClr val="000000"/>
                </a:solidFill>
              </a:rPr>
              <a:t>Be prepared to share:</a:t>
            </a:r>
            <a:endParaRPr sz="1800" dirty="0"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Modify a lesson into 5E format.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75"/>
              <a:buFont typeface="Arial" panose="020B0604020202020204" pitchFamily="34" charset="0"/>
              <a:buChar char="•"/>
            </a:pPr>
            <a:r>
              <a:rPr lang="en-US" dirty="0"/>
              <a:t>Your own lesson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75"/>
              <a:buFont typeface="Arial" panose="020B0604020202020204" pitchFamily="34" charset="0"/>
              <a:buChar char="•"/>
            </a:pPr>
            <a:r>
              <a:rPr lang="en-US" dirty="0"/>
              <a:t>Provided lesson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Use the rubric to evaluate your lesson.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Complete the Instructional Strategy Note Sheet.</a:t>
            </a:r>
            <a:endParaRPr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endParaRPr dirty="0"/>
          </a:p>
        </p:txBody>
      </p:sp>
      <p:sp>
        <p:nvSpPr>
          <p:cNvPr id="252" name="Google Shape;252;p20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Lesson Snapshots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One thing you’ll do in your classroom next week as a result of this activity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What can the next activity do better next time?</a:t>
            </a:r>
            <a:endParaRPr i="1" dirty="0"/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082" y="42743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a 5E?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 Authentic Science Instruction</a:t>
            </a:r>
          </a:p>
        </p:txBody>
      </p:sp>
    </p:spTree>
    <p:extLst>
      <p:ext uri="{BB962C8B-B14F-4D97-AF65-F5344CB8AC3E}">
        <p14:creationId xmlns:p14="http://schemas.microsoft.com/office/powerpoint/2010/main" val="336025273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6C94-B6AE-41DD-8C4F-3DC58BA0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Evaluate: Padlet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BDCCF-3973-486C-8361-D0F9D750F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Lesson Snapshots (for example:)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Engage: </a:t>
            </a:r>
            <a:r>
              <a:rPr lang="en-US" dirty="0"/>
              <a:t>Students view a video clip and use Sticky Bars to discuss what they know about GMOs and whether they are good or bad.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Explore: </a:t>
            </a:r>
            <a:r>
              <a:rPr lang="en-US" dirty="0"/>
              <a:t>Students research GMOs.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Explain: </a:t>
            </a:r>
            <a:r>
              <a:rPr lang="en-US" dirty="0"/>
              <a:t>Students prepare opening and closing statements for a debate.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Extend: </a:t>
            </a:r>
            <a:r>
              <a:rPr lang="en-US" dirty="0"/>
              <a:t>Students debate pros, cons, and ethical concerns regarding GMOs.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Evaluate: </a:t>
            </a:r>
            <a:r>
              <a:rPr lang="en-US" dirty="0"/>
              <a:t>Students not involved in the debate serve as the jury. </a:t>
            </a:r>
          </a:p>
          <a:p>
            <a:r>
              <a:rPr lang="en-US" sz="2000" dirty="0"/>
              <a:t>One thing you’ll do in your classroom next week as a result of this activity </a:t>
            </a:r>
          </a:p>
          <a:p>
            <a:r>
              <a:rPr lang="en-US" sz="2000" dirty="0"/>
              <a:t>What the next activity can do better next time?</a:t>
            </a:r>
          </a:p>
        </p:txBody>
      </p:sp>
    </p:spTree>
    <p:extLst>
      <p:ext uri="{BB962C8B-B14F-4D97-AF65-F5344CB8AC3E}">
        <p14:creationId xmlns:p14="http://schemas.microsoft.com/office/powerpoint/2010/main" val="39917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53E-335D-4B2E-AE7A-A0D22D6A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C788D-19E9-4C48-868F-4D1722C70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Review the 5E instructional model by participating in and analyzing a LEARN lesson.</a:t>
            </a:r>
          </a:p>
          <a:p>
            <a:pPr>
              <a:spcAft>
                <a:spcPts val="600"/>
              </a:spcAft>
            </a:pPr>
            <a:r>
              <a:rPr lang="en-US" dirty="0"/>
              <a:t>Maximize authentic instruction by practicing how to modify existing 5E lessons for potential use in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7352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675" cy="3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457200" y="2845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3"/>
          </p:nvPr>
        </p:nvSpPr>
        <p:spPr>
          <a:xfrm>
            <a:off x="457199" y="1188877"/>
            <a:ext cx="6284563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Place the lesson cards in the order in which you believe this lesson should be taught.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Place the “E” cards (bolded) and phase descriptions (italicized) with the appropriate step.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Finish with a complete five-step lesson in chronological order. Each step should have one of each type of card (three total).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400" dirty="0"/>
              <a:t>Review together.</a:t>
            </a: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297"/>
            <a:ext cx="2611437" cy="11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2F1141-7045-44AC-AAE9-E78E2FA2387A}"/>
              </a:ext>
            </a:extLst>
          </p:cNvPr>
          <p:cNvSpPr/>
          <p:nvPr/>
        </p:nvSpPr>
        <p:spPr>
          <a:xfrm>
            <a:off x="7241976" y="1329245"/>
            <a:ext cx="798425" cy="10105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CFCC80-A5A6-408A-9797-57A66AE966B6}"/>
              </a:ext>
            </a:extLst>
          </p:cNvPr>
          <p:cNvSpPr/>
          <p:nvPr/>
        </p:nvSpPr>
        <p:spPr>
          <a:xfrm>
            <a:off x="7394376" y="1481645"/>
            <a:ext cx="798425" cy="10105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90AB7E-DC3A-4DC6-B80F-A7B5221945F4}"/>
              </a:ext>
            </a:extLst>
          </p:cNvPr>
          <p:cNvSpPr/>
          <p:nvPr/>
        </p:nvSpPr>
        <p:spPr>
          <a:xfrm>
            <a:off x="7546776" y="1634045"/>
            <a:ext cx="798425" cy="10105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44BD41-B11D-47C6-9E4E-C211F8B68F04}"/>
              </a:ext>
            </a:extLst>
          </p:cNvPr>
          <p:cNvSpPr/>
          <p:nvPr/>
        </p:nvSpPr>
        <p:spPr>
          <a:xfrm>
            <a:off x="7241976" y="2944243"/>
            <a:ext cx="798425" cy="10105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889E84-3545-417E-B968-71E9135E2DE6}"/>
              </a:ext>
            </a:extLst>
          </p:cNvPr>
          <p:cNvSpPr/>
          <p:nvPr/>
        </p:nvSpPr>
        <p:spPr>
          <a:xfrm>
            <a:off x="7394376" y="3096643"/>
            <a:ext cx="798425" cy="10105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254164-FB32-4F08-9991-EDD533808185}"/>
              </a:ext>
            </a:extLst>
          </p:cNvPr>
          <p:cNvSpPr/>
          <p:nvPr/>
        </p:nvSpPr>
        <p:spPr>
          <a:xfrm>
            <a:off x="7546776" y="3249043"/>
            <a:ext cx="798425" cy="10105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675" cy="329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530352" y="49217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>
                <a:solidFill>
                  <a:srgbClr val="FFFFFF"/>
                </a:solidFill>
              </a:rPr>
              <a:t>What’s a GMO?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530352" y="1427923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Essential Questions: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Char char="●"/>
            </a:pPr>
            <a:r>
              <a:rPr lang="en-US" dirty="0"/>
              <a:t>Is everything that is legally acceptable always ethically acceptable?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●"/>
            </a:pPr>
            <a:r>
              <a:rPr lang="en-US" dirty="0"/>
              <a:t>What is a genetically modified organism (GMO) and how are they produced?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●"/>
            </a:pPr>
            <a:r>
              <a:rPr lang="en-US" dirty="0"/>
              <a:t>What are the ethical dilemmas surrounding GMOs and their use?</a:t>
            </a:r>
            <a:endParaRPr dirty="0"/>
          </a:p>
        </p:txBody>
      </p:sp>
      <p:pic>
        <p:nvPicPr>
          <p:cNvPr id="4" name="Google Shape;168;p9">
            <a:extLst>
              <a:ext uri="{FF2B5EF4-FFF2-40B4-BE49-F238E27FC236}">
                <a16:creationId xmlns:a16="http://schemas.microsoft.com/office/drawing/2014/main" id="{6B0C93C1-580B-4EEE-93F5-6EEBAB1B45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A16FB-A996-4502-B62B-CEDFCE88B5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77132" y="4156484"/>
            <a:ext cx="6988175" cy="509588"/>
          </a:xfrm>
        </p:spPr>
        <p:txBody>
          <a:bodyPr/>
          <a:lstStyle/>
          <a:p>
            <a:pPr marL="63500" indent="0" algn="ctr">
              <a:buNone/>
            </a:pPr>
            <a:r>
              <a:rPr lang="en-US" dirty="0">
                <a:hlinkClick r:id="rId2"/>
              </a:rPr>
              <a:t>What’s a GMO?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06A64-2BEC-4BAE-AB7F-B1342DF06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32" y="477428"/>
            <a:ext cx="6989736" cy="367852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80A470-7854-44EA-BA82-2CBDB5110E40}"/>
              </a:ext>
            </a:extLst>
          </p:cNvPr>
          <p:cNvSpPr txBox="1">
            <a:spLocks/>
          </p:cNvSpPr>
          <p:nvPr/>
        </p:nvSpPr>
        <p:spPr>
          <a:xfrm>
            <a:off x="1229532" y="4666072"/>
            <a:ext cx="6988175" cy="47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63500" indent="0" algn="ctr">
              <a:buNone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Jimmy Kimmel Live. (9 October 2014). What's a GMO?. Youtube.com. Retrieved from https://www.youtube.com/watch?v=EzEr23XJwFY&amp;feature=youtu.be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5915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Sticky Bars</a:t>
            </a:r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57200" y="1391420"/>
            <a:ext cx="4040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tx1"/>
                </a:solidFill>
              </a:rPr>
              <a:t>Are GMOs a good thing or a bad thing?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3"/>
          </p:nvPr>
        </p:nvSpPr>
        <p:spPr>
          <a:xfrm>
            <a:off x="457200" y="2378991"/>
            <a:ext cx="4040100" cy="212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➔"/>
            </a:pPr>
            <a:r>
              <a:rPr lang="en-US" dirty="0"/>
              <a:t>On your sticky note, write why you believe GMOs are good, bad, or somewhere in between.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➔"/>
            </a:pPr>
            <a:r>
              <a:rPr lang="en-US" dirty="0"/>
              <a:t>Place it the line where you feel it best reflects your opinion. </a:t>
            </a: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50570"/>
            <a:ext cx="2611437" cy="11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ard Graphic">
            <a:extLst>
              <a:ext uri="{FF2B5EF4-FFF2-40B4-BE49-F238E27FC236}">
                <a16:creationId xmlns:a16="http://schemas.microsoft.com/office/drawing/2014/main" id="{8967FF9A-D7F8-4793-9D42-967675F874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08338" y="1476231"/>
            <a:ext cx="2967423" cy="171418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23792B-2524-4A83-BFE4-EC63142A8B0C}"/>
              </a:ext>
            </a:extLst>
          </p:cNvPr>
          <p:cNvCxnSpPr>
            <a:cxnSpLocks/>
          </p:cNvCxnSpPr>
          <p:nvPr/>
        </p:nvCxnSpPr>
        <p:spPr>
          <a:xfrm>
            <a:off x="4972476" y="3352389"/>
            <a:ext cx="323914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194063-6CD8-4ED7-B32F-26090218C0CF}"/>
              </a:ext>
            </a:extLst>
          </p:cNvPr>
          <p:cNvSpPr/>
          <p:nvPr/>
        </p:nvSpPr>
        <p:spPr>
          <a:xfrm>
            <a:off x="4910029" y="336611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veat" pitchFamily="2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EDCFE-7045-44DC-AE54-50E43E27772B}"/>
              </a:ext>
            </a:extLst>
          </p:cNvPr>
          <p:cNvSpPr/>
          <p:nvPr/>
        </p:nvSpPr>
        <p:spPr>
          <a:xfrm>
            <a:off x="7656662" y="3369586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aveat" pitchFamily="2" charset="0"/>
                <a:cs typeface="Arial" panose="020B0604020202020204" pitchFamily="34" charset="0"/>
              </a:rPr>
              <a:t>Bad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heme" id="{4C833FEB-3A0E-2F4D-9438-2C228479B3EA}" vid="{D5143739-D326-BE47-BBAC-0144614A2E7C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1024</Words>
  <Application>Microsoft Macintosh PowerPoint</Application>
  <PresentationFormat>On-screen Show (16:9)</PresentationFormat>
  <Paragraphs>123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Lato</vt:lpstr>
      <vt:lpstr>Georgia</vt:lpstr>
      <vt:lpstr>Noto Sans Symbols</vt:lpstr>
      <vt:lpstr>Caveat</vt:lpstr>
      <vt:lpstr>Calibri</vt:lpstr>
      <vt:lpstr>Arial</vt:lpstr>
      <vt:lpstr>Wingdings 2</vt:lpstr>
      <vt:lpstr>Constantia</vt:lpstr>
      <vt:lpstr>LEARN theme</vt:lpstr>
      <vt:lpstr>1_LEARN theme</vt:lpstr>
      <vt:lpstr>PowerPoint Presentation</vt:lpstr>
      <vt:lpstr>What’s a 5E?</vt:lpstr>
      <vt:lpstr>Learning Objectives</vt:lpstr>
      <vt:lpstr>PowerPoint Presentation</vt:lpstr>
      <vt:lpstr>Card Sort</vt:lpstr>
      <vt:lpstr>PowerPoint Presentation</vt:lpstr>
      <vt:lpstr>What’s a GMO?</vt:lpstr>
      <vt:lpstr>PowerPoint Presentation</vt:lpstr>
      <vt:lpstr>Sticky Bars</vt:lpstr>
      <vt:lpstr>Debate Protocol</vt:lpstr>
      <vt:lpstr>Research</vt:lpstr>
      <vt:lpstr>Case Preparation</vt:lpstr>
      <vt:lpstr>Debate</vt:lpstr>
      <vt:lpstr>Flipgrid</vt:lpstr>
      <vt:lpstr>PowerPoint Presentation</vt:lpstr>
      <vt:lpstr> Inform, Verify, Practice vs. 5E</vt:lpstr>
      <vt:lpstr>How was the GMO lesson?</vt:lpstr>
      <vt:lpstr>PowerPoint Presentation</vt:lpstr>
      <vt:lpstr>Work Time</vt:lpstr>
      <vt:lpstr>PowerPoint Presentation</vt:lpstr>
      <vt:lpstr>Evaluate: Padlet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Hoang, Ada C.</cp:lastModifiedBy>
  <cp:revision>7</cp:revision>
  <dcterms:modified xsi:type="dcterms:W3CDTF">2020-04-16T20:16:10Z</dcterms:modified>
</cp:coreProperties>
</file>