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67" r:id="rId2"/>
    <p:sldId id="256" r:id="rId3"/>
    <p:sldId id="274" r:id="rId4"/>
    <p:sldId id="258" r:id="rId5"/>
    <p:sldId id="287" r:id="rId6"/>
    <p:sldId id="292" r:id="rId7"/>
    <p:sldId id="260" r:id="rId8"/>
    <p:sldId id="283" r:id="rId9"/>
    <p:sldId id="284" r:id="rId10"/>
    <p:sldId id="288" r:id="rId11"/>
    <p:sldId id="275" r:id="rId12"/>
    <p:sldId id="291" r:id="rId13"/>
    <p:sldId id="285" r:id="rId14"/>
    <p:sldId id="286" r:id="rId15"/>
    <p:sldId id="280" r:id="rId16"/>
    <p:sldId id="277" r:id="rId17"/>
    <p:sldId id="265" r:id="rId18"/>
    <p:sldId id="271" r:id="rId19"/>
    <p:sldId id="290" r:id="rId20"/>
    <p:sldId id="263" r:id="rId21"/>
    <p:sldId id="272" r:id="rId22"/>
    <p:sldId id="26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5"/>
    <p:restoredTop sz="54449" autoAdjust="0"/>
  </p:normalViewPr>
  <p:slideViewPr>
    <p:cSldViewPr>
      <p:cViewPr varScale="1">
        <p:scale>
          <a:sx n="48" d="100"/>
          <a:sy n="48" d="100"/>
        </p:scale>
        <p:origin x="211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999476-B091-9640-8BF5-E2B686342C73}" type="datetimeFigureOut">
              <a:rPr lang="en-US" smtClean="0"/>
              <a:t>3/21/2018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2C04DF-F32B-D844-96C4-6AAB3B63D36B}" type="slidenum">
              <a:rPr lang="en-US" smtClean="0"/>
              <a:t>‹#›</a:t>
            </a:fld>
            <a:endParaRPr lang="en-US"/>
          </a:p>
        </p:txBody>
      </p:sp>
    </p:spTree>
    <p:extLst>
      <p:ext uri="{BB962C8B-B14F-4D97-AF65-F5344CB8AC3E}">
        <p14:creationId xmlns:p14="http://schemas.microsoft.com/office/powerpoint/2010/main" val="177092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2C04DF-F32B-D844-96C4-6AAB3B63D36B}" type="slidenum">
              <a:rPr lang="en-US" smtClean="0"/>
              <a:t>1</a:t>
            </a:fld>
            <a:endParaRPr lang="en-US"/>
          </a:p>
        </p:txBody>
      </p:sp>
    </p:spTree>
    <p:extLst>
      <p:ext uri="{BB962C8B-B14F-4D97-AF65-F5344CB8AC3E}">
        <p14:creationId xmlns:p14="http://schemas.microsoft.com/office/powerpoint/2010/main" val="1995815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minute)</a:t>
            </a:r>
            <a:endParaRPr lang="en-US" dirty="0"/>
          </a:p>
          <a:p>
            <a:endParaRPr lang="en-US" dirty="0"/>
          </a:p>
          <a:p>
            <a:r>
              <a:rPr lang="en-US" dirty="0"/>
              <a:t>Introduce</a:t>
            </a:r>
            <a:r>
              <a:rPr lang="en-US" baseline="0" dirty="0"/>
              <a:t> the “Vocabulary Strategies List” on the table. </a:t>
            </a:r>
          </a:p>
          <a:p>
            <a:r>
              <a:rPr lang="en-US" baseline="0" dirty="0"/>
              <a:t>This resource will be used to provide more details regarding the strategy you select to explore in just a moment. </a:t>
            </a:r>
          </a:p>
          <a:p>
            <a:r>
              <a:rPr lang="en-US" baseline="0" dirty="0"/>
              <a:t>You can scan the QR Code to access the digital material now or later to explore more strategies.</a:t>
            </a:r>
          </a:p>
          <a:p>
            <a:r>
              <a:rPr lang="en-US" baseline="0" dirty="0"/>
              <a:t>(Note: If you email a digital copy to participants, then the links will be active as well.) </a:t>
            </a:r>
            <a:endParaRPr lang="en-US" dirty="0"/>
          </a:p>
        </p:txBody>
      </p:sp>
      <p:sp>
        <p:nvSpPr>
          <p:cNvPr id="4" name="Slide Number Placeholder 3"/>
          <p:cNvSpPr>
            <a:spLocks noGrp="1"/>
          </p:cNvSpPr>
          <p:nvPr>
            <p:ph type="sldNum" sz="quarter" idx="10"/>
          </p:nvPr>
        </p:nvSpPr>
        <p:spPr/>
        <p:txBody>
          <a:bodyPr/>
          <a:lstStyle/>
          <a:p>
            <a:fld id="{F12C04DF-F32B-D844-96C4-6AAB3B63D36B}" type="slidenum">
              <a:rPr lang="en-US" smtClean="0"/>
              <a:t>10</a:t>
            </a:fld>
            <a:endParaRPr lang="en-US"/>
          </a:p>
        </p:txBody>
      </p:sp>
    </p:spTree>
    <p:extLst>
      <p:ext uri="{BB962C8B-B14F-4D97-AF65-F5344CB8AC3E}">
        <p14:creationId xmlns:p14="http://schemas.microsoft.com/office/powerpoint/2010/main" val="1016244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a:t>
            </a:r>
            <a:r>
              <a:rPr lang="en-US" baseline="0" dirty="0"/>
              <a:t> minutes)</a:t>
            </a:r>
            <a:r>
              <a:rPr lang="en-US" dirty="0"/>
              <a:t> </a:t>
            </a:r>
          </a:p>
          <a:p>
            <a:endParaRPr lang="en-US" dirty="0"/>
          </a:p>
          <a:p>
            <a:r>
              <a:rPr lang="en-US" baseline="0" dirty="0"/>
              <a:t> “</a:t>
            </a:r>
            <a:r>
              <a:rPr lang="en-US" dirty="0"/>
              <a:t>As you pair</a:t>
            </a:r>
            <a:r>
              <a:rPr lang="en-US" baseline="0" dirty="0"/>
              <a:t> and chose your words, I will collect your index cards. Please place them at the edge of your table.” </a:t>
            </a:r>
          </a:p>
          <a:p>
            <a:endParaRPr lang="en-US" baseline="0" dirty="0"/>
          </a:p>
          <a:p>
            <a:r>
              <a:rPr lang="en-US" dirty="0"/>
              <a:t>“It is always good</a:t>
            </a:r>
            <a:r>
              <a:rPr lang="en-US" baseline="0" dirty="0"/>
              <a:t> to increase the number of tools and resources we have to teach material, and that’s no different for vocabulary introduction and review.”</a:t>
            </a:r>
            <a:endParaRPr lang="en-US" dirty="0"/>
          </a:p>
          <a:p>
            <a:endParaRPr lang="en-US" dirty="0"/>
          </a:p>
        </p:txBody>
      </p:sp>
      <p:sp>
        <p:nvSpPr>
          <p:cNvPr id="4" name="Slide Number Placeholder 3"/>
          <p:cNvSpPr>
            <a:spLocks noGrp="1"/>
          </p:cNvSpPr>
          <p:nvPr>
            <p:ph type="sldNum" sz="quarter" idx="10"/>
          </p:nvPr>
        </p:nvSpPr>
        <p:spPr/>
        <p:txBody>
          <a:bodyPr/>
          <a:lstStyle/>
          <a:p>
            <a:fld id="{F12C04DF-F32B-D844-96C4-6AAB3B63D36B}" type="slidenum">
              <a:rPr lang="en-US" smtClean="0"/>
              <a:t>11</a:t>
            </a:fld>
            <a:endParaRPr lang="en-US"/>
          </a:p>
        </p:txBody>
      </p:sp>
    </p:spTree>
    <p:extLst>
      <p:ext uri="{BB962C8B-B14F-4D97-AF65-F5344CB8AC3E}">
        <p14:creationId xmlns:p14="http://schemas.microsoft.com/office/powerpoint/2010/main" val="1393206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minute)</a:t>
            </a:r>
          </a:p>
          <a:p>
            <a:endParaRPr lang="en-US" dirty="0"/>
          </a:p>
          <a:p>
            <a:r>
              <a:rPr lang="en-US" dirty="0"/>
              <a:t>Introduce the Instructional Strategy</a:t>
            </a:r>
            <a:r>
              <a:rPr lang="en-US" baseline="0" dirty="0"/>
              <a:t> Note Sheet (which might be printed on the back of the Vocabulary Strategies List).</a:t>
            </a:r>
            <a:endParaRPr lang="en-US" dirty="0"/>
          </a:p>
          <a:p>
            <a:r>
              <a:rPr lang="en-US" sz="1200" b="0" i="0" kern="1200" dirty="0">
                <a:solidFill>
                  <a:schemeClr val="tx1"/>
                </a:solidFill>
                <a:effectLst/>
                <a:latin typeface="+mn-lt"/>
                <a:ea typeface="+mn-ea"/>
                <a:cs typeface="+mn-cs"/>
              </a:rPr>
              <a:t>Identify where participants record the strategy that they choose to explore and what to record next to each bullet point. </a:t>
            </a:r>
          </a:p>
          <a:p>
            <a:r>
              <a:rPr lang="en-US" sz="1200" b="0" i="0" kern="1200" dirty="0">
                <a:solidFill>
                  <a:schemeClr val="tx1"/>
                </a:solidFill>
                <a:effectLst/>
                <a:latin typeface="+mn-lt"/>
                <a:ea typeface="+mn-ea"/>
                <a:cs typeface="+mn-cs"/>
              </a:rPr>
              <a:t>The Heads Up strategy, printed on the paper, provides a clear, concrete example for participants to follow.</a:t>
            </a:r>
          </a:p>
          <a:p>
            <a:endParaRPr lang="en-US" sz="1200" b="0" i="0" kern="1200" dirty="0">
              <a:solidFill>
                <a:schemeClr val="tx1"/>
              </a:solidFill>
              <a:effectLst/>
              <a:latin typeface="+mn-lt"/>
              <a:ea typeface="+mn-ea"/>
              <a:cs typeface="+mn-cs"/>
            </a:endParaRPr>
          </a:p>
          <a:p>
            <a:r>
              <a:rPr lang="en-US" dirty="0"/>
              <a:t>Using a graphic organizer</a:t>
            </a:r>
            <a:r>
              <a:rPr lang="en-US" baseline="0" dirty="0"/>
              <a:t> to help structure your thoughts:</a:t>
            </a:r>
          </a:p>
          <a:p>
            <a:pPr marL="171450" indent="-171450">
              <a:buFontTx/>
              <a:buChar char="-"/>
            </a:pPr>
            <a:r>
              <a:rPr lang="en-US" baseline="0" dirty="0"/>
              <a:t>What is the strategy? </a:t>
            </a:r>
          </a:p>
          <a:p>
            <a:pPr marL="171450" indent="-171450">
              <a:buFontTx/>
              <a:buChar char="-"/>
            </a:pPr>
            <a:r>
              <a:rPr lang="en-US" baseline="0" dirty="0"/>
              <a:t>What is it asking students to do?</a:t>
            </a:r>
          </a:p>
          <a:p>
            <a:pPr marL="171450" indent="-171450">
              <a:buFontTx/>
              <a:buChar char="-"/>
            </a:pPr>
            <a:r>
              <a:rPr lang="en-US" baseline="0" dirty="0"/>
              <a:t>How are students interacting with the vocabulary or content?</a:t>
            </a:r>
          </a:p>
          <a:p>
            <a:pPr marL="171450" indent="-171450">
              <a:buFontTx/>
              <a:buChar char="-"/>
            </a:pPr>
            <a:r>
              <a:rPr lang="en-US" baseline="0" dirty="0"/>
              <a:t>How does this strategy support authentic teaching and learning?</a:t>
            </a:r>
            <a:endParaRPr lang="en-US" dirty="0"/>
          </a:p>
          <a:p>
            <a:endParaRPr lang="en-US" dirty="0"/>
          </a:p>
        </p:txBody>
      </p:sp>
      <p:sp>
        <p:nvSpPr>
          <p:cNvPr id="4" name="Slide Number Placeholder 3"/>
          <p:cNvSpPr>
            <a:spLocks noGrp="1"/>
          </p:cNvSpPr>
          <p:nvPr>
            <p:ph type="sldNum" sz="quarter" idx="10"/>
          </p:nvPr>
        </p:nvSpPr>
        <p:spPr/>
        <p:txBody>
          <a:bodyPr/>
          <a:lstStyle/>
          <a:p>
            <a:fld id="{F12C04DF-F32B-D844-96C4-6AAB3B63D36B}" type="slidenum">
              <a:rPr lang="en-US" smtClean="0"/>
              <a:t>12</a:t>
            </a:fld>
            <a:endParaRPr lang="en-US"/>
          </a:p>
        </p:txBody>
      </p:sp>
    </p:spTree>
    <p:extLst>
      <p:ext uri="{BB962C8B-B14F-4D97-AF65-F5344CB8AC3E}">
        <p14:creationId xmlns:p14="http://schemas.microsoft.com/office/powerpoint/2010/main" val="1231254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2600" b="0" i="0" u="none" strike="noStrike" kern="1200" baseline="0" dirty="0">
                <a:solidFill>
                  <a:schemeClr val="tx1"/>
                </a:solidFill>
                <a:effectLst/>
                <a:latin typeface="+mn-lt"/>
                <a:ea typeface="+mn-ea"/>
                <a:cs typeface="+mn-cs"/>
              </a:rPr>
              <a:t>(1 minute)</a:t>
            </a:r>
          </a:p>
          <a:p>
            <a:pPr rtl="0"/>
            <a:endParaRPr lang="en-US" sz="2600" b="0" i="0" u="none" strike="noStrike" kern="1200" baseline="0" dirty="0">
              <a:solidFill>
                <a:schemeClr val="tx1"/>
              </a:solidFill>
              <a:effectLst/>
              <a:latin typeface="+mn-lt"/>
              <a:ea typeface="+mn-ea"/>
              <a:cs typeface="+mn-cs"/>
            </a:endParaRPr>
          </a:p>
          <a:p>
            <a:pPr rtl="0"/>
            <a:r>
              <a:rPr lang="en-US" sz="2600" b="0" i="0" u="none" strike="noStrike" kern="1200" baseline="0" dirty="0">
                <a:solidFill>
                  <a:schemeClr val="tx1"/>
                </a:solidFill>
                <a:effectLst/>
                <a:latin typeface="+mn-lt"/>
                <a:ea typeface="+mn-ea"/>
                <a:cs typeface="+mn-cs"/>
              </a:rPr>
              <a:t>I am handing out index cards to each working group. The end goal will be to model one of these strategies to the whole group, but first you must learn more. As a group, briefly read these cards and select one strategy to explore further together. The strategy selected will be recorded on the “Strategy Harvest Note Sheet” as we described earlier. (Hold one up and show them again what will be recorded and where.) </a:t>
            </a:r>
          </a:p>
          <a:p>
            <a:pPr rtl="0"/>
            <a:endParaRPr lang="en-US" sz="1200" b="0" i="0" u="none" strike="noStrike" kern="1200" baseline="0" dirty="0">
              <a:solidFill>
                <a:schemeClr val="tx1"/>
              </a:solidFill>
              <a:effectLst/>
              <a:latin typeface="+mn-lt"/>
              <a:ea typeface="+mn-ea"/>
              <a:cs typeface="+mn-cs"/>
            </a:endParaRPr>
          </a:p>
          <a:p>
            <a:pPr rtl="0"/>
            <a:r>
              <a:rPr lang="en-US" sz="1200" b="1" i="0" u="none" strike="noStrike" kern="1200" baseline="0" dirty="0">
                <a:solidFill>
                  <a:schemeClr val="tx1"/>
                </a:solidFill>
                <a:effectLst/>
                <a:latin typeface="+mn-lt"/>
                <a:ea typeface="+mn-ea"/>
                <a:cs typeface="+mn-cs"/>
              </a:rPr>
              <a:t>*After your group has selected one green or blue card, please turn over all the other cards that you are not using. I will come around and pick those up.* </a:t>
            </a:r>
            <a:endParaRPr lang="en-US" sz="1200" b="1"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2C04DF-F32B-D844-96C4-6AAB3B63D36B}" type="slidenum">
              <a:rPr lang="en-US" smtClean="0"/>
              <a:t>13</a:t>
            </a:fld>
            <a:endParaRPr lang="en-US"/>
          </a:p>
        </p:txBody>
      </p:sp>
    </p:spTree>
    <p:extLst>
      <p:ext uri="{BB962C8B-B14F-4D97-AF65-F5344CB8AC3E}">
        <p14:creationId xmlns:p14="http://schemas.microsoft.com/office/powerpoint/2010/main" val="717062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(6 minutes)</a:t>
            </a:r>
          </a:p>
          <a:p>
            <a:endParaRPr lang="en-US" baseline="0" dirty="0"/>
          </a:p>
          <a:p>
            <a:r>
              <a:rPr lang="en-US" baseline="0" dirty="0"/>
              <a:t>Tell participants that as they are recording information about </a:t>
            </a:r>
            <a:r>
              <a:rPr lang="en-US" b="1" baseline="0" dirty="0"/>
              <a:t>their</a:t>
            </a:r>
            <a:r>
              <a:rPr lang="en-US" baseline="0" dirty="0"/>
              <a:t> strategy, they need to also plan how they will model for the whole group. For the third bullet point, consult the “Authenticity Learning and Teaching Rubric.”</a:t>
            </a:r>
          </a:p>
          <a:p>
            <a:endParaRPr lang="en-US" baseline="0" dirty="0"/>
          </a:p>
          <a:p>
            <a:r>
              <a:rPr lang="en-US" baseline="0" dirty="0"/>
              <a:t>Remember to use the two academic vocabulary words already selected, which should be recorded on the “Strategy Harvest Note Sheet.” </a:t>
            </a:r>
            <a:endParaRPr lang="en-US" dirty="0"/>
          </a:p>
        </p:txBody>
      </p:sp>
      <p:sp>
        <p:nvSpPr>
          <p:cNvPr id="4" name="Slide Number Placeholder 3"/>
          <p:cNvSpPr>
            <a:spLocks noGrp="1"/>
          </p:cNvSpPr>
          <p:nvPr>
            <p:ph type="sldNum" sz="quarter" idx="10"/>
          </p:nvPr>
        </p:nvSpPr>
        <p:spPr/>
        <p:txBody>
          <a:bodyPr/>
          <a:lstStyle/>
          <a:p>
            <a:fld id="{F12C04DF-F32B-D844-96C4-6AAB3B63D36B}" type="slidenum">
              <a:rPr lang="en-US" smtClean="0"/>
              <a:t>14</a:t>
            </a:fld>
            <a:endParaRPr lang="en-US"/>
          </a:p>
        </p:txBody>
      </p:sp>
    </p:spTree>
    <p:extLst>
      <p:ext uri="{BB962C8B-B14F-4D97-AF65-F5344CB8AC3E}">
        <p14:creationId xmlns:p14="http://schemas.microsoft.com/office/powerpoint/2010/main" val="1888393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 minute)</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Groups</a:t>
            </a:r>
            <a:r>
              <a:rPr lang="en-US" sz="1200" b="0" i="0" u="none" strike="noStrike" kern="1200" baseline="0" dirty="0">
                <a:solidFill>
                  <a:schemeClr val="tx1"/>
                </a:solidFill>
                <a:effectLst/>
                <a:latin typeface="+mn-lt"/>
                <a:ea typeface="+mn-ea"/>
                <a:cs typeface="+mn-cs"/>
              </a:rPr>
              <a:t> will use the two vocabulary words they selected to demonstrate the selected strategy to the whole group. For further explanation of this activity give the following example: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effectLst/>
                <a:latin typeface="+mn-lt"/>
                <a:ea typeface="+mn-ea"/>
                <a:cs typeface="+mn-cs"/>
              </a:rPr>
              <a:t>“Using the strategy “Heads Up” and two math vocabulary words (inequality and variable), a small group would demonstrate how a class might engage in the activity/strategy. Partner A, selects a card without reading the word and places the word on their forehead. Partner B (or the rest of the small group) describes the word without saying the word until time runs out or until Partner A guesses the correct word. So, Partner B might describe ”Inequality” as, ‘This is similar to an equation, but the unknown number might be a variety of answers within a given range.’ Then the partners switch roles, and Partner B places the next card on their forehead while Partner A describes “Variable” as ‘The unknown value in an equation or something that can change depending on the output.’ </a:t>
            </a:r>
            <a:r>
              <a:rPr lang="en-US" sz="1200" b="0" i="1" kern="1200" dirty="0">
                <a:solidFill>
                  <a:schemeClr val="tx1"/>
                </a:solidFill>
                <a:effectLst/>
                <a:latin typeface="+mn-lt"/>
                <a:ea typeface="+mn-ea"/>
                <a:cs typeface="+mn-cs"/>
              </a:rPr>
              <a:t>The objective for this strategy is that these are the students' words and they are applying ideas, communicating</a:t>
            </a:r>
            <a:r>
              <a:rPr lang="en-US" sz="1200" b="0" i="1" kern="1200">
                <a:solidFill>
                  <a:schemeClr val="tx1"/>
                </a:solidFill>
                <a:effectLst/>
                <a:latin typeface="+mn-lt"/>
                <a:ea typeface="+mn-ea"/>
                <a:cs typeface="+mn-cs"/>
              </a:rPr>
              <a:t>, performing</a:t>
            </a:r>
            <a:r>
              <a:rPr lang="en-US" sz="1200" b="0" i="1" kern="1200" dirty="0">
                <a:solidFill>
                  <a:schemeClr val="tx1"/>
                </a:solidFill>
                <a:effectLst/>
                <a:latin typeface="+mn-lt"/>
                <a:ea typeface="+mn-ea"/>
                <a:cs typeface="+mn-cs"/>
              </a:rPr>
              <a:t>, and connecting situations that may or may not exist within the classroom setting.” </a:t>
            </a:r>
            <a:endParaRPr lang="en-US" sz="1200" b="0" i="1" u="none" strike="noStrike" kern="1200" dirty="0">
              <a:solidFill>
                <a:schemeClr val="tx1"/>
              </a:solidFill>
              <a:effectLst/>
              <a:latin typeface="+mn-lt"/>
              <a:ea typeface="+mn-ea"/>
              <a:cs typeface="+mn-cs"/>
            </a:endParaRPr>
          </a:p>
          <a:p>
            <a:endParaRPr lang="en-US" baseline="0" dirty="0"/>
          </a:p>
          <a:p>
            <a:r>
              <a:rPr lang="en-US" dirty="0"/>
              <a:t>Tell participants to record these</a:t>
            </a:r>
            <a:r>
              <a:rPr lang="en-US" baseline="0" dirty="0"/>
              <a:t> details on their “Strategy Harvest Note Sheet” while groups model their strategies. </a:t>
            </a:r>
          </a:p>
          <a:p>
            <a:r>
              <a:rPr lang="en-US" baseline="0" dirty="0"/>
              <a:t>We will be specifically looking for the third and fourth bullet points connecting back to the benefits of student learning. </a:t>
            </a:r>
            <a:endParaRPr lang="en-US" dirty="0"/>
          </a:p>
        </p:txBody>
      </p:sp>
      <p:sp>
        <p:nvSpPr>
          <p:cNvPr id="4" name="Slide Number Placeholder 3"/>
          <p:cNvSpPr>
            <a:spLocks noGrp="1"/>
          </p:cNvSpPr>
          <p:nvPr>
            <p:ph type="sldNum" sz="quarter" idx="10"/>
          </p:nvPr>
        </p:nvSpPr>
        <p:spPr/>
        <p:txBody>
          <a:bodyPr/>
          <a:lstStyle/>
          <a:p>
            <a:fld id="{F12C04DF-F32B-D844-96C4-6AAB3B63D36B}" type="slidenum">
              <a:rPr lang="en-US" smtClean="0"/>
              <a:t>15</a:t>
            </a:fld>
            <a:endParaRPr lang="en-US"/>
          </a:p>
        </p:txBody>
      </p:sp>
    </p:spTree>
    <p:extLst>
      <p:ext uri="{BB962C8B-B14F-4D97-AF65-F5344CB8AC3E}">
        <p14:creationId xmlns:p14="http://schemas.microsoft.com/office/powerpoint/2010/main" val="454246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2" name="Shape 2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a:solidFill>
                  <a:schemeClr val="dk1"/>
                </a:solidFill>
                <a:latin typeface="+mn-lt"/>
                <a:ea typeface="Calibri"/>
                <a:cs typeface="Calibri"/>
                <a:sym typeface="Calibri"/>
              </a:rPr>
              <a:t>(15 </a:t>
            </a:r>
            <a:r>
              <a:rPr lang="en-US" sz="1200" b="0" i="0" u="none" strike="noStrike" cap="none" dirty="0">
                <a:solidFill>
                  <a:schemeClr val="dk1"/>
                </a:solidFill>
                <a:latin typeface="Calibri"/>
                <a:ea typeface="Calibri"/>
                <a:cs typeface="Calibri"/>
                <a:sym typeface="Calibri"/>
              </a:rPr>
              <a:t>minutes) </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a:solidFill>
                  <a:schemeClr val="dk1"/>
                </a:solidFill>
                <a:latin typeface="+mn-lt"/>
                <a:ea typeface="Calibri"/>
                <a:cs typeface="Calibri"/>
                <a:sym typeface="Calibri"/>
              </a:rPr>
              <a:t>As</a:t>
            </a:r>
            <a:r>
              <a:rPr lang="en-US" sz="1200" b="0" i="0" u="none" strike="noStrike" cap="none" baseline="0" dirty="0">
                <a:solidFill>
                  <a:schemeClr val="dk1"/>
                </a:solidFill>
                <a:latin typeface="+mn-lt"/>
                <a:ea typeface="Calibri"/>
                <a:cs typeface="Calibri"/>
                <a:sym typeface="Calibri"/>
              </a:rPr>
              <a:t> groups model, display this slide. </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(At</a:t>
            </a:r>
            <a:r>
              <a:rPr lang="en-US" sz="1200" b="0" i="0" u="none" strike="noStrike" cap="none" baseline="0" dirty="0">
                <a:solidFill>
                  <a:schemeClr val="dk1"/>
                </a:solidFill>
                <a:latin typeface="Calibri"/>
                <a:ea typeface="Calibri"/>
                <a:cs typeface="Calibri"/>
                <a:sym typeface="Calibri"/>
              </a:rPr>
              <a:t> least two groups should model, but if time allows have a more groups present.) </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*As the facilitator, pay close attention that groups are highlighting each bullet from the note sheet. (Keep a “Strategy Harvest Note Sheet” and an “Authenticity Rubric” visible.) </a:t>
            </a:r>
          </a:p>
          <a:p>
            <a:pPr marL="0" marR="0" lvl="0" indent="0" algn="l" rtl="0">
              <a:spcBef>
                <a:spcPts val="0"/>
              </a:spcBef>
              <a:buSzPct val="25000"/>
              <a:buNone/>
            </a:pPr>
            <a:r>
              <a:rPr lang="en-US" sz="1200" b="1" i="0" u="none" strike="noStrike" cap="none" baseline="0" dirty="0">
                <a:solidFill>
                  <a:schemeClr val="dk1"/>
                </a:solidFill>
                <a:latin typeface="Calibri"/>
                <a:ea typeface="Calibri"/>
                <a:cs typeface="Calibri"/>
                <a:sym typeface="Calibri"/>
              </a:rPr>
              <a:t>Ensure that each group explains an authentic component and how that component benefits student learning.</a:t>
            </a:r>
          </a:p>
          <a:p>
            <a:pPr marL="0" marR="0" lvl="0" indent="0" algn="l" rtl="0">
              <a:spcBef>
                <a:spcPts val="0"/>
              </a:spcBef>
              <a:buSzPct val="25000"/>
              <a:buNone/>
            </a:pPr>
            <a:endParaRPr lang="en-US" sz="1200" b="1"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 </a:t>
            </a:r>
            <a:endParaRPr lang="en-US" sz="1200" b="0" i="0" u="none" strike="noStrike" cap="none" dirty="0">
              <a:solidFill>
                <a:schemeClr val="dk1"/>
              </a:solidFill>
              <a:latin typeface="Calibri"/>
              <a:ea typeface="Calibri"/>
              <a:cs typeface="Calibri"/>
              <a:sym typeface="Calibri"/>
            </a:endParaRPr>
          </a:p>
        </p:txBody>
      </p:sp>
      <p:sp>
        <p:nvSpPr>
          <p:cNvPr id="233" name="Shape 2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278915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(2 minutes) </a:t>
            </a:r>
          </a:p>
          <a:p>
            <a:endParaRPr lang="en-US" baseline="0" dirty="0"/>
          </a:p>
          <a:p>
            <a:r>
              <a:rPr lang="en-US" baseline="0" dirty="0"/>
              <a:t>E</a:t>
            </a:r>
            <a:r>
              <a:rPr lang="en-US" dirty="0"/>
              <a:t>xtend</a:t>
            </a:r>
          </a:p>
          <a:p>
            <a:endParaRPr lang="en-US" baseline="0" dirty="0"/>
          </a:p>
          <a:p>
            <a:r>
              <a:rPr lang="en-US" sz="1200" b="0" i="0" u="none" strike="noStrike" cap="none" baseline="0" dirty="0">
                <a:solidFill>
                  <a:schemeClr val="dk1"/>
                </a:solidFill>
                <a:latin typeface="+mn-lt"/>
                <a:ea typeface="Calibri"/>
                <a:cs typeface="Calibri"/>
                <a:sym typeface="Calibri"/>
              </a:rPr>
              <a:t>After the last group models, instruct participants to select one strategy that was explored today that they will try with their students before our next meeting. Have them write that strategy down at the bottom of their “Strategy Harvest Note Sheet.”</a:t>
            </a:r>
          </a:p>
          <a:p>
            <a:endParaRPr lang="en-US" sz="1200" b="0" i="0" u="none" strike="noStrike" cap="none" baseline="0" dirty="0">
              <a:solidFill>
                <a:schemeClr val="dk1"/>
              </a:solidFill>
              <a:latin typeface="+mn-lt"/>
              <a:ea typeface="Calibri"/>
              <a:cs typeface="Calibri"/>
              <a:sym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Instruct participants to share the one strategy that </a:t>
            </a:r>
            <a:r>
              <a:rPr lang="en-US" baseline="0" dirty="0"/>
              <a:t>they will implement in their class before the reflection. </a:t>
            </a:r>
          </a:p>
          <a:p>
            <a:endParaRPr lang="en-US" dirty="0"/>
          </a:p>
        </p:txBody>
      </p:sp>
      <p:sp>
        <p:nvSpPr>
          <p:cNvPr id="4" name="Slide Number Placeholder 3"/>
          <p:cNvSpPr>
            <a:spLocks noGrp="1"/>
          </p:cNvSpPr>
          <p:nvPr>
            <p:ph type="sldNum" sz="quarter" idx="10"/>
          </p:nvPr>
        </p:nvSpPr>
        <p:spPr/>
        <p:txBody>
          <a:bodyPr/>
          <a:lstStyle/>
          <a:p>
            <a:fld id="{F12C04DF-F32B-D844-96C4-6AAB3B63D36B}" type="slidenum">
              <a:rPr lang="en-US" smtClean="0"/>
              <a:t>17</a:t>
            </a:fld>
            <a:endParaRPr lang="en-US"/>
          </a:p>
        </p:txBody>
      </p:sp>
    </p:spTree>
    <p:extLst>
      <p:ext uri="{BB962C8B-B14F-4D97-AF65-F5344CB8AC3E}">
        <p14:creationId xmlns:p14="http://schemas.microsoft.com/office/powerpoint/2010/main" val="1924101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minutes) </a:t>
            </a:r>
          </a:p>
          <a:p>
            <a:endParaRPr lang="en-US" dirty="0"/>
          </a:p>
          <a:p>
            <a:r>
              <a:rPr lang="en-US" dirty="0"/>
              <a:t>Tell</a:t>
            </a:r>
            <a:r>
              <a:rPr lang="en-US" baseline="0" dirty="0"/>
              <a:t> participants to place the barcode on the top of their evaluation sheet. Remind them that there are questions on the back side. </a:t>
            </a:r>
            <a:endParaRPr lang="en-US" dirty="0"/>
          </a:p>
        </p:txBody>
      </p:sp>
      <p:sp>
        <p:nvSpPr>
          <p:cNvPr id="4" name="Slide Number Placeholder 3"/>
          <p:cNvSpPr>
            <a:spLocks noGrp="1"/>
          </p:cNvSpPr>
          <p:nvPr>
            <p:ph type="sldNum" sz="quarter" idx="10"/>
          </p:nvPr>
        </p:nvSpPr>
        <p:spPr/>
        <p:txBody>
          <a:bodyPr/>
          <a:lstStyle/>
          <a:p>
            <a:fld id="{F12C04DF-F32B-D844-96C4-6AAB3B63D36B}" type="slidenum">
              <a:rPr lang="en-US" smtClean="0"/>
              <a:t>18</a:t>
            </a:fld>
            <a:endParaRPr lang="en-US"/>
          </a:p>
        </p:txBody>
      </p:sp>
    </p:spTree>
    <p:extLst>
      <p:ext uri="{BB962C8B-B14F-4D97-AF65-F5344CB8AC3E}">
        <p14:creationId xmlns:p14="http://schemas.microsoft.com/office/powerpoint/2010/main" val="1061682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If you do not have a TREK Evaluation to give participants,</a:t>
            </a:r>
            <a:r>
              <a:rPr lang="en-US" sz="1200" b="0" i="0" kern="1200" baseline="0" dirty="0">
                <a:solidFill>
                  <a:schemeClr val="tx1"/>
                </a:solidFill>
                <a:effectLst/>
                <a:latin typeface="+mn-lt"/>
                <a:ea typeface="+mn-ea"/>
                <a:cs typeface="+mn-cs"/>
              </a:rPr>
              <a:t> use this slide! </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Ask participants to think about the most significant point of the session. You can do this by starting with a review of the topic and then posing a question, like, “What point made during today’s session helped you understand the importance of promoting</a:t>
            </a:r>
            <a:r>
              <a:rPr lang="en-US" sz="1200" b="0" i="0" kern="1200" baseline="0" dirty="0">
                <a:solidFill>
                  <a:schemeClr val="tx1"/>
                </a:solidFill>
                <a:effectLst/>
                <a:latin typeface="+mn-lt"/>
                <a:ea typeface="+mn-ea"/>
                <a:cs typeface="+mn-cs"/>
              </a:rPr>
              <a:t> authentic instruction for academic vocabulary.”</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Have them either share this point out loud or write it down. </a:t>
            </a:r>
          </a:p>
          <a:p>
            <a:r>
              <a:rPr lang="en-US" sz="1200" b="0" i="0" kern="1200" dirty="0">
                <a:solidFill>
                  <a:schemeClr val="tx1"/>
                </a:solidFill>
                <a:effectLst/>
                <a:latin typeface="+mn-lt"/>
                <a:ea typeface="+mn-ea"/>
                <a:cs typeface="+mn-cs"/>
              </a:rPr>
              <a:t>Collect participants’ responses.</a:t>
            </a:r>
          </a:p>
          <a:p>
            <a:r>
              <a:rPr lang="en-US" sz="1200" b="0" i="0" kern="1200" dirty="0">
                <a:solidFill>
                  <a:schemeClr val="tx1"/>
                </a:solidFill>
                <a:effectLst/>
                <a:latin typeface="+mn-lt"/>
                <a:ea typeface="+mn-ea"/>
                <a:cs typeface="+mn-cs"/>
              </a:rPr>
              <a:t>Analyze responses and</a:t>
            </a:r>
            <a:r>
              <a:rPr lang="en-US" sz="1200" b="0" i="0" kern="1200" baseline="0" dirty="0">
                <a:solidFill>
                  <a:schemeClr val="tx1"/>
                </a:solidFill>
                <a:effectLst/>
                <a:latin typeface="+mn-lt"/>
                <a:ea typeface="+mn-ea"/>
                <a:cs typeface="+mn-cs"/>
              </a:rPr>
              <a:t> use them as necessary during the follow-up reflection session. </a:t>
            </a:r>
            <a:endParaRPr lang="en-US" sz="1200" b="0" i="0" kern="1200" dirty="0">
              <a:solidFill>
                <a:schemeClr val="tx1"/>
              </a:solidFill>
              <a:effectLst/>
              <a:latin typeface="+mn-lt"/>
              <a:ea typeface="+mn-ea"/>
              <a:cs typeface="+mn-cs"/>
            </a:endParaRPr>
          </a:p>
          <a:p>
            <a:pPr algn="l"/>
            <a:endParaRPr lang="en-US" dirty="0"/>
          </a:p>
        </p:txBody>
      </p:sp>
      <p:sp>
        <p:nvSpPr>
          <p:cNvPr id="4" name="Slide Number Placeholder 3"/>
          <p:cNvSpPr>
            <a:spLocks noGrp="1"/>
          </p:cNvSpPr>
          <p:nvPr>
            <p:ph type="sldNum" sz="quarter" idx="10"/>
          </p:nvPr>
        </p:nvSpPr>
        <p:spPr/>
        <p:txBody>
          <a:bodyPr/>
          <a:lstStyle/>
          <a:p>
            <a:fld id="{98CA267E-47F9-794D-A019-05050761F195}" type="slidenum">
              <a:rPr lang="en-US" smtClean="0"/>
              <a:t>19</a:t>
            </a:fld>
            <a:endParaRPr lang="en-US"/>
          </a:p>
        </p:txBody>
      </p:sp>
    </p:spTree>
    <p:extLst>
      <p:ext uri="{BB962C8B-B14F-4D97-AF65-F5344CB8AC3E}">
        <p14:creationId xmlns:p14="http://schemas.microsoft.com/office/powerpoint/2010/main" val="152741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minute) </a:t>
            </a:r>
          </a:p>
          <a:p>
            <a:r>
              <a:rPr lang="en-US" dirty="0"/>
              <a:t>Welcome and briefly highlight the agenda. (Notice that it</a:t>
            </a:r>
            <a:r>
              <a:rPr lang="en-US" baseline="0" dirty="0"/>
              <a:t> is in the 5E model.)</a:t>
            </a:r>
            <a:endParaRPr lang="en-US" dirty="0"/>
          </a:p>
        </p:txBody>
      </p:sp>
      <p:sp>
        <p:nvSpPr>
          <p:cNvPr id="4" name="Slide Number Placeholder 3"/>
          <p:cNvSpPr>
            <a:spLocks noGrp="1"/>
          </p:cNvSpPr>
          <p:nvPr>
            <p:ph type="sldNum" sz="quarter" idx="10"/>
          </p:nvPr>
        </p:nvSpPr>
        <p:spPr/>
        <p:txBody>
          <a:bodyPr/>
          <a:lstStyle/>
          <a:p>
            <a:fld id="{F12C04DF-F32B-D844-96C4-6AAB3B63D36B}" type="slidenum">
              <a:rPr lang="en-US" smtClean="0"/>
              <a:t>2</a:t>
            </a:fld>
            <a:endParaRPr lang="en-US"/>
          </a:p>
        </p:txBody>
      </p:sp>
    </p:spTree>
    <p:extLst>
      <p:ext uri="{BB962C8B-B14F-4D97-AF65-F5344CB8AC3E}">
        <p14:creationId xmlns:p14="http://schemas.microsoft.com/office/powerpoint/2010/main" val="582761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2C04DF-F32B-D844-96C4-6AAB3B63D36B}" type="slidenum">
              <a:rPr lang="en-US" smtClean="0"/>
              <a:t>20</a:t>
            </a:fld>
            <a:endParaRPr lang="en-US"/>
          </a:p>
        </p:txBody>
      </p:sp>
    </p:spTree>
    <p:extLst>
      <p:ext uri="{BB962C8B-B14F-4D97-AF65-F5344CB8AC3E}">
        <p14:creationId xmlns:p14="http://schemas.microsoft.com/office/powerpoint/2010/main" val="2125135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a:t>
            </a:r>
            <a:r>
              <a:rPr lang="en-US" baseline="0" dirty="0"/>
              <a:t> a follow-up session, ask participants to reflect on the strategies they used. Participants can use the “SCORE Reflection Note Sheet” for recording thoughts and reflections. </a:t>
            </a:r>
            <a:endParaRPr lang="en-US" dirty="0"/>
          </a:p>
          <a:p>
            <a:endParaRPr lang="en-US" dirty="0"/>
          </a:p>
        </p:txBody>
      </p:sp>
      <p:sp>
        <p:nvSpPr>
          <p:cNvPr id="4" name="Slide Number Placeholder 3"/>
          <p:cNvSpPr>
            <a:spLocks noGrp="1"/>
          </p:cNvSpPr>
          <p:nvPr>
            <p:ph type="sldNum" sz="quarter" idx="10"/>
          </p:nvPr>
        </p:nvSpPr>
        <p:spPr/>
        <p:txBody>
          <a:bodyPr/>
          <a:lstStyle/>
          <a:p>
            <a:fld id="{F12C04DF-F32B-D844-96C4-6AAB3B63D36B}" type="slidenum">
              <a:rPr lang="en-US" smtClean="0"/>
              <a:t>21</a:t>
            </a:fld>
            <a:endParaRPr lang="en-US"/>
          </a:p>
        </p:txBody>
      </p:sp>
    </p:spTree>
    <p:extLst>
      <p:ext uri="{BB962C8B-B14F-4D97-AF65-F5344CB8AC3E}">
        <p14:creationId xmlns:p14="http://schemas.microsoft.com/office/powerpoint/2010/main" val="1191535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2C04DF-F32B-D844-96C4-6AAB3B63D36B}" type="slidenum">
              <a:rPr lang="en-US" smtClean="0"/>
              <a:t>22</a:t>
            </a:fld>
            <a:endParaRPr lang="en-US"/>
          </a:p>
        </p:txBody>
      </p:sp>
    </p:spTree>
    <p:extLst>
      <p:ext uri="{BB962C8B-B14F-4D97-AF65-F5344CB8AC3E}">
        <p14:creationId xmlns:p14="http://schemas.microsoft.com/office/powerpoint/2010/main" val="705709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minute)</a:t>
            </a:r>
          </a:p>
          <a:p>
            <a:endParaRPr lang="en-US" dirty="0"/>
          </a:p>
          <a:p>
            <a:r>
              <a:rPr lang="en-US" sz="1200" b="0" i="0" kern="1200" dirty="0">
                <a:solidFill>
                  <a:schemeClr val="tx1"/>
                </a:solidFill>
                <a:effectLst/>
                <a:latin typeface="+mn-lt"/>
                <a:ea typeface="+mn-ea"/>
                <a:cs typeface="+mn-cs"/>
              </a:rPr>
              <a:t>"Is anyone familiar with 'Rock, Paper, Scissors, Lizard, Spock'?”</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a:t>
            </a:r>
            <a:r>
              <a:rPr lang="en-US" sz="1200" b="0" i="0" kern="1200" baseline="0" dirty="0">
                <a:solidFill>
                  <a:schemeClr val="tx1"/>
                </a:solidFill>
                <a:effectLst/>
                <a:latin typeface="+mn-lt"/>
                <a:ea typeface="+mn-ea"/>
                <a:cs typeface="+mn-cs"/>
              </a:rPr>
              <a:t>ead the definitions aloud or let participants read them on their own. D</a:t>
            </a:r>
            <a:r>
              <a:rPr lang="en-US" sz="1200" b="0" i="0" kern="1200" dirty="0">
                <a:solidFill>
                  <a:schemeClr val="tx1"/>
                </a:solidFill>
                <a:effectLst/>
                <a:latin typeface="+mn-lt"/>
                <a:ea typeface="+mn-ea"/>
                <a:cs typeface="+mn-cs"/>
              </a:rPr>
              <a:t>efinitions are also printed on the back of the agenda for participants to refer to. </a:t>
            </a:r>
          </a:p>
          <a:p>
            <a:r>
              <a:rPr lang="en-US" sz="1200" b="0" i="0" kern="1200" dirty="0">
                <a:solidFill>
                  <a:schemeClr val="tx1"/>
                </a:solidFill>
                <a:effectLst/>
                <a:latin typeface="+mn-lt"/>
                <a:ea typeface="+mn-ea"/>
                <a:cs typeface="+mn-cs"/>
              </a:rPr>
              <a:t>“These are important definitions and should be known when playing the game 'Rock, Paper, Scissors, Lizard, Spock’.” </a:t>
            </a:r>
            <a:endParaRPr lang="en-US" baseline="0" dirty="0"/>
          </a:p>
        </p:txBody>
      </p:sp>
      <p:sp>
        <p:nvSpPr>
          <p:cNvPr id="4" name="Slide Number Placeholder 3"/>
          <p:cNvSpPr>
            <a:spLocks noGrp="1"/>
          </p:cNvSpPr>
          <p:nvPr>
            <p:ph type="sldNum" sz="quarter" idx="10"/>
          </p:nvPr>
        </p:nvSpPr>
        <p:spPr/>
        <p:txBody>
          <a:bodyPr/>
          <a:lstStyle/>
          <a:p>
            <a:fld id="{F12C04DF-F32B-D844-96C4-6AAB3B63D36B}" type="slidenum">
              <a:rPr lang="en-US" smtClean="0"/>
              <a:t>3</a:t>
            </a:fld>
            <a:endParaRPr lang="en-US"/>
          </a:p>
        </p:txBody>
      </p:sp>
    </p:spTree>
    <p:extLst>
      <p:ext uri="{BB962C8B-B14F-4D97-AF65-F5344CB8AC3E}">
        <p14:creationId xmlns:p14="http://schemas.microsoft.com/office/powerpoint/2010/main" val="207929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minutes)</a:t>
            </a:r>
          </a:p>
          <a:p>
            <a:r>
              <a:rPr lang="en-US" dirty="0"/>
              <a:t> </a:t>
            </a:r>
          </a:p>
          <a:p>
            <a:r>
              <a:rPr lang="en-US" dirty="0"/>
              <a:t>Now watch this video from </a:t>
            </a:r>
            <a:r>
              <a:rPr lang="en-US" i="1" dirty="0"/>
              <a:t>The</a:t>
            </a:r>
            <a:r>
              <a:rPr lang="en-US" i="1" baseline="0" dirty="0"/>
              <a:t> Big Bang Theory</a:t>
            </a:r>
            <a:r>
              <a:rPr lang="en-US" dirty="0"/>
              <a:t>. Sheldon</a:t>
            </a:r>
            <a:r>
              <a:rPr lang="en-US" baseline="0" dirty="0"/>
              <a:t> is explaining to Barry how the game works. </a:t>
            </a:r>
          </a:p>
          <a:p>
            <a:endParaRPr lang="en-US" baseline="0" dirty="0"/>
          </a:p>
          <a:p>
            <a:r>
              <a:rPr lang="en-US" baseline="0" dirty="0"/>
              <a:t>Click the image to play the video or use this link: https://youtu.be/fqlDc2VICZ0.</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12C04DF-F32B-D844-96C4-6AAB3B63D36B}" type="slidenum">
              <a:rPr lang="en-US" smtClean="0"/>
              <a:t>4</a:t>
            </a:fld>
            <a:endParaRPr lang="en-US"/>
          </a:p>
        </p:txBody>
      </p:sp>
    </p:spTree>
    <p:extLst>
      <p:ext uri="{BB962C8B-B14F-4D97-AF65-F5344CB8AC3E}">
        <p14:creationId xmlns:p14="http://schemas.microsoft.com/office/powerpoint/2010/main" val="1787811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(2 minutes)</a:t>
            </a:r>
          </a:p>
          <a:p>
            <a:endParaRPr lang="en-US" baseline="0" dirty="0"/>
          </a:p>
          <a:p>
            <a:r>
              <a:rPr lang="en-US" baseline="0" dirty="0"/>
              <a:t>Click the slide and pose the question, “Are you ready to play the game without help or teach someone else?” - “NO!” </a:t>
            </a:r>
          </a:p>
          <a:p>
            <a:endParaRPr lang="en-US" baseline="0" dirty="0"/>
          </a:p>
          <a:p>
            <a:r>
              <a:rPr lang="en-US" baseline="0" dirty="0"/>
              <a:t>“Sheldon explained it twice for you. What else might have benefited your learning experience?” (Let participants share out a few quick ideas.)</a:t>
            </a:r>
          </a:p>
          <a:p>
            <a:endParaRPr lang="en-US" dirty="0"/>
          </a:p>
          <a:p>
            <a:r>
              <a:rPr lang="en-US" dirty="0"/>
              <a:t>Could</a:t>
            </a:r>
            <a:r>
              <a:rPr lang="en-US" baseline="0" dirty="0"/>
              <a:t> you have used</a:t>
            </a:r>
            <a:r>
              <a:rPr lang="mr-IN" baseline="0" dirty="0"/>
              <a:t>…</a:t>
            </a:r>
            <a:endParaRPr lang="en-US" baseline="0" dirty="0"/>
          </a:p>
          <a:p>
            <a:r>
              <a:rPr lang="en-US" dirty="0"/>
              <a:t>*More time/practice?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opportunities</a:t>
            </a:r>
            <a:r>
              <a:rPr lang="en-US" baseline="0" dirty="0"/>
              <a:t> to use it</a:t>
            </a:r>
            <a:r>
              <a:rPr lang="en-US" dirty="0"/>
              <a:t>?</a:t>
            </a:r>
          </a:p>
          <a:p>
            <a:r>
              <a:rPr lang="en-US" baseline="0" dirty="0"/>
              <a:t>*Interaction/competition? </a:t>
            </a:r>
          </a:p>
          <a:p>
            <a:r>
              <a:rPr lang="en-US" baseline="0" dirty="0"/>
              <a:t>*Clear context to the game/words? </a:t>
            </a:r>
          </a:p>
          <a:p>
            <a:r>
              <a:rPr lang="en-US" baseline="0" dirty="0"/>
              <a:t>*A chance to talk about it?</a:t>
            </a:r>
          </a:p>
          <a:p>
            <a:r>
              <a:rPr lang="en-US" baseline="0" dirty="0"/>
              <a:t>*Visuals or handouts?</a:t>
            </a:r>
          </a:p>
          <a:p>
            <a:endParaRPr lang="en-US" dirty="0"/>
          </a:p>
        </p:txBody>
      </p:sp>
      <p:sp>
        <p:nvSpPr>
          <p:cNvPr id="4" name="Slide Number Placeholder 3"/>
          <p:cNvSpPr>
            <a:spLocks noGrp="1"/>
          </p:cNvSpPr>
          <p:nvPr>
            <p:ph type="sldNum" sz="quarter" idx="10"/>
          </p:nvPr>
        </p:nvSpPr>
        <p:spPr/>
        <p:txBody>
          <a:bodyPr/>
          <a:lstStyle/>
          <a:p>
            <a:fld id="{F12C04DF-F32B-D844-96C4-6AAB3B63D36B}" type="slidenum">
              <a:rPr lang="en-US" smtClean="0"/>
              <a:t>5</a:t>
            </a:fld>
            <a:endParaRPr lang="en-US"/>
          </a:p>
        </p:txBody>
      </p:sp>
    </p:spTree>
    <p:extLst>
      <p:ext uri="{BB962C8B-B14F-4D97-AF65-F5344CB8AC3E}">
        <p14:creationId xmlns:p14="http://schemas.microsoft.com/office/powerpoint/2010/main" val="1682155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 minute) </a:t>
            </a:r>
          </a:p>
          <a:p>
            <a:endParaRPr lang="en-US" baseline="0" dirty="0"/>
          </a:p>
          <a:p>
            <a:r>
              <a:rPr lang="en-US" baseline="0" dirty="0"/>
              <a:t>Then click through the slide and ask which of these images might have helped them understand.</a:t>
            </a:r>
          </a:p>
          <a:p>
            <a:br>
              <a:rPr lang="en-US" baseline="0" dirty="0"/>
            </a:br>
            <a:r>
              <a:rPr lang="en-US" baseline="0" dirty="0"/>
              <a:t>“I heard some of you say if you’d had</a:t>
            </a:r>
            <a:r>
              <a:rPr lang="mr-IN" baseline="0" dirty="0"/>
              <a:t>…</a:t>
            </a:r>
            <a:r>
              <a:rPr lang="en-US" baseline="0" dirty="0"/>
              <a:t>”</a:t>
            </a:r>
          </a:p>
          <a:p>
            <a:r>
              <a:rPr lang="en-US" baseline="0" dirty="0"/>
              <a:t>A chart to keep you organized</a:t>
            </a:r>
          </a:p>
          <a:p>
            <a:r>
              <a:rPr lang="en-US" baseline="0" dirty="0"/>
              <a:t>More context or meaning behind the game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chance to play the game, talk about it, and ask questions</a:t>
            </a:r>
          </a:p>
          <a:p>
            <a:r>
              <a:rPr lang="en-US" baseline="0" dirty="0"/>
              <a:t>A visual to see the hand representations. </a:t>
            </a:r>
          </a:p>
        </p:txBody>
      </p:sp>
      <p:sp>
        <p:nvSpPr>
          <p:cNvPr id="4" name="Slide Number Placeholder 3"/>
          <p:cNvSpPr>
            <a:spLocks noGrp="1"/>
          </p:cNvSpPr>
          <p:nvPr>
            <p:ph type="sldNum" sz="quarter" idx="10"/>
          </p:nvPr>
        </p:nvSpPr>
        <p:spPr/>
        <p:txBody>
          <a:bodyPr/>
          <a:lstStyle/>
          <a:p>
            <a:fld id="{F12C04DF-F32B-D844-96C4-6AAB3B63D36B}" type="slidenum">
              <a:rPr lang="en-US" smtClean="0"/>
              <a:t>6</a:t>
            </a:fld>
            <a:endParaRPr lang="en-US"/>
          </a:p>
        </p:txBody>
      </p:sp>
    </p:spTree>
    <p:extLst>
      <p:ext uri="{BB962C8B-B14F-4D97-AF65-F5344CB8AC3E}">
        <p14:creationId xmlns:p14="http://schemas.microsoft.com/office/powerpoint/2010/main" val="2175005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seconds)</a:t>
            </a:r>
          </a:p>
          <a:p>
            <a:endParaRPr lang="en-US" baseline="0" dirty="0"/>
          </a:p>
          <a:p>
            <a:r>
              <a:rPr lang="en-US" b="1" baseline="0" dirty="0"/>
              <a:t>“</a:t>
            </a:r>
            <a:r>
              <a:rPr lang="en-US" sz="1200" b="1" i="0" kern="1200" dirty="0">
                <a:solidFill>
                  <a:schemeClr val="tx1"/>
                </a:solidFill>
                <a:effectLst/>
                <a:latin typeface="+mn-lt"/>
                <a:ea typeface="+mn-ea"/>
                <a:cs typeface="+mn-cs"/>
              </a:rPr>
              <a:t>This session will provide protected time to explore new (and maybe old) vocabulary strategies and connect these back to authentic components that benefit student learning</a:t>
            </a:r>
            <a:r>
              <a:rPr lang="en-US" sz="1200" b="1" i="0" u="none" strike="noStrike" cap="none" baseline="0" dirty="0">
                <a:solidFill>
                  <a:schemeClr val="dk1"/>
                </a:solidFill>
                <a:latin typeface="+mn-lt"/>
                <a:ea typeface="Calibri"/>
                <a:cs typeface="Calibri"/>
                <a:sym typeface="Calibri"/>
              </a:rPr>
              <a:t>.”</a:t>
            </a:r>
            <a:endParaRPr lang="en-US" b="1" dirty="0"/>
          </a:p>
          <a:p>
            <a:endParaRPr lang="en-US" dirty="0"/>
          </a:p>
          <a:p>
            <a:r>
              <a:rPr lang="en-US" dirty="0"/>
              <a:t>Highlight</a:t>
            </a:r>
            <a:r>
              <a:rPr lang="en-US" baseline="0" dirty="0"/>
              <a:t> the main goals, but do not read this slide. </a:t>
            </a:r>
          </a:p>
          <a:p>
            <a:r>
              <a:rPr lang="en-US" baseline="0" dirty="0"/>
              <a:t>Know what the objectives are and mention them to the participants. </a:t>
            </a:r>
          </a:p>
          <a:p>
            <a:endParaRPr lang="en-US" dirty="0"/>
          </a:p>
        </p:txBody>
      </p:sp>
      <p:sp>
        <p:nvSpPr>
          <p:cNvPr id="4" name="Slide Number Placeholder 3"/>
          <p:cNvSpPr>
            <a:spLocks noGrp="1"/>
          </p:cNvSpPr>
          <p:nvPr>
            <p:ph type="sldNum" sz="quarter" idx="10"/>
          </p:nvPr>
        </p:nvSpPr>
        <p:spPr/>
        <p:txBody>
          <a:bodyPr/>
          <a:lstStyle/>
          <a:p>
            <a:fld id="{F12C04DF-F32B-D844-96C4-6AAB3B63D36B}" type="slidenum">
              <a:rPr lang="en-US" smtClean="0"/>
              <a:t>7</a:t>
            </a:fld>
            <a:endParaRPr lang="en-US"/>
          </a:p>
        </p:txBody>
      </p:sp>
    </p:spTree>
    <p:extLst>
      <p:ext uri="{BB962C8B-B14F-4D97-AF65-F5344CB8AC3E}">
        <p14:creationId xmlns:p14="http://schemas.microsoft.com/office/powerpoint/2010/main" val="2103413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dirty="0"/>
              <a:t>(2 minutes) </a:t>
            </a:r>
          </a:p>
          <a:p>
            <a:endParaRPr lang="en-US" strike="noStrike" dirty="0"/>
          </a:p>
          <a:p>
            <a:r>
              <a:rPr lang="en-US" strike="noStrike" dirty="0"/>
              <a:t>Participants</a:t>
            </a:r>
            <a:r>
              <a:rPr lang="en-US" strike="noStrike" baseline="0" dirty="0"/>
              <a:t> turn and talk, sharing the strategy or strategies that they have used in their classrooms to teach vocabulary authentically. </a:t>
            </a:r>
          </a:p>
          <a:p>
            <a:endParaRPr lang="en-US" strike="noStrike" baseline="0" dirty="0"/>
          </a:p>
          <a:p>
            <a:r>
              <a:rPr lang="en-US" sz="1200" b="0" i="0" kern="1200" dirty="0">
                <a:solidFill>
                  <a:schemeClr val="tx1"/>
                </a:solidFill>
                <a:effectLst/>
                <a:latin typeface="+mn-lt"/>
                <a:ea typeface="+mn-ea"/>
                <a:cs typeface="+mn-cs"/>
              </a:rPr>
              <a:t>(Note: You can use a timer to track this activity, but if participants are done discussing after one minute, then move on. Don't use the whole two minutes if they don't need it.) </a:t>
            </a:r>
            <a:endParaRPr lang="en-US" strike="noStrike" baseline="0" dirty="0"/>
          </a:p>
        </p:txBody>
      </p:sp>
      <p:sp>
        <p:nvSpPr>
          <p:cNvPr id="4" name="Slide Number Placeholder 3"/>
          <p:cNvSpPr>
            <a:spLocks noGrp="1"/>
          </p:cNvSpPr>
          <p:nvPr>
            <p:ph type="sldNum" sz="quarter" idx="10"/>
          </p:nvPr>
        </p:nvSpPr>
        <p:spPr/>
        <p:txBody>
          <a:bodyPr/>
          <a:lstStyle/>
          <a:p>
            <a:fld id="{F12C04DF-F32B-D844-96C4-6AAB3B63D36B}" type="slidenum">
              <a:rPr lang="en-US" smtClean="0"/>
              <a:t>8</a:t>
            </a:fld>
            <a:endParaRPr lang="en-US"/>
          </a:p>
        </p:txBody>
      </p:sp>
    </p:spTree>
    <p:extLst>
      <p:ext uri="{BB962C8B-B14F-4D97-AF65-F5344CB8AC3E}">
        <p14:creationId xmlns:p14="http://schemas.microsoft.com/office/powerpoint/2010/main" val="1561280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dirty="0"/>
              <a:t>(3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trike="noStrik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trike="noStrike" baseline="0" dirty="0"/>
              <a:t>Click through the slide and tell participants the following:</a:t>
            </a:r>
          </a:p>
          <a:p>
            <a:pPr marL="0" marR="0" indent="0" algn="l" defTabSz="914400" rtl="0" eaLnBrk="1" fontAlgn="auto" latinLnBrk="0" hangingPunct="1">
              <a:lnSpc>
                <a:spcPct val="100000"/>
              </a:lnSpc>
              <a:spcBef>
                <a:spcPts val="0"/>
              </a:spcBef>
              <a:spcAft>
                <a:spcPts val="0"/>
              </a:spcAft>
              <a:buClrTx/>
              <a:buSzTx/>
              <a:buFontTx/>
              <a:buNone/>
              <a:tabLst/>
              <a:defRPr/>
            </a:pPr>
            <a:r>
              <a:rPr lang="en-US" strike="noStrike" baseline="0" dirty="0"/>
              <a:t>Using the i</a:t>
            </a:r>
            <a:r>
              <a:rPr lang="en-US" strike="noStrike" dirty="0"/>
              <a:t>ndex</a:t>
            </a:r>
            <a:r>
              <a:rPr lang="en-US" strike="noStrike" baseline="0" dirty="0"/>
              <a:t> cards provided on the tables, write down: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trike="noStrike" baseline="0" dirty="0"/>
              <a:t>A strategy or activity that you have used in your classroom to build academic vocabulary.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trike="noStrike" baseline="0" dirty="0"/>
              <a:t>A brief description or the steps of how you use this strategy/activity.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trike="noStrike" baseline="0" dirty="0"/>
              <a:t>A reference, if applicable.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trike="noStrike" baseline="0" dirty="0"/>
              <a:t>Your name and content area. </a:t>
            </a:r>
          </a:p>
          <a:p>
            <a:endParaRPr lang="en-US" baseline="0" dirty="0"/>
          </a:p>
          <a:p>
            <a:r>
              <a:rPr lang="en-US" strike="noStrike" baseline="0" dirty="0"/>
              <a:t>Collect these cards to use during the Explore activity.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a:t>LEAD teachers will bring all cards to the follow-up reflection sessions. </a:t>
            </a:r>
          </a:p>
          <a:p>
            <a:endParaRPr lang="en-US" baseline="0" dirty="0"/>
          </a:p>
          <a:p>
            <a:endParaRPr lang="en-US" strike="noStrike" baseline="0" dirty="0"/>
          </a:p>
          <a:p>
            <a:endParaRPr lang="en-US" dirty="0"/>
          </a:p>
        </p:txBody>
      </p:sp>
      <p:sp>
        <p:nvSpPr>
          <p:cNvPr id="4" name="Slide Number Placeholder 3"/>
          <p:cNvSpPr>
            <a:spLocks noGrp="1"/>
          </p:cNvSpPr>
          <p:nvPr>
            <p:ph type="sldNum" sz="quarter" idx="10"/>
          </p:nvPr>
        </p:nvSpPr>
        <p:spPr/>
        <p:txBody>
          <a:bodyPr/>
          <a:lstStyle/>
          <a:p>
            <a:fld id="{F12C04DF-F32B-D844-96C4-6AAB3B63D36B}" type="slidenum">
              <a:rPr lang="en-US" smtClean="0"/>
              <a:t>9</a:t>
            </a:fld>
            <a:endParaRPr lang="en-US"/>
          </a:p>
        </p:txBody>
      </p:sp>
    </p:spTree>
    <p:extLst>
      <p:ext uri="{BB962C8B-B14F-4D97-AF65-F5344CB8AC3E}">
        <p14:creationId xmlns:p14="http://schemas.microsoft.com/office/powerpoint/2010/main" val="9162472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91332" y="1335963"/>
            <a:ext cx="2548128" cy="41637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9"/>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1" tIns="91421" rIns="91421" bIns="91421" anchor="ctr" anchorCtr="0"/>
          <a:lstStyle>
            <a:lvl1pPr algn="l" rtl="0">
              <a:spcBef>
                <a:spcPts val="0"/>
              </a:spcBef>
              <a:buSzPct val="100000"/>
              <a:buFont typeface="Georgia"/>
              <a:buNone/>
              <a:defRPr sz="4800" b="0">
                <a:solidFill>
                  <a:srgbClr val="991B1E"/>
                </a:solidFill>
                <a:latin typeface="Calibri"/>
                <a:ea typeface="Georgia"/>
                <a:cs typeface="Calibri"/>
                <a:sym typeface="Georgia"/>
              </a:defRPr>
            </a:lvl1pPr>
            <a:lvl2pPr algn="l" rtl="0">
              <a:spcBef>
                <a:spcPts val="0"/>
              </a:spcBef>
              <a:buSzPct val="100000"/>
              <a:buFont typeface="Georgia"/>
              <a:buNone/>
              <a:defRPr sz="4800" b="0">
                <a:solidFill>
                  <a:schemeClr val="lt1"/>
                </a:solidFill>
                <a:latin typeface="Georgia"/>
                <a:ea typeface="Georgia"/>
                <a:cs typeface="Georgia"/>
                <a:sym typeface="Georgia"/>
              </a:defRPr>
            </a:lvl2pPr>
            <a:lvl3pPr algn="l" rtl="0">
              <a:spcBef>
                <a:spcPts val="0"/>
              </a:spcBef>
              <a:buSzPct val="100000"/>
              <a:buFont typeface="Georgia"/>
              <a:buNone/>
              <a:defRPr sz="4800" b="0">
                <a:solidFill>
                  <a:schemeClr val="lt1"/>
                </a:solidFill>
                <a:latin typeface="Georgia"/>
                <a:ea typeface="Georgia"/>
                <a:cs typeface="Georgia"/>
                <a:sym typeface="Georgia"/>
              </a:defRPr>
            </a:lvl3pPr>
            <a:lvl4pPr algn="l" rtl="0">
              <a:spcBef>
                <a:spcPts val="0"/>
              </a:spcBef>
              <a:buSzPct val="100000"/>
              <a:buFont typeface="Georgia"/>
              <a:buNone/>
              <a:defRPr sz="4800" b="0">
                <a:solidFill>
                  <a:schemeClr val="lt1"/>
                </a:solidFill>
                <a:latin typeface="Georgia"/>
                <a:ea typeface="Georgia"/>
                <a:cs typeface="Georgia"/>
                <a:sym typeface="Georgia"/>
              </a:defRPr>
            </a:lvl4pPr>
            <a:lvl5pPr algn="l" rtl="0">
              <a:spcBef>
                <a:spcPts val="0"/>
              </a:spcBef>
              <a:buSzPct val="100000"/>
              <a:buFont typeface="Georgia"/>
              <a:buNone/>
              <a:defRPr sz="4800" b="0">
                <a:solidFill>
                  <a:schemeClr val="lt1"/>
                </a:solidFill>
                <a:latin typeface="Georgia"/>
                <a:ea typeface="Georgia"/>
                <a:cs typeface="Georgia"/>
                <a:sym typeface="Georgia"/>
              </a:defRPr>
            </a:lvl5pPr>
            <a:lvl6pPr algn="l" rtl="0">
              <a:spcBef>
                <a:spcPts val="0"/>
              </a:spcBef>
              <a:buSzPct val="100000"/>
              <a:buFont typeface="Georgia"/>
              <a:buNone/>
              <a:defRPr sz="4800" b="0">
                <a:solidFill>
                  <a:schemeClr val="lt1"/>
                </a:solidFill>
                <a:latin typeface="Georgia"/>
                <a:ea typeface="Georgia"/>
                <a:cs typeface="Georgia"/>
                <a:sym typeface="Georgia"/>
              </a:defRPr>
            </a:lvl6pPr>
            <a:lvl7pPr algn="l" rtl="0">
              <a:spcBef>
                <a:spcPts val="0"/>
              </a:spcBef>
              <a:buSzPct val="100000"/>
              <a:buFont typeface="Georgia"/>
              <a:buNone/>
              <a:defRPr sz="4800" b="0">
                <a:solidFill>
                  <a:schemeClr val="lt1"/>
                </a:solidFill>
                <a:latin typeface="Georgia"/>
                <a:ea typeface="Georgia"/>
                <a:cs typeface="Georgia"/>
                <a:sym typeface="Georgia"/>
              </a:defRPr>
            </a:lvl7pPr>
            <a:lvl8pPr algn="l" rtl="0">
              <a:spcBef>
                <a:spcPts val="0"/>
              </a:spcBef>
              <a:buSzPct val="100000"/>
              <a:buFont typeface="Georgia"/>
              <a:buNone/>
              <a:defRPr sz="4800" b="0">
                <a:solidFill>
                  <a:schemeClr val="lt1"/>
                </a:solidFill>
                <a:latin typeface="Georgia"/>
                <a:ea typeface="Georgia"/>
                <a:cs typeface="Georgia"/>
                <a:sym typeface="Georgia"/>
              </a:defRPr>
            </a:lvl8pPr>
            <a:lvl9pPr algn="l" rtl="0">
              <a:spcBef>
                <a:spcPts val="0"/>
              </a:spcBef>
              <a:buSzPct val="100000"/>
              <a:buFont typeface="Georgia"/>
              <a:buNone/>
              <a:defRPr sz="4800" b="0">
                <a:solidFill>
                  <a:schemeClr val="lt1"/>
                </a:solidFill>
                <a:latin typeface="Georgia"/>
                <a:ea typeface="Georgia"/>
                <a:cs typeface="Georgia"/>
                <a:sym typeface="Georgia"/>
              </a:defRPr>
            </a:lvl9pPr>
          </a:lstStyle>
          <a:p>
            <a:r>
              <a:rPr lang="en-US"/>
              <a:t>Click to edit Master title style</a:t>
            </a:r>
            <a:endParaRPr lang="en-US" dirty="0"/>
          </a:p>
        </p:txBody>
      </p:sp>
      <p:sp>
        <p:nvSpPr>
          <p:cNvPr id="23" name="Shape 23"/>
          <p:cNvSpPr txBox="1">
            <a:spLocks noGrp="1"/>
          </p:cNvSpPr>
          <p:nvPr>
            <p:ph type="body" idx="1"/>
          </p:nvPr>
        </p:nvSpPr>
        <p:spPr>
          <a:xfrm>
            <a:off x="457200" y="1600200"/>
            <a:ext cx="3994500" cy="4967700"/>
          </a:xfrm>
          <a:prstGeom prst="rect">
            <a:avLst/>
          </a:prstGeom>
          <a:noFill/>
          <a:ln>
            <a:noFill/>
          </a:ln>
        </p:spPr>
        <p:txBody>
          <a:bodyPr lIns="91421" tIns="91421" rIns="91421" bIns="91421"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pPr lvl="0"/>
            <a:r>
              <a:rPr lang="en-US"/>
              <a:t>Click to edit Master text styles</a:t>
            </a:r>
          </a:p>
        </p:txBody>
      </p:sp>
      <p:sp>
        <p:nvSpPr>
          <p:cNvPr id="25" name="Shape 25"/>
          <p:cNvSpPr txBox="1">
            <a:spLocks noGrp="1"/>
          </p:cNvSpPr>
          <p:nvPr>
            <p:ph type="body" idx="2"/>
          </p:nvPr>
        </p:nvSpPr>
        <p:spPr>
          <a:xfrm>
            <a:off x="4692274" y="1600200"/>
            <a:ext cx="3994500" cy="4967700"/>
          </a:xfrm>
          <a:prstGeom prst="rect">
            <a:avLst/>
          </a:prstGeom>
          <a:noFill/>
          <a:ln>
            <a:noFill/>
          </a:ln>
        </p:spPr>
        <p:txBody>
          <a:bodyPr lIns="91421" tIns="91421" rIns="91421" bIns="91421"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533400" y="1371600"/>
            <a:ext cx="7851648" cy="1828800"/>
          </a:xfrm>
          <a:ln>
            <a:noFill/>
          </a:ln>
        </p:spPr>
        <p:txBody>
          <a:bodyPr vert="horz" tIns="0" rIns="18287"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600" b="0">
                <a:ln>
                  <a:noFill/>
                </a:ln>
                <a:solidFill>
                  <a:schemeClr val="tx1"/>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533400" y="3228536"/>
            <a:ext cx="7854696" cy="1752600"/>
          </a:xfrm>
        </p:spPr>
        <p:txBody>
          <a:bodyPr lIns="0" rIns="18287"/>
          <a:lstStyle>
            <a:lvl1pPr marL="0" marR="45718" indent="0" algn="l">
              <a:buNone/>
              <a:defRPr>
                <a:solidFill>
                  <a:schemeClr val="tx1"/>
                </a:solidFill>
                <a:latin typeface="Calibri"/>
                <a:cs typeface="Calibri"/>
              </a:defRPr>
            </a:lvl1pPr>
            <a:lvl2pPr marL="457177" indent="0" algn="ctr">
              <a:buNone/>
            </a:lvl2pPr>
            <a:lvl3pPr marL="914353" indent="0" algn="ctr">
              <a:buNone/>
            </a:lvl3pPr>
            <a:lvl4pPr marL="1371530" indent="0" algn="ctr">
              <a:buNone/>
            </a:lvl4pPr>
            <a:lvl5pPr marL="1828706" indent="0" algn="ctr">
              <a:buNone/>
            </a:lvl5pPr>
            <a:lvl6pPr marL="2285883" indent="0" algn="ctr">
              <a:buNone/>
            </a:lvl6pPr>
            <a:lvl7pPr marL="2743060" indent="0" algn="ctr">
              <a:buNone/>
            </a:lvl7pPr>
            <a:lvl8pPr marL="3200236" indent="0" algn="ctr">
              <a:buNone/>
            </a:lvl8pPr>
            <a:lvl9pPr marL="3657413" indent="0" algn="ctr">
              <a:buNone/>
            </a:lvl9pPr>
          </a:lstStyle>
          <a:p>
            <a:r>
              <a:rPr kumimoji="0" lang="en-US"/>
              <a:t>Click to edit Master subtitle style</a:t>
            </a:r>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600" b="0" cap="none" baseline="0" dirty="0">
                <a:ln w="635">
                  <a:noFill/>
                </a:ln>
                <a:solidFill>
                  <a:srgbClr val="FFFFFF"/>
                </a:solidFill>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530352" y="2704664"/>
            <a:ext cx="7772400" cy="1509712"/>
          </a:xfrm>
        </p:spPr>
        <p:txBody>
          <a:bodyPr lIns="45718" rIns="45718"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04088"/>
            <a:ext cx="8229600" cy="1143000"/>
          </a:xfrm>
        </p:spPr>
        <p:txBody>
          <a:bodyPr/>
          <a:lstStyle/>
          <a:p>
            <a:r>
              <a:rPr kumimoji="0" lang="en-US" dirty="0"/>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04088"/>
            <a:ext cx="8229600" cy="1143000"/>
          </a:xfrm>
        </p:spPr>
        <p:txBody>
          <a:bodyPr tIns="45718" anchor="b"/>
          <a:lstStyle>
            <a:lvl1pPr>
              <a:defRPr/>
            </a:lvl1pPr>
          </a:lstStyle>
          <a:p>
            <a:r>
              <a:rPr kumimoji="0" lang="en-US" dirty="0"/>
              <a:t>CLICK TO EDIT MASTER TITLE STYLE</a:t>
            </a:r>
          </a:p>
        </p:txBody>
      </p:sp>
      <p:sp>
        <p:nvSpPr>
          <p:cNvPr id="3" name="Text Placeholder 2"/>
          <p:cNvSpPr>
            <a:spLocks noGrp="1"/>
          </p:cNvSpPr>
          <p:nvPr>
            <p:ph type="body" idx="1"/>
          </p:nvPr>
        </p:nvSpPr>
        <p:spPr>
          <a:xfrm>
            <a:off x="457200" y="1855248"/>
            <a:ext cx="4040188" cy="659352"/>
          </a:xfrm>
        </p:spPr>
        <p:txBody>
          <a:bodyPr lIns="45718" tIns="0" rIns="45718"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1859758"/>
            <a:ext cx="4041775" cy="654843"/>
          </a:xfrm>
        </p:spPr>
        <p:txBody>
          <a:bodyPr lIns="45718" tIns="0" rIns="45718"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04088"/>
            <a:ext cx="8305800" cy="1143000"/>
          </a:xfrm>
        </p:spPr>
        <p:txBody>
          <a:bodyPr vert="horz" tIns="45718"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370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3575050" y="1905000"/>
            <a:ext cx="5111750" cy="4343400"/>
          </a:xfrm>
        </p:spPr>
        <p:txBody>
          <a:bodyPr tIns="0"/>
          <a:lstStyle>
            <a:lvl1pPr marL="0" indent="0">
              <a:buNone/>
              <a:defRPr sz="2800" baseline="0"/>
            </a:lvl1pPr>
            <a:lvl2pPr>
              <a:defRPr sz="2600"/>
            </a:lvl2pPr>
            <a:lvl3pPr>
              <a:defRPr sz="2400"/>
            </a:lvl3pPr>
            <a:lvl4pPr>
              <a:defRPr sz="2000"/>
            </a:lvl4pPr>
            <a:lvl5pPr>
              <a:defRPr sz="1800"/>
            </a:lvl5pPr>
          </a:lstStyle>
          <a:p>
            <a:pPr lvl="0" eaLnBrk="1" latinLnBrk="0" hangingPunct="1"/>
            <a:r>
              <a:rPr kumimoji="0" lang="en-US" dirty="0"/>
              <a:t>[place photo or chart here]</a:t>
            </a:r>
          </a:p>
        </p:txBody>
      </p:sp>
      <p:sp>
        <p:nvSpPr>
          <p:cNvPr id="8" name="Title 1"/>
          <p:cNvSpPr>
            <a:spLocks noGrp="1"/>
          </p:cNvSpPr>
          <p:nvPr>
            <p:ph type="title" hasCustomPrompt="1"/>
          </p:nvPr>
        </p:nvSpPr>
        <p:spPr>
          <a:xfrm>
            <a:off x="457200" y="704088"/>
            <a:ext cx="8229600" cy="1143000"/>
          </a:xfrm>
        </p:spPr>
        <p:txBody>
          <a:bodyPr tIns="45718" anchor="b"/>
          <a:lstStyle>
            <a:lvl1pPr>
              <a:defRPr/>
            </a:lvl1pPr>
          </a:lstStyle>
          <a:p>
            <a:r>
              <a:rPr kumimoji="0" lang="en-US" dirty="0"/>
              <a:t>CLICK TO EDIT MASTER TITLE STYLE</a:t>
            </a:r>
          </a:p>
        </p:txBody>
      </p:sp>
      <p:sp>
        <p:nvSpPr>
          <p:cNvPr id="9" name="Content Placeholder 4"/>
          <p:cNvSpPr>
            <a:spLocks noGrp="1"/>
          </p:cNvSpPr>
          <p:nvPr>
            <p:ph sz="quarter" idx="2"/>
          </p:nvPr>
        </p:nvSpPr>
        <p:spPr>
          <a:xfrm>
            <a:off x="457200" y="1905000"/>
            <a:ext cx="3124200" cy="434340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704088"/>
            <a:ext cx="8229600" cy="1143000"/>
          </a:xfrm>
          <a:prstGeom prst="rect">
            <a:avLst/>
          </a:prstGeom>
        </p:spPr>
        <p:txBody>
          <a:bodyPr vert="horz" lIns="0" tIns="45718"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lIns="91435" tIns="45718" rIns="91435" bIns="4571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79" r:id="rId1"/>
    <p:sldLayoutId id="2147483673" r:id="rId2"/>
    <p:sldLayoutId id="2147483674" r:id="rId3"/>
    <p:sldLayoutId id="2147483675" r:id="rId4"/>
    <p:sldLayoutId id="2147483676" r:id="rId5"/>
    <p:sldLayoutId id="2147483677" r:id="rId6"/>
    <p:sldLayoutId id="2147483678" r:id="rId7"/>
    <p:sldLayoutId id="2147483682" r:id="rId8"/>
    <p:sldLayoutId id="2147483680" r:id="rId9"/>
    <p:sldLayoutId id="2147483681" r:id="rId10"/>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rtl="0" eaLnBrk="1" latinLnBrk="0" hangingPunct="1">
        <a:spcBef>
          <a:spcPct val="0"/>
        </a:spcBef>
        <a:buNone/>
        <a:defRPr kumimoji="0" sz="5000" b="0" kern="1200">
          <a:ln>
            <a:noFill/>
          </a:ln>
          <a:solidFill>
            <a:schemeClr val="accent4"/>
          </a:solidFill>
          <a:effectLst/>
          <a:latin typeface="+mj-lt"/>
          <a:ea typeface="+mj-ea"/>
          <a:cs typeface="+mj-cs"/>
        </a:defRPr>
      </a:lvl1pPr>
    </p:titleStyle>
    <p:bodyStyle>
      <a:lvl1pPr marL="274306" indent="-274306" algn="l" rtl="0" eaLnBrk="1" latinLnBrk="0" hangingPunct="1">
        <a:spcBef>
          <a:spcPct val="20000"/>
        </a:spcBef>
        <a:buClr>
          <a:schemeClr val="accent3"/>
        </a:buClr>
        <a:buSzPct val="95000"/>
        <a:buFont typeface="Wingdings 2"/>
        <a:buChar char=""/>
        <a:defRPr kumimoji="0" sz="2600" kern="1200">
          <a:solidFill>
            <a:schemeClr val="tx1"/>
          </a:solidFill>
          <a:latin typeface="Calibri"/>
          <a:ea typeface="+mn-ea"/>
          <a:cs typeface="Calibri"/>
        </a:defRPr>
      </a:lvl1pPr>
      <a:lvl2pPr marL="640047" indent="-246875" algn="l" rtl="0" eaLnBrk="1" latinLnBrk="0" hangingPunct="1">
        <a:spcBef>
          <a:spcPct val="20000"/>
        </a:spcBef>
        <a:buClr>
          <a:schemeClr val="accent1"/>
        </a:buClr>
        <a:buSzPct val="85000"/>
        <a:buFont typeface="Wingdings 2"/>
        <a:buChar char=""/>
        <a:defRPr kumimoji="0" sz="2400" kern="1200">
          <a:solidFill>
            <a:schemeClr val="tx1"/>
          </a:solidFill>
          <a:latin typeface="Calibri"/>
          <a:ea typeface="+mn-ea"/>
          <a:cs typeface="Calibri"/>
        </a:defRPr>
      </a:lvl2pPr>
      <a:lvl3pPr marL="914353" indent="-246875" algn="l" rtl="0" eaLnBrk="1" latinLnBrk="0" hangingPunct="1">
        <a:spcBef>
          <a:spcPct val="20000"/>
        </a:spcBef>
        <a:buClr>
          <a:schemeClr val="accent2"/>
        </a:buClr>
        <a:buSzPct val="70000"/>
        <a:buFont typeface="Wingdings 2"/>
        <a:buChar char=""/>
        <a:defRPr kumimoji="0" sz="2100" kern="1200">
          <a:solidFill>
            <a:schemeClr val="tx1"/>
          </a:solidFill>
          <a:latin typeface="Calibri"/>
          <a:ea typeface="+mn-ea"/>
          <a:cs typeface="Calibri"/>
        </a:defRPr>
      </a:lvl3pPr>
      <a:lvl4pPr marL="1188659" indent="-210301" algn="l" rtl="0" eaLnBrk="1" latinLnBrk="0" hangingPunct="1">
        <a:spcBef>
          <a:spcPct val="20000"/>
        </a:spcBef>
        <a:buClr>
          <a:schemeClr val="accent3"/>
        </a:buClr>
        <a:buSzPct val="65000"/>
        <a:buFont typeface="Wingdings 2"/>
        <a:buChar char=""/>
        <a:defRPr kumimoji="0" sz="2000" kern="1200">
          <a:solidFill>
            <a:schemeClr val="tx1"/>
          </a:solidFill>
          <a:latin typeface="Calibri"/>
          <a:ea typeface="+mn-ea"/>
          <a:cs typeface="Calibri"/>
        </a:defRPr>
      </a:lvl4pPr>
      <a:lvl5pPr marL="1462965" indent="-210301" algn="l" rtl="0" eaLnBrk="1" latinLnBrk="0" hangingPunct="1">
        <a:spcBef>
          <a:spcPct val="20000"/>
        </a:spcBef>
        <a:buClr>
          <a:schemeClr val="accent4"/>
        </a:buClr>
        <a:buSzPct val="65000"/>
        <a:buFont typeface="Wingdings 2"/>
        <a:buChar char=""/>
        <a:defRPr kumimoji="0" sz="2000" kern="1200">
          <a:solidFill>
            <a:schemeClr val="tx1"/>
          </a:solidFill>
          <a:latin typeface="Calibri"/>
          <a:ea typeface="+mn-ea"/>
          <a:cs typeface="Calibri"/>
        </a:defRPr>
      </a:lvl5pPr>
      <a:lvl6pPr marL="1737271" indent="-210301"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141" indent="-182871"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448" indent="-182871"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754" indent="-182871"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77" algn="l" rtl="0" eaLnBrk="1" latinLnBrk="0" hangingPunct="1">
        <a:defRPr kumimoji="0" kern="1200">
          <a:solidFill>
            <a:schemeClr val="tx1"/>
          </a:solidFill>
          <a:latin typeface="+mn-lt"/>
          <a:ea typeface="+mn-ea"/>
          <a:cs typeface="+mn-cs"/>
        </a:defRPr>
      </a:lvl2pPr>
      <a:lvl3pPr marL="914353" algn="l" rtl="0" eaLnBrk="1" latinLnBrk="0" hangingPunct="1">
        <a:defRPr kumimoji="0" kern="1200">
          <a:solidFill>
            <a:schemeClr val="tx1"/>
          </a:solidFill>
          <a:latin typeface="+mn-lt"/>
          <a:ea typeface="+mn-ea"/>
          <a:cs typeface="+mn-cs"/>
        </a:defRPr>
      </a:lvl3pPr>
      <a:lvl4pPr marL="1371530" algn="l" rtl="0" eaLnBrk="1" latinLnBrk="0" hangingPunct="1">
        <a:defRPr kumimoji="0" kern="1200">
          <a:solidFill>
            <a:schemeClr val="tx1"/>
          </a:solidFill>
          <a:latin typeface="+mn-lt"/>
          <a:ea typeface="+mn-ea"/>
          <a:cs typeface="+mn-cs"/>
        </a:defRPr>
      </a:lvl4pPr>
      <a:lvl5pPr marL="1828706" algn="l" rtl="0" eaLnBrk="1" latinLnBrk="0" hangingPunct="1">
        <a:defRPr kumimoji="0" kern="1200">
          <a:solidFill>
            <a:schemeClr val="tx1"/>
          </a:solidFill>
          <a:latin typeface="+mn-lt"/>
          <a:ea typeface="+mn-ea"/>
          <a:cs typeface="+mn-cs"/>
        </a:defRPr>
      </a:lvl5pPr>
      <a:lvl6pPr marL="2285883" algn="l" rtl="0" eaLnBrk="1" latinLnBrk="0" hangingPunct="1">
        <a:defRPr kumimoji="0" kern="1200">
          <a:solidFill>
            <a:schemeClr val="tx1"/>
          </a:solidFill>
          <a:latin typeface="+mn-lt"/>
          <a:ea typeface="+mn-ea"/>
          <a:cs typeface="+mn-cs"/>
        </a:defRPr>
      </a:lvl6pPr>
      <a:lvl7pPr marL="2743060" algn="l" rtl="0" eaLnBrk="1" latinLnBrk="0" hangingPunct="1">
        <a:defRPr kumimoji="0" kern="1200">
          <a:solidFill>
            <a:schemeClr val="tx1"/>
          </a:solidFill>
          <a:latin typeface="+mn-lt"/>
          <a:ea typeface="+mn-ea"/>
          <a:cs typeface="+mn-cs"/>
        </a:defRPr>
      </a:lvl7pPr>
      <a:lvl8pPr marL="3200236" algn="l" rtl="0" eaLnBrk="1" latinLnBrk="0" hangingPunct="1">
        <a:defRPr kumimoji="0" kern="1200">
          <a:solidFill>
            <a:schemeClr val="tx1"/>
          </a:solidFill>
          <a:latin typeface="+mn-lt"/>
          <a:ea typeface="+mn-ea"/>
          <a:cs typeface="+mn-cs"/>
        </a:defRPr>
      </a:lvl8pPr>
      <a:lvl9pPr marL="3657413"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fqlDc2VICZ0"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463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chemeClr val="bg1">
                <a:lumMod val="85000"/>
              </a:schemeClr>
            </a:gs>
          </a:gsLst>
          <a:lin ang="564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24592"/>
            <a:ext cx="8077200" cy="762000"/>
          </a:xfrm>
          <a:solidFill>
            <a:schemeClr val="bg1"/>
          </a:solidFill>
        </p:spPr>
        <p:txBody>
          <a:bodyPr>
            <a:normAutofit/>
          </a:bodyPr>
          <a:lstStyle/>
          <a:p>
            <a:r>
              <a:rPr lang="en-US" sz="4400" dirty="0"/>
              <a:t>Vocabulary Resources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32" t="3655" r="-332" b="38889"/>
          <a:stretch/>
        </p:blipFill>
        <p:spPr>
          <a:xfrm>
            <a:off x="1142999" y="1371600"/>
            <a:ext cx="6942111" cy="5161808"/>
          </a:xfrm>
          <a:prstGeom prst="rect">
            <a:avLst/>
          </a:prstGeom>
          <a:gradFill>
            <a:gsLst>
              <a:gs pos="0">
                <a:srgbClr val="FFFFFF"/>
              </a:gs>
              <a:gs pos="100000">
                <a:schemeClr val="bg1">
                  <a:lumMod val="85000"/>
                </a:schemeClr>
              </a:gs>
            </a:gsLst>
            <a:lin ang="5640000" scaled="0"/>
          </a:gradFill>
        </p:spPr>
      </p:pic>
    </p:spTree>
    <p:extLst>
      <p:ext uri="{BB962C8B-B14F-4D97-AF65-F5344CB8AC3E}">
        <p14:creationId xmlns:p14="http://schemas.microsoft.com/office/powerpoint/2010/main" val="14446905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fontScale="90000"/>
          </a:bodyPr>
          <a:lstStyle/>
          <a:p>
            <a:r>
              <a:rPr lang="en-US" dirty="0"/>
              <a:t>Strategies for Building Vocabulary</a:t>
            </a:r>
          </a:p>
        </p:txBody>
      </p:sp>
      <p:sp>
        <p:nvSpPr>
          <p:cNvPr id="3" name="Content Placeholder 2"/>
          <p:cNvSpPr>
            <a:spLocks noGrp="1"/>
          </p:cNvSpPr>
          <p:nvPr>
            <p:ph idx="1"/>
          </p:nvPr>
        </p:nvSpPr>
        <p:spPr/>
        <p:txBody>
          <a:bodyPr>
            <a:normAutofit/>
          </a:bodyPr>
          <a:lstStyle/>
          <a:p>
            <a:pPr>
              <a:buClr>
                <a:schemeClr val="accent4"/>
              </a:buClr>
            </a:pPr>
            <a:r>
              <a:rPr lang="en-US" sz="3200" dirty="0"/>
              <a:t>If possible, partner or group with others in your content area.</a:t>
            </a:r>
            <a:br>
              <a:rPr lang="en-US" sz="3200" dirty="0"/>
            </a:br>
            <a:endParaRPr lang="en-US" sz="3200" dirty="0"/>
          </a:p>
          <a:p>
            <a:pPr>
              <a:buClr>
                <a:schemeClr val="accent4"/>
              </a:buClr>
            </a:pPr>
            <a:r>
              <a:rPr lang="en-US" sz="3200" dirty="0"/>
              <a:t>Select two academic vocabulary words. </a:t>
            </a:r>
            <a:br>
              <a:rPr lang="en-US" sz="3200" dirty="0"/>
            </a:br>
            <a:endParaRPr lang="en-US" sz="3200" dirty="0"/>
          </a:p>
          <a:p>
            <a:pPr>
              <a:buClr>
                <a:schemeClr val="accent4"/>
              </a:buClr>
            </a:pPr>
            <a:r>
              <a:rPr lang="en-US" sz="3200" dirty="0"/>
              <a:t>Write the words on the top of your Strategy Harvest Note Sheet.</a:t>
            </a:r>
          </a:p>
        </p:txBody>
      </p:sp>
    </p:spTree>
    <p:extLst>
      <p:ext uri="{BB962C8B-B14F-4D97-AF65-F5344CB8AC3E}">
        <p14:creationId xmlns:p14="http://schemas.microsoft.com/office/powerpoint/2010/main" val="1894016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chemeClr val="bg1">
                <a:lumMod val="85000"/>
              </a:schemeClr>
            </a:gs>
          </a:gsLst>
          <a:lin ang="5640000" scaled="0"/>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45588"/>
          <a:stretch/>
        </p:blipFill>
        <p:spPr>
          <a:xfrm>
            <a:off x="734074" y="1273908"/>
            <a:ext cx="7643226" cy="5381996"/>
          </a:xfr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pic>
      <p:sp>
        <p:nvSpPr>
          <p:cNvPr id="6" name="Title 1"/>
          <p:cNvSpPr txBox="1">
            <a:spLocks/>
          </p:cNvSpPr>
          <p:nvPr/>
        </p:nvSpPr>
        <p:spPr>
          <a:xfrm>
            <a:off x="500774" y="228600"/>
            <a:ext cx="8109826" cy="914400"/>
          </a:xfrm>
          <a:prstGeom prst="rect">
            <a:avLst/>
          </a:prstGeom>
          <a:solidFill>
            <a:schemeClr val="bg1"/>
          </a:solidFill>
        </p:spPr>
        <p:txBody>
          <a:bodyPr vert="horz" lIns="0" tIns="45718" rIns="0" bIns="0" anchor="b">
            <a:normAutofit/>
          </a:bodyPr>
          <a:lstStyle>
            <a:lvl1pPr algn="l" rtl="0" eaLnBrk="1" latinLnBrk="0" hangingPunct="1">
              <a:spcBef>
                <a:spcPct val="0"/>
              </a:spcBef>
              <a:buNone/>
              <a:defRPr kumimoji="0" sz="5000" b="0" kern="1200">
                <a:ln>
                  <a:noFill/>
                </a:ln>
                <a:solidFill>
                  <a:schemeClr val="accent4"/>
                </a:solidFill>
                <a:effectLst/>
                <a:latin typeface="+mj-lt"/>
                <a:ea typeface="+mj-ea"/>
                <a:cs typeface="+mj-cs"/>
              </a:defRPr>
            </a:lvl1pPr>
          </a:lstStyle>
          <a:p>
            <a:r>
              <a:rPr lang="en-US" sz="4400" dirty="0"/>
              <a:t>Strategy Harvest Note Sheet</a:t>
            </a:r>
          </a:p>
        </p:txBody>
      </p:sp>
    </p:spTree>
    <p:extLst>
      <p:ext uri="{BB962C8B-B14F-4D97-AF65-F5344CB8AC3E}">
        <p14:creationId xmlns:p14="http://schemas.microsoft.com/office/powerpoint/2010/main" val="14308772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87215"/>
            <a:ext cx="8229600" cy="914400"/>
          </a:xfrm>
        </p:spPr>
        <p:txBody>
          <a:bodyPr>
            <a:normAutofit/>
          </a:bodyPr>
          <a:lstStyle/>
          <a:p>
            <a:r>
              <a:rPr lang="en-US" sz="4400" dirty="0"/>
              <a:t>Strategy Harvest</a:t>
            </a:r>
          </a:p>
        </p:txBody>
      </p:sp>
      <p:sp>
        <p:nvSpPr>
          <p:cNvPr id="4" name="Text Placeholder 3"/>
          <p:cNvSpPr>
            <a:spLocks noGrp="1"/>
          </p:cNvSpPr>
          <p:nvPr>
            <p:ph sz="quarter" idx="2"/>
          </p:nvPr>
        </p:nvSpPr>
        <p:spPr>
          <a:xfrm>
            <a:off x="457199" y="1828800"/>
            <a:ext cx="8496301" cy="4284785"/>
          </a:xfrm>
        </p:spPr>
        <p:txBody>
          <a:bodyPr>
            <a:noAutofit/>
          </a:bodyPr>
          <a:lstStyle/>
          <a:p>
            <a:pPr marL="0" indent="0">
              <a:buNone/>
            </a:pPr>
            <a:r>
              <a:rPr lang="en-US" sz="4000" dirty="0"/>
              <a:t>Preview the vocabulary strategies on your table. </a:t>
            </a:r>
          </a:p>
          <a:p>
            <a:pPr marL="0" indent="0">
              <a:buNone/>
            </a:pPr>
            <a:endParaRPr lang="en-US" sz="4000" dirty="0"/>
          </a:p>
          <a:p>
            <a:pPr marL="0" indent="0">
              <a:buNone/>
            </a:pPr>
            <a:r>
              <a:rPr lang="en-US" sz="4000" dirty="0"/>
              <a:t>You will be modeling one strategy for the whole group using the two words you selected previously. </a:t>
            </a:r>
          </a:p>
          <a:p>
            <a:pPr marL="0" indent="0">
              <a:buNone/>
            </a:pPr>
            <a:endParaRPr lang="en-US" sz="4000" dirty="0"/>
          </a:p>
        </p:txBody>
      </p:sp>
    </p:spTree>
    <p:extLst>
      <p:ext uri="{BB962C8B-B14F-4D97-AF65-F5344CB8AC3E}">
        <p14:creationId xmlns:p14="http://schemas.microsoft.com/office/powerpoint/2010/main" val="12339481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99" y="401823"/>
            <a:ext cx="7924801" cy="838200"/>
          </a:xfrm>
        </p:spPr>
        <p:txBody>
          <a:bodyPr>
            <a:normAutofit/>
          </a:bodyPr>
          <a:lstStyle/>
          <a:p>
            <a:r>
              <a:rPr lang="en-US" sz="4400" dirty="0"/>
              <a:t>Strategy Harvest Note Sheet</a:t>
            </a:r>
          </a:p>
        </p:txBody>
      </p:sp>
      <p:graphicFrame>
        <p:nvGraphicFramePr>
          <p:cNvPr id="6" name="Content Placeholder 6"/>
          <p:cNvGraphicFramePr>
            <a:graphicFrameLocks/>
          </p:cNvGraphicFramePr>
          <p:nvPr>
            <p:extLst>
              <p:ext uri="{D42A27DB-BD31-4B8C-83A1-F6EECF244321}">
                <p14:modId xmlns:p14="http://schemas.microsoft.com/office/powerpoint/2010/main" val="1471259027"/>
              </p:ext>
            </p:extLst>
          </p:nvPr>
        </p:nvGraphicFramePr>
        <p:xfrm>
          <a:off x="1614730" y="2510607"/>
          <a:ext cx="5914537" cy="3931395"/>
        </p:xfrm>
        <a:graphic>
          <a:graphicData uri="http://schemas.openxmlformats.org/drawingml/2006/table">
            <a:tbl>
              <a:tblPr firstRow="1" bandRow="1">
                <a:tableStyleId>{FABFCF23-3B69-468F-B69F-88F6DE6A72F2}</a:tableStyleId>
              </a:tblPr>
              <a:tblGrid>
                <a:gridCol w="5914537">
                  <a:extLst>
                    <a:ext uri="{9D8B030D-6E8A-4147-A177-3AD203B41FA5}">
                      <a16:colId xmlns:a16="http://schemas.microsoft.com/office/drawing/2014/main" val="20000"/>
                    </a:ext>
                  </a:extLst>
                </a:gridCol>
              </a:tblGrid>
              <a:tr h="630041">
                <a:tc>
                  <a:txBody>
                    <a:bodyPr/>
                    <a:lstStyle/>
                    <a:p>
                      <a:pPr algn="ctr"/>
                      <a:r>
                        <a:rPr lang="en-US" sz="2800" baseline="0" dirty="0">
                          <a:latin typeface="+mj-lt"/>
                        </a:rPr>
                        <a:t>My Strategy is (</a:t>
                      </a:r>
                      <a:r>
                        <a:rPr lang="en-US" sz="2800" i="1" u="sng" baseline="0" dirty="0">
                          <a:latin typeface="+mj-lt"/>
                        </a:rPr>
                        <a:t>strategy name</a:t>
                      </a:r>
                      <a:r>
                        <a:rPr lang="en-US" sz="2800" baseline="0" dirty="0">
                          <a:latin typeface="+mj-lt"/>
                        </a:rPr>
                        <a:t>)</a:t>
                      </a:r>
                    </a:p>
                  </a:txBody>
                  <a:tcPr marL="115647" marR="115647"/>
                </a:tc>
                <a:extLst>
                  <a:ext uri="{0D108BD9-81ED-4DB2-BD59-A6C34878D82A}">
                    <a16:rowId xmlns:a16="http://schemas.microsoft.com/office/drawing/2014/main" val="10000"/>
                  </a:ext>
                </a:extLst>
              </a:tr>
              <a:tr h="3301354">
                <a:tc>
                  <a:txBody>
                    <a:bodyPr/>
                    <a:lstStyle/>
                    <a:p>
                      <a:pPr>
                        <a:buClr>
                          <a:schemeClr val="accent4"/>
                        </a:buClr>
                        <a:buFont typeface="Arial" charset="0"/>
                        <a:buChar char="•"/>
                      </a:pPr>
                      <a:r>
                        <a:rPr lang="en-US" sz="2600" dirty="0">
                          <a:latin typeface="+mj-lt"/>
                        </a:rPr>
                        <a:t>What is it asking students to do? </a:t>
                      </a:r>
                    </a:p>
                    <a:p>
                      <a:pPr>
                        <a:buClr>
                          <a:schemeClr val="accent4"/>
                        </a:buClr>
                        <a:buFont typeface="Arial" charset="0"/>
                        <a:buChar char="•"/>
                      </a:pPr>
                      <a:r>
                        <a:rPr lang="en-US" sz="2600" dirty="0">
                          <a:latin typeface="+mj-lt"/>
                        </a:rPr>
                        <a:t>Can it be used to </a:t>
                      </a:r>
                      <a:r>
                        <a:rPr lang="en-US" sz="2600" b="1" dirty="0">
                          <a:latin typeface="+mj-lt"/>
                        </a:rPr>
                        <a:t>introduce</a:t>
                      </a:r>
                      <a:r>
                        <a:rPr lang="en-US" sz="2600" dirty="0">
                          <a:latin typeface="+mj-lt"/>
                        </a:rPr>
                        <a:t> or </a:t>
                      </a:r>
                      <a:r>
                        <a:rPr lang="en-US" sz="2600" b="1" dirty="0">
                          <a:latin typeface="+mj-lt"/>
                        </a:rPr>
                        <a:t>review</a:t>
                      </a:r>
                      <a:r>
                        <a:rPr lang="en-US" sz="2600" dirty="0">
                          <a:latin typeface="+mj-lt"/>
                        </a:rPr>
                        <a:t> vocabulary?</a:t>
                      </a:r>
                    </a:p>
                    <a:p>
                      <a:pPr>
                        <a:buClr>
                          <a:schemeClr val="accent4"/>
                        </a:buClr>
                        <a:buFont typeface="Arial" charset="0"/>
                        <a:buChar char="•"/>
                      </a:pPr>
                      <a:r>
                        <a:rPr lang="en-US" sz="2600" dirty="0">
                          <a:latin typeface="+mj-lt"/>
                        </a:rPr>
                        <a:t>Which</a:t>
                      </a:r>
                      <a:r>
                        <a:rPr lang="en-US" sz="2600" baseline="0" dirty="0">
                          <a:latin typeface="+mj-lt"/>
                        </a:rPr>
                        <a:t> component of </a:t>
                      </a:r>
                      <a:r>
                        <a:rPr lang="en-US" sz="2600" dirty="0">
                          <a:latin typeface="+mj-lt"/>
                        </a:rPr>
                        <a:t>authenticity does the</a:t>
                      </a:r>
                      <a:r>
                        <a:rPr lang="en-US" sz="2600" baseline="0" dirty="0">
                          <a:latin typeface="+mj-lt"/>
                        </a:rPr>
                        <a:t> strategy</a:t>
                      </a:r>
                      <a:r>
                        <a:rPr lang="en-US" sz="2600" dirty="0">
                          <a:latin typeface="+mj-lt"/>
                        </a:rPr>
                        <a:t> address? </a:t>
                      </a:r>
                      <a:r>
                        <a:rPr lang="en-US" sz="2000" b="0" i="1" dirty="0">
                          <a:solidFill>
                            <a:schemeClr val="tx1"/>
                          </a:solidFill>
                          <a:latin typeface="+mj-lt"/>
                        </a:rPr>
                        <a:t>(See Authenticity</a:t>
                      </a:r>
                      <a:r>
                        <a:rPr lang="en-US" sz="2000" b="0" i="1" baseline="0" dirty="0">
                          <a:solidFill>
                            <a:schemeClr val="tx1"/>
                          </a:solidFill>
                          <a:latin typeface="+mj-lt"/>
                        </a:rPr>
                        <a:t> rubric.)</a:t>
                      </a:r>
                      <a:endParaRPr lang="en-US" sz="2000" b="0" i="1" dirty="0">
                        <a:solidFill>
                          <a:schemeClr val="tx1"/>
                        </a:solidFill>
                        <a:latin typeface="+mj-lt"/>
                      </a:endParaRPr>
                    </a:p>
                    <a:p>
                      <a:pPr marL="457200" indent="-457200">
                        <a:buClr>
                          <a:schemeClr val="accent4"/>
                        </a:buClr>
                        <a:buFont typeface="ZapfDingbatsITC" charset="0"/>
                        <a:buChar char="✮"/>
                      </a:pPr>
                      <a:r>
                        <a:rPr lang="en-US" sz="2600" dirty="0">
                          <a:latin typeface="+mj-lt"/>
                        </a:rPr>
                        <a:t> </a:t>
                      </a:r>
                      <a:r>
                        <a:rPr lang="en-US" sz="2600" dirty="0">
                          <a:solidFill>
                            <a:schemeClr val="tx1"/>
                          </a:solidFill>
                          <a:latin typeface="+mj-lt"/>
                        </a:rPr>
                        <a:t>How is</a:t>
                      </a:r>
                      <a:r>
                        <a:rPr lang="en-US" sz="2600" baseline="0" dirty="0">
                          <a:solidFill>
                            <a:schemeClr val="tx1"/>
                          </a:solidFill>
                          <a:latin typeface="+mj-lt"/>
                        </a:rPr>
                        <a:t> addressing this component </a:t>
                      </a:r>
                      <a:r>
                        <a:rPr lang="en-US" sz="2600" b="1" i="1" baseline="0" dirty="0">
                          <a:solidFill>
                            <a:schemeClr val="tx1"/>
                          </a:solidFill>
                          <a:latin typeface="+mj-lt"/>
                        </a:rPr>
                        <a:t>beneficial</a:t>
                      </a:r>
                      <a:r>
                        <a:rPr lang="en-US" sz="2600" baseline="0" dirty="0">
                          <a:solidFill>
                            <a:schemeClr val="tx1"/>
                          </a:solidFill>
                          <a:latin typeface="+mj-lt"/>
                        </a:rPr>
                        <a:t> to </a:t>
                      </a:r>
                      <a:r>
                        <a:rPr lang="en-US" sz="2600" b="0" baseline="0" dirty="0">
                          <a:solidFill>
                            <a:schemeClr val="tx1"/>
                          </a:solidFill>
                          <a:latin typeface="+mj-lt"/>
                        </a:rPr>
                        <a:t>student learning</a:t>
                      </a:r>
                      <a:r>
                        <a:rPr lang="en-US" sz="2600" baseline="0" dirty="0">
                          <a:solidFill>
                            <a:schemeClr val="tx1"/>
                          </a:solidFill>
                          <a:latin typeface="+mj-lt"/>
                        </a:rPr>
                        <a:t>? </a:t>
                      </a:r>
                      <a:endParaRPr lang="en-US" sz="2600" b="1" dirty="0">
                        <a:solidFill>
                          <a:schemeClr val="tx1"/>
                        </a:solidFill>
                        <a:latin typeface="+mj-lt"/>
                      </a:endParaRPr>
                    </a:p>
                  </a:txBody>
                  <a:tcPr marL="115647" marR="115647"/>
                </a:tc>
                <a:extLst>
                  <a:ext uri="{0D108BD9-81ED-4DB2-BD59-A6C34878D82A}">
                    <a16:rowId xmlns:a16="http://schemas.microsoft.com/office/drawing/2014/main" val="10001"/>
                  </a:ext>
                </a:extLst>
              </a:tr>
            </a:tbl>
          </a:graphicData>
        </a:graphic>
      </p:graphicFrame>
      <p:sp>
        <p:nvSpPr>
          <p:cNvPr id="4" name="TextBox 3"/>
          <p:cNvSpPr txBox="1"/>
          <p:nvPr/>
        </p:nvSpPr>
        <p:spPr>
          <a:xfrm>
            <a:off x="609599" y="1304478"/>
            <a:ext cx="7543801" cy="1077218"/>
          </a:xfrm>
          <a:prstGeom prst="rect">
            <a:avLst/>
          </a:prstGeom>
          <a:noFill/>
        </p:spPr>
        <p:txBody>
          <a:bodyPr wrap="square" rtlCol="0">
            <a:spAutoFit/>
          </a:bodyPr>
          <a:lstStyle/>
          <a:p>
            <a:r>
              <a:rPr lang="en-US" sz="3200" dirty="0">
                <a:latin typeface="+mj-lt"/>
              </a:rPr>
              <a:t>For the strategy that you will model, record the following:</a:t>
            </a:r>
          </a:p>
        </p:txBody>
      </p:sp>
    </p:spTree>
    <p:extLst>
      <p:ext uri="{BB962C8B-B14F-4D97-AF65-F5344CB8AC3E}">
        <p14:creationId xmlns:p14="http://schemas.microsoft.com/office/powerpoint/2010/main" val="495514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300" fill="hold">
                                          <p:stCondLst>
                                            <p:cond delay="0"/>
                                          </p:stCondLst>
                                        </p:cTn>
                                        <p:tgtEl>
                                          <p:spTgt spid="6"/>
                                        </p:tgtEl>
                                        <p:attrNameLst>
                                          <p:attrName>r</p:attrName>
                                        </p:attrNameLst>
                                      </p:cBhvr>
                                    </p:animRot>
                                    <p:animRot by="-240000">
                                      <p:cBhvr>
                                        <p:cTn id="7" dur="600" fill="hold">
                                          <p:stCondLst>
                                            <p:cond delay="600"/>
                                          </p:stCondLst>
                                        </p:cTn>
                                        <p:tgtEl>
                                          <p:spTgt spid="6"/>
                                        </p:tgtEl>
                                        <p:attrNameLst>
                                          <p:attrName>r</p:attrName>
                                        </p:attrNameLst>
                                      </p:cBhvr>
                                    </p:animRot>
                                    <p:animRot by="240000">
                                      <p:cBhvr>
                                        <p:cTn id="8" dur="600" fill="hold">
                                          <p:stCondLst>
                                            <p:cond delay="1200"/>
                                          </p:stCondLst>
                                        </p:cTn>
                                        <p:tgtEl>
                                          <p:spTgt spid="6"/>
                                        </p:tgtEl>
                                        <p:attrNameLst>
                                          <p:attrName>r</p:attrName>
                                        </p:attrNameLst>
                                      </p:cBhvr>
                                    </p:animRot>
                                    <p:animRot by="-240000">
                                      <p:cBhvr>
                                        <p:cTn id="9" dur="600" fill="hold">
                                          <p:stCondLst>
                                            <p:cond delay="1800"/>
                                          </p:stCondLst>
                                        </p:cTn>
                                        <p:tgtEl>
                                          <p:spTgt spid="6"/>
                                        </p:tgtEl>
                                        <p:attrNameLst>
                                          <p:attrName>r</p:attrName>
                                        </p:attrNameLst>
                                      </p:cBhvr>
                                    </p:animRot>
                                    <p:animRot by="120000">
                                      <p:cBhvr>
                                        <p:cTn id="10" dur="600" fill="hold">
                                          <p:stCondLst>
                                            <p:cond delay="24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36364"/>
            <a:ext cx="8001000" cy="859036"/>
          </a:xfrm>
        </p:spPr>
        <p:txBody>
          <a:bodyPr>
            <a:normAutofit/>
          </a:bodyPr>
          <a:lstStyle/>
          <a:p>
            <a:r>
              <a:rPr lang="en-US" sz="4400" dirty="0"/>
              <a:t>ACT IT OUT/write it down</a:t>
            </a:r>
          </a:p>
        </p:txBody>
      </p:sp>
      <p:graphicFrame>
        <p:nvGraphicFramePr>
          <p:cNvPr id="5" name="Content Placeholder 6"/>
          <p:cNvGraphicFramePr>
            <a:graphicFrameLocks noGrp="1"/>
          </p:cNvGraphicFramePr>
          <p:nvPr>
            <p:ph sz="half" idx="1"/>
            <p:extLst>
              <p:ext uri="{D42A27DB-BD31-4B8C-83A1-F6EECF244321}">
                <p14:modId xmlns:p14="http://schemas.microsoft.com/office/powerpoint/2010/main" val="2862361826"/>
              </p:ext>
            </p:extLst>
          </p:nvPr>
        </p:nvGraphicFramePr>
        <p:xfrm>
          <a:off x="1724757" y="2677418"/>
          <a:ext cx="5846885" cy="3810000"/>
        </p:xfrm>
        <a:graphic>
          <a:graphicData uri="http://schemas.openxmlformats.org/drawingml/2006/table">
            <a:tbl>
              <a:tblPr firstRow="1" bandRow="1">
                <a:tableStyleId>{FABFCF23-3B69-468F-B69F-88F6DE6A72F2}</a:tableStyleId>
              </a:tblPr>
              <a:tblGrid>
                <a:gridCol w="5846885">
                  <a:extLst>
                    <a:ext uri="{9D8B030D-6E8A-4147-A177-3AD203B41FA5}">
                      <a16:colId xmlns:a16="http://schemas.microsoft.com/office/drawing/2014/main" val="20000"/>
                    </a:ext>
                  </a:extLst>
                </a:gridCol>
              </a:tblGrid>
              <a:tr h="624233">
                <a:tc>
                  <a:txBody>
                    <a:bodyPr/>
                    <a:lstStyle/>
                    <a:p>
                      <a:pPr algn="ctr"/>
                      <a:r>
                        <a:rPr lang="en-US" sz="2800" baseline="0" dirty="0">
                          <a:latin typeface="+mj-lt"/>
                        </a:rPr>
                        <a:t>_________ is (</a:t>
                      </a:r>
                      <a:r>
                        <a:rPr lang="en-US" sz="2800" i="1" u="sng" baseline="0" dirty="0">
                          <a:latin typeface="+mj-lt"/>
                        </a:rPr>
                        <a:t>strategy name</a:t>
                      </a:r>
                      <a:r>
                        <a:rPr lang="en-US" sz="2800" baseline="0" dirty="0">
                          <a:latin typeface="+mj-lt"/>
                        </a:rPr>
                        <a:t>)</a:t>
                      </a:r>
                    </a:p>
                  </a:txBody>
                  <a:tcPr marL="115647" marR="115647"/>
                </a:tc>
                <a:extLst>
                  <a:ext uri="{0D108BD9-81ED-4DB2-BD59-A6C34878D82A}">
                    <a16:rowId xmlns:a16="http://schemas.microsoft.com/office/drawing/2014/main" val="10000"/>
                  </a:ext>
                </a:extLst>
              </a:tr>
              <a:tr h="3185767">
                <a:tc>
                  <a:txBody>
                    <a:bodyPr/>
                    <a:lstStyle/>
                    <a:p>
                      <a:pPr>
                        <a:buClr>
                          <a:schemeClr val="accent4"/>
                        </a:buClr>
                        <a:buFont typeface="Arial" charset="0"/>
                        <a:buChar char="•"/>
                      </a:pPr>
                      <a:r>
                        <a:rPr lang="en-US" sz="2600" dirty="0">
                          <a:latin typeface="+mj-lt"/>
                        </a:rPr>
                        <a:t>What is it asking students to do? </a:t>
                      </a:r>
                    </a:p>
                    <a:p>
                      <a:pPr>
                        <a:buClr>
                          <a:schemeClr val="accent4"/>
                        </a:buClr>
                        <a:buFont typeface="Arial" charset="0"/>
                        <a:buChar char="•"/>
                      </a:pPr>
                      <a:r>
                        <a:rPr lang="en-US" sz="2600" dirty="0">
                          <a:latin typeface="+mj-lt"/>
                        </a:rPr>
                        <a:t>Can it be used to </a:t>
                      </a:r>
                      <a:r>
                        <a:rPr lang="en-US" sz="2600" b="1" dirty="0">
                          <a:latin typeface="+mj-lt"/>
                        </a:rPr>
                        <a:t>introduce</a:t>
                      </a:r>
                      <a:r>
                        <a:rPr lang="en-US" sz="2600" dirty="0">
                          <a:latin typeface="+mj-lt"/>
                        </a:rPr>
                        <a:t> or </a:t>
                      </a:r>
                      <a:r>
                        <a:rPr lang="en-US" sz="2600" b="1" dirty="0">
                          <a:latin typeface="+mj-lt"/>
                        </a:rPr>
                        <a:t>review</a:t>
                      </a:r>
                      <a:r>
                        <a:rPr lang="en-US" sz="2600" dirty="0">
                          <a:latin typeface="+mj-lt"/>
                        </a:rPr>
                        <a:t> vocabulary?</a:t>
                      </a:r>
                    </a:p>
                    <a:p>
                      <a:pPr marL="0" marR="0" indent="0" algn="l" defTabSz="914400" rtl="0" eaLnBrk="1" fontAlgn="auto" latinLnBrk="0" hangingPunct="1">
                        <a:lnSpc>
                          <a:spcPct val="100000"/>
                        </a:lnSpc>
                        <a:spcBef>
                          <a:spcPts val="0"/>
                        </a:spcBef>
                        <a:spcAft>
                          <a:spcPts val="0"/>
                        </a:spcAft>
                        <a:buClr>
                          <a:schemeClr val="accent4"/>
                        </a:buClr>
                        <a:buSzTx/>
                        <a:buFont typeface="Arial" charset="0"/>
                        <a:buChar char="•"/>
                        <a:tabLst/>
                        <a:defRPr/>
                      </a:pPr>
                      <a:r>
                        <a:rPr lang="en-US" sz="2600" dirty="0">
                          <a:latin typeface="+mj-lt"/>
                        </a:rPr>
                        <a:t>Which</a:t>
                      </a:r>
                      <a:r>
                        <a:rPr lang="en-US" sz="2600" baseline="0" dirty="0">
                          <a:latin typeface="+mj-lt"/>
                        </a:rPr>
                        <a:t> component of </a:t>
                      </a:r>
                      <a:r>
                        <a:rPr lang="en-US" sz="2600" dirty="0">
                          <a:latin typeface="+mj-lt"/>
                        </a:rPr>
                        <a:t>authenticity does the</a:t>
                      </a:r>
                      <a:r>
                        <a:rPr lang="en-US" sz="2600" baseline="0" dirty="0">
                          <a:latin typeface="+mj-lt"/>
                        </a:rPr>
                        <a:t> strategy</a:t>
                      </a:r>
                      <a:r>
                        <a:rPr lang="en-US" sz="2600" dirty="0">
                          <a:latin typeface="+mj-lt"/>
                        </a:rPr>
                        <a:t> address? </a:t>
                      </a:r>
                      <a:r>
                        <a:rPr kumimoji="0" lang="en-US" sz="2000" b="0" i="1" kern="1200" dirty="0">
                          <a:solidFill>
                            <a:schemeClr val="tx1"/>
                          </a:solidFill>
                          <a:latin typeface="+mj-lt"/>
                          <a:ea typeface="+mn-ea"/>
                          <a:cs typeface="+mn-cs"/>
                        </a:rPr>
                        <a:t>(see Authenticity</a:t>
                      </a:r>
                      <a:r>
                        <a:rPr kumimoji="0" lang="en-US" sz="2000" b="0" i="1" kern="1200" baseline="0" dirty="0">
                          <a:solidFill>
                            <a:schemeClr val="tx1"/>
                          </a:solidFill>
                          <a:latin typeface="+mj-lt"/>
                          <a:ea typeface="+mn-ea"/>
                          <a:cs typeface="+mn-cs"/>
                        </a:rPr>
                        <a:t> rubric)</a:t>
                      </a:r>
                      <a:endParaRPr lang="en-US" sz="2000" dirty="0">
                        <a:latin typeface="+mj-lt"/>
                      </a:endParaRPr>
                    </a:p>
                    <a:p>
                      <a:pPr marL="457200" indent="-457200">
                        <a:buClr>
                          <a:schemeClr val="accent4"/>
                        </a:buClr>
                        <a:buFont typeface="ZapfDingbatsITC" charset="0"/>
                        <a:buChar char="✮"/>
                      </a:pPr>
                      <a:r>
                        <a:rPr lang="en-US" sz="2600" dirty="0">
                          <a:latin typeface="+mj-lt"/>
                        </a:rPr>
                        <a:t> How is</a:t>
                      </a:r>
                      <a:r>
                        <a:rPr lang="en-US" sz="2600" baseline="0" dirty="0">
                          <a:latin typeface="+mj-lt"/>
                        </a:rPr>
                        <a:t> addressing this component </a:t>
                      </a:r>
                      <a:r>
                        <a:rPr lang="en-US" sz="2600" b="1" i="1" baseline="0" dirty="0">
                          <a:latin typeface="+mj-lt"/>
                        </a:rPr>
                        <a:t>beneficial</a:t>
                      </a:r>
                      <a:r>
                        <a:rPr lang="en-US" sz="2600" baseline="0" dirty="0">
                          <a:latin typeface="+mj-lt"/>
                        </a:rPr>
                        <a:t> to student learning? </a:t>
                      </a:r>
                      <a:endParaRPr lang="en-US" b="1" dirty="0">
                        <a:latin typeface="+mj-lt"/>
                      </a:endParaRPr>
                    </a:p>
                  </a:txBody>
                  <a:tcPr marL="115647" marR="115647"/>
                </a:tc>
                <a:extLst>
                  <a:ext uri="{0D108BD9-81ED-4DB2-BD59-A6C34878D82A}">
                    <a16:rowId xmlns:a16="http://schemas.microsoft.com/office/drawing/2014/main" val="10001"/>
                  </a:ext>
                </a:extLst>
              </a:tr>
            </a:tbl>
          </a:graphicData>
        </a:graphic>
      </p:graphicFrame>
      <p:sp>
        <p:nvSpPr>
          <p:cNvPr id="3" name="TextBox 2"/>
          <p:cNvSpPr txBox="1"/>
          <p:nvPr/>
        </p:nvSpPr>
        <p:spPr>
          <a:xfrm>
            <a:off x="609600" y="1447800"/>
            <a:ext cx="6962042" cy="1077218"/>
          </a:xfrm>
          <a:prstGeom prst="rect">
            <a:avLst/>
          </a:prstGeom>
          <a:noFill/>
        </p:spPr>
        <p:txBody>
          <a:bodyPr wrap="square" rtlCol="0">
            <a:spAutoFit/>
          </a:bodyPr>
          <a:lstStyle/>
          <a:p>
            <a:r>
              <a:rPr lang="en-US" sz="3200" dirty="0">
                <a:latin typeface="+mj-lt"/>
              </a:rPr>
              <a:t>While groups model, record the details of their strategies. </a:t>
            </a:r>
          </a:p>
        </p:txBody>
      </p:sp>
    </p:spTree>
    <p:extLst>
      <p:ext uri="{BB962C8B-B14F-4D97-AF65-F5344CB8AC3E}">
        <p14:creationId xmlns:p14="http://schemas.microsoft.com/office/powerpoint/2010/main" val="6586563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0"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Shape 235"/>
          <p:cNvPicPr preferRelativeResize="0"/>
          <p:nvPr/>
        </p:nvPicPr>
        <p:blipFill rotWithShape="1">
          <a:blip r:embed="rId3">
            <a:alphaModFix/>
          </a:blip>
          <a:srcRect t="11997" b="11997"/>
          <a:stretch/>
        </p:blipFill>
        <p:spPr>
          <a:xfrm>
            <a:off x="1824" y="1"/>
            <a:ext cx="2506131" cy="1904999"/>
          </a:xfrm>
          <a:prstGeom prst="roundRect">
            <a:avLst>
              <a:gd name="adj" fmla="val 4230"/>
            </a:avLst>
          </a:prstGeom>
          <a:noFill/>
          <a:ln>
            <a:noFill/>
          </a:ln>
        </p:spPr>
      </p:pic>
      <p:pic>
        <p:nvPicPr>
          <p:cNvPr id="236" name="Shape 236"/>
          <p:cNvPicPr preferRelativeResize="0"/>
          <p:nvPr/>
        </p:nvPicPr>
        <p:blipFill rotWithShape="1">
          <a:blip r:embed="rId4">
            <a:alphaModFix/>
          </a:blip>
          <a:srcRect l="2804" r="2805"/>
          <a:stretch/>
        </p:blipFill>
        <p:spPr>
          <a:xfrm>
            <a:off x="6637869" y="0"/>
            <a:ext cx="2506131" cy="1905000"/>
          </a:xfrm>
          <a:prstGeom prst="roundRect">
            <a:avLst>
              <a:gd name="adj" fmla="val 4230"/>
            </a:avLst>
          </a:prstGeom>
          <a:noFill/>
          <a:ln>
            <a:noFill/>
          </a:ln>
        </p:spPr>
      </p:pic>
      <p:pic>
        <p:nvPicPr>
          <p:cNvPr id="237" name="Shape 237"/>
          <p:cNvPicPr preferRelativeResize="0"/>
          <p:nvPr/>
        </p:nvPicPr>
        <p:blipFill rotWithShape="1">
          <a:blip r:embed="rId5">
            <a:alphaModFix/>
          </a:blip>
          <a:srcRect t="2734" b="2734"/>
          <a:stretch/>
        </p:blipFill>
        <p:spPr>
          <a:xfrm>
            <a:off x="6637869" y="4654799"/>
            <a:ext cx="2506131" cy="1905000"/>
          </a:xfrm>
          <a:prstGeom prst="roundRect">
            <a:avLst>
              <a:gd name="adj" fmla="val 0"/>
            </a:avLst>
          </a:prstGeom>
          <a:noFill/>
          <a:ln>
            <a:noFill/>
          </a:ln>
        </p:spPr>
      </p:pic>
      <p:pic>
        <p:nvPicPr>
          <p:cNvPr id="238" name="Shape 238"/>
          <p:cNvPicPr preferRelativeResize="0"/>
          <p:nvPr/>
        </p:nvPicPr>
        <p:blipFill rotWithShape="1">
          <a:blip r:embed="rId6">
            <a:alphaModFix/>
          </a:blip>
          <a:srcRect l="-32871" r="-32870"/>
          <a:stretch/>
        </p:blipFill>
        <p:spPr>
          <a:xfrm>
            <a:off x="-292458" y="4500390"/>
            <a:ext cx="2912399" cy="2213818"/>
          </a:xfrm>
          <a:prstGeom prst="roundRect">
            <a:avLst>
              <a:gd name="adj" fmla="val 4230"/>
            </a:avLst>
          </a:prstGeom>
          <a:noFill/>
          <a:ln>
            <a:noFill/>
          </a:ln>
        </p:spPr>
      </p:pic>
      <p:sp>
        <p:nvSpPr>
          <p:cNvPr id="239" name="Shape 239"/>
          <p:cNvSpPr/>
          <p:nvPr/>
        </p:nvSpPr>
        <p:spPr>
          <a:xfrm>
            <a:off x="1990188" y="1042789"/>
            <a:ext cx="1706925" cy="1556620"/>
          </a:xfrm>
          <a:prstGeom prst="roundRect">
            <a:avLst>
              <a:gd name="adj" fmla="val 16667"/>
            </a:avLst>
          </a:prstGeom>
          <a:gradFill>
            <a:gsLst>
              <a:gs pos="0">
                <a:srgbClr val="C4E5DE"/>
              </a:gs>
              <a:gs pos="28000">
                <a:srgbClr val="C4E5DE"/>
              </a:gs>
              <a:gs pos="100000">
                <a:srgbClr val="90CAC2"/>
              </a:gs>
            </a:gsLst>
            <a:lin ang="5400000" scaled="0"/>
          </a:gradFill>
          <a:ln w="9525" cap="flat" cmpd="sng">
            <a:noFill/>
            <a:prstDash val="solid"/>
            <a:round/>
            <a:headEnd type="none" w="med" len="med"/>
            <a:tailEnd type="none" w="med" len="med"/>
          </a:ln>
        </p:spPr>
        <p:txBody>
          <a:bodyPr lIns="91425" tIns="45700" rIns="91425" bIns="45700" anchor="ctr" anchorCtr="0">
            <a:noAutofit/>
          </a:bodyPr>
          <a:lstStyle/>
          <a:p>
            <a:pPr algn="ctr" rtl="0">
              <a:buSzPct val="25000"/>
            </a:pPr>
            <a:r>
              <a:rPr lang="en-US" sz="2000" dirty="0">
                <a:solidFill>
                  <a:schemeClr val="dk1"/>
                </a:solidFill>
                <a:latin typeface="+mj-lt"/>
                <a:ea typeface="Trebuchet MS"/>
                <a:cs typeface="Trebuchet MS"/>
                <a:sym typeface="Trebuchet MS"/>
              </a:rPr>
              <a:t>Higher-Order Thinking</a:t>
            </a:r>
            <a:endParaRPr sz="2000" dirty="0">
              <a:solidFill>
                <a:schemeClr val="dk1"/>
              </a:solidFill>
              <a:latin typeface="+mj-lt"/>
              <a:ea typeface="Trebuchet MS"/>
              <a:cs typeface="Trebuchet MS"/>
              <a:sym typeface="Trebuchet MS"/>
            </a:endParaRPr>
          </a:p>
        </p:txBody>
      </p:sp>
      <p:sp>
        <p:nvSpPr>
          <p:cNvPr id="240" name="Shape 240"/>
          <p:cNvSpPr/>
          <p:nvPr/>
        </p:nvSpPr>
        <p:spPr>
          <a:xfrm>
            <a:off x="5448712" y="1044989"/>
            <a:ext cx="1706925" cy="1556620"/>
          </a:xfrm>
          <a:prstGeom prst="roundRect">
            <a:avLst>
              <a:gd name="adj" fmla="val 16667"/>
            </a:avLst>
          </a:prstGeom>
          <a:gradFill>
            <a:gsLst>
              <a:gs pos="0">
                <a:srgbClr val="C4E5DE"/>
              </a:gs>
              <a:gs pos="28000">
                <a:srgbClr val="C4E5DE"/>
              </a:gs>
              <a:gs pos="100000">
                <a:srgbClr val="90CAC2"/>
              </a:gs>
            </a:gsLst>
            <a:lin ang="5400000" scaled="0"/>
          </a:gradFill>
          <a:ln w="9525" cap="flat" cmpd="sng">
            <a:noFill/>
            <a:prstDash val="solid"/>
            <a:round/>
            <a:headEnd type="none" w="med" len="med"/>
            <a:tailEnd type="none" w="med" len="med"/>
          </a:ln>
        </p:spPr>
        <p:txBody>
          <a:bodyPr lIns="91425" tIns="45700" rIns="91425" bIns="45700" anchor="ctr" anchorCtr="0">
            <a:noAutofit/>
          </a:bodyPr>
          <a:lstStyle/>
          <a:p>
            <a:pPr algn="ctr" rtl="0">
              <a:buSzPct val="25000"/>
            </a:pPr>
            <a:r>
              <a:rPr lang="en-US" sz="2000" dirty="0">
                <a:solidFill>
                  <a:schemeClr val="dk1"/>
                </a:solidFill>
                <a:latin typeface="+mj-lt"/>
                <a:ea typeface="Trebuchet MS"/>
                <a:cs typeface="Trebuchet MS"/>
                <a:sym typeface="Trebuchet MS"/>
              </a:rPr>
              <a:t>Disciplined Inquiry</a:t>
            </a:r>
            <a:endParaRPr sz="2000" dirty="0">
              <a:solidFill>
                <a:schemeClr val="dk1"/>
              </a:solidFill>
              <a:latin typeface="+mj-lt"/>
              <a:ea typeface="Trebuchet MS"/>
              <a:cs typeface="Trebuchet MS"/>
              <a:sym typeface="Trebuchet MS"/>
            </a:endParaRPr>
          </a:p>
        </p:txBody>
      </p:sp>
      <p:sp>
        <p:nvSpPr>
          <p:cNvPr id="241" name="Shape 241"/>
          <p:cNvSpPr/>
          <p:nvPr/>
        </p:nvSpPr>
        <p:spPr>
          <a:xfrm>
            <a:off x="1990188" y="4114800"/>
            <a:ext cx="1706925" cy="1556620"/>
          </a:xfrm>
          <a:prstGeom prst="roundRect">
            <a:avLst>
              <a:gd name="adj" fmla="val 16667"/>
            </a:avLst>
          </a:prstGeom>
          <a:gradFill>
            <a:gsLst>
              <a:gs pos="0">
                <a:srgbClr val="C4E5DE"/>
              </a:gs>
              <a:gs pos="28000">
                <a:srgbClr val="C4E5DE"/>
              </a:gs>
              <a:gs pos="100000">
                <a:srgbClr val="90CAC2"/>
              </a:gs>
            </a:gsLst>
            <a:lin ang="5400000" scaled="0"/>
          </a:gradFill>
          <a:ln w="9525" cap="flat" cmpd="sng">
            <a:noFill/>
            <a:prstDash val="solid"/>
            <a:round/>
            <a:headEnd type="none" w="med" len="med"/>
            <a:tailEnd type="none" w="med" len="med"/>
          </a:ln>
        </p:spPr>
        <p:txBody>
          <a:bodyPr lIns="91425" tIns="45700" rIns="91425" bIns="45700" anchor="ctr" anchorCtr="0">
            <a:noAutofit/>
          </a:bodyPr>
          <a:lstStyle/>
          <a:p>
            <a:pPr algn="ctr" rtl="0">
              <a:buSzPct val="25000"/>
            </a:pPr>
            <a:r>
              <a:rPr lang="en-US" sz="2000" dirty="0">
                <a:solidFill>
                  <a:schemeClr val="dk1"/>
                </a:solidFill>
                <a:latin typeface="+mj-lt"/>
                <a:ea typeface="Trebuchet MS"/>
                <a:cs typeface="Trebuchet MS"/>
                <a:sym typeface="Trebuchet MS"/>
              </a:rPr>
              <a:t>Value Beyond School</a:t>
            </a:r>
            <a:endParaRPr sz="2000" dirty="0">
              <a:solidFill>
                <a:schemeClr val="dk1"/>
              </a:solidFill>
              <a:latin typeface="+mj-lt"/>
              <a:ea typeface="Trebuchet MS"/>
              <a:cs typeface="Trebuchet MS"/>
              <a:sym typeface="Trebuchet MS"/>
            </a:endParaRPr>
          </a:p>
        </p:txBody>
      </p:sp>
      <p:sp>
        <p:nvSpPr>
          <p:cNvPr id="242" name="Shape 242"/>
          <p:cNvSpPr/>
          <p:nvPr/>
        </p:nvSpPr>
        <p:spPr>
          <a:xfrm>
            <a:off x="5448712" y="4114800"/>
            <a:ext cx="1706925" cy="1556620"/>
          </a:xfrm>
          <a:prstGeom prst="roundRect">
            <a:avLst>
              <a:gd name="adj" fmla="val 16667"/>
            </a:avLst>
          </a:prstGeom>
          <a:gradFill>
            <a:gsLst>
              <a:gs pos="0">
                <a:srgbClr val="C4E5DE"/>
              </a:gs>
              <a:gs pos="28000">
                <a:srgbClr val="C4E5DE"/>
              </a:gs>
              <a:gs pos="100000">
                <a:srgbClr val="90CAC2"/>
              </a:gs>
            </a:gsLst>
            <a:lin ang="5400000" scaled="0"/>
          </a:gradFill>
          <a:ln w="9525" cap="flat" cmpd="sng">
            <a:noFill/>
            <a:prstDash val="solid"/>
            <a:round/>
            <a:headEnd type="none" w="med" len="med"/>
            <a:tailEnd type="none" w="med" len="med"/>
          </a:ln>
        </p:spPr>
        <p:txBody>
          <a:bodyPr lIns="91425" tIns="45700" rIns="91425" bIns="45700" anchor="ctr" anchorCtr="0">
            <a:noAutofit/>
          </a:bodyPr>
          <a:lstStyle/>
          <a:p>
            <a:pPr algn="ctr" rtl="0">
              <a:buSzPct val="25000"/>
            </a:pPr>
            <a:r>
              <a:rPr lang="en-US" sz="2000" dirty="0">
                <a:solidFill>
                  <a:schemeClr val="dk1"/>
                </a:solidFill>
                <a:latin typeface="+mj-lt"/>
                <a:ea typeface="Trebuchet MS"/>
                <a:cs typeface="Trebuchet MS"/>
                <a:sym typeface="Trebuchet MS"/>
              </a:rPr>
              <a:t>Implicit View of Students</a:t>
            </a:r>
            <a:endParaRPr sz="2000" dirty="0">
              <a:solidFill>
                <a:schemeClr val="dk1"/>
              </a:solidFill>
              <a:latin typeface="+mj-lt"/>
              <a:ea typeface="Trebuchet MS"/>
              <a:cs typeface="Trebuchet MS"/>
              <a:sym typeface="Trebuchet MS"/>
            </a:endParaRPr>
          </a:p>
        </p:txBody>
      </p:sp>
      <p:sp>
        <p:nvSpPr>
          <p:cNvPr id="243" name="Shape 243"/>
          <p:cNvSpPr/>
          <p:nvPr/>
        </p:nvSpPr>
        <p:spPr>
          <a:xfrm>
            <a:off x="0" y="2743200"/>
            <a:ext cx="9144000" cy="1364712"/>
          </a:xfrm>
          <a:prstGeom prst="rect">
            <a:avLst/>
          </a:prstGeom>
          <a:noFill/>
          <a:ln>
            <a:noFill/>
          </a:ln>
        </p:spPr>
        <p:txBody>
          <a:bodyPr lIns="91425" tIns="45700" rIns="91425" bIns="45700" anchor="t" anchorCtr="0">
            <a:noAutofit/>
          </a:bodyPr>
          <a:lstStyle/>
          <a:p>
            <a:pPr algn="ctr" rtl="0">
              <a:buSzPct val="25000"/>
            </a:pPr>
            <a:r>
              <a:rPr lang="en-US" sz="4400" b="1" dirty="0">
                <a:solidFill>
                  <a:schemeClr val="accent4"/>
                </a:solidFill>
                <a:latin typeface="+mj-lt"/>
                <a:ea typeface="Trebuchet MS"/>
                <a:cs typeface="Trebuchet MS"/>
                <a:sym typeface="Trebuchet MS"/>
              </a:rPr>
              <a:t>Authentic Teaching</a:t>
            </a:r>
          </a:p>
          <a:p>
            <a:pPr marL="0" lvl="1" algn="ctr">
              <a:buSzPct val="25000"/>
            </a:pPr>
            <a:r>
              <a:rPr lang="en-US" sz="3000" dirty="0">
                <a:latin typeface="+mj-lt"/>
              </a:rPr>
              <a:t>Authentic component/benefit to student learning?</a:t>
            </a:r>
          </a:p>
        </p:txBody>
      </p:sp>
    </p:spTree>
    <p:extLst>
      <p:ext uri="{BB962C8B-B14F-4D97-AF65-F5344CB8AC3E}">
        <p14:creationId xmlns:p14="http://schemas.microsoft.com/office/powerpoint/2010/main" val="2105718416"/>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66530"/>
            <a:ext cx="8077200" cy="856488"/>
          </a:xfrm>
        </p:spPr>
        <p:txBody>
          <a:bodyPr>
            <a:normAutofit/>
          </a:bodyPr>
          <a:lstStyle/>
          <a:p>
            <a:r>
              <a:rPr lang="en-US" sz="4400" dirty="0"/>
              <a:t>Decide and Share</a:t>
            </a:r>
            <a:r>
              <a:rPr lang="mr-IN" sz="4400" dirty="0"/>
              <a:t>…</a:t>
            </a:r>
            <a:endParaRPr lang="en-US" sz="4400" dirty="0"/>
          </a:p>
        </p:txBody>
      </p:sp>
      <p:sp>
        <p:nvSpPr>
          <p:cNvPr id="2" name="Content Placeholder 1"/>
          <p:cNvSpPr>
            <a:spLocks noGrp="1"/>
          </p:cNvSpPr>
          <p:nvPr>
            <p:ph idx="1"/>
          </p:nvPr>
        </p:nvSpPr>
        <p:spPr>
          <a:xfrm>
            <a:off x="609600" y="1935480"/>
            <a:ext cx="8077200" cy="4389120"/>
          </a:xfrm>
        </p:spPr>
        <p:txBody>
          <a:bodyPr>
            <a:normAutofit/>
          </a:bodyPr>
          <a:lstStyle/>
          <a:p>
            <a:pPr marL="0" indent="0">
              <a:buClr>
                <a:schemeClr val="accent4"/>
              </a:buClr>
              <a:buNone/>
            </a:pPr>
            <a:r>
              <a:rPr lang="en-US" sz="3200" dirty="0"/>
              <a:t>Find someone from another group. </a:t>
            </a:r>
          </a:p>
          <a:p>
            <a:pPr marL="0" indent="0">
              <a:buClr>
                <a:schemeClr val="accent4"/>
              </a:buClr>
              <a:buNone/>
            </a:pPr>
            <a:endParaRPr lang="en-US" sz="3200" dirty="0"/>
          </a:p>
          <a:p>
            <a:pPr marL="0" indent="0">
              <a:buClr>
                <a:schemeClr val="accent4"/>
              </a:buClr>
              <a:buNone/>
            </a:pPr>
            <a:r>
              <a:rPr lang="en-US" sz="3200" dirty="0"/>
              <a:t>Share the one strategy from your sheet that you will try before the reflection session. </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TREK Evaluation</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0879973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914400"/>
          </a:xfrm>
        </p:spPr>
        <p:txBody>
          <a:bodyPr>
            <a:normAutofit/>
          </a:bodyPr>
          <a:lstStyle/>
          <a:p>
            <a:r>
              <a:rPr lang="en-US" sz="4400" dirty="0"/>
              <a:t>Point of Most Significance (POMS)</a:t>
            </a:r>
          </a:p>
        </p:txBody>
      </p:sp>
      <p:sp>
        <p:nvSpPr>
          <p:cNvPr id="5" name="Content Placeholder 4"/>
          <p:cNvSpPr>
            <a:spLocks noGrp="1"/>
          </p:cNvSpPr>
          <p:nvPr>
            <p:ph idx="1"/>
          </p:nvPr>
        </p:nvSpPr>
        <p:spPr>
          <a:xfrm>
            <a:off x="457200" y="2286000"/>
            <a:ext cx="8229600" cy="4038600"/>
          </a:xfrm>
        </p:spPr>
        <p:txBody>
          <a:bodyPr>
            <a:normAutofit/>
          </a:bodyPr>
          <a:lstStyle/>
          <a:p>
            <a:pPr marL="701675" indent="-652463">
              <a:buClr>
                <a:schemeClr val="accent1"/>
              </a:buClr>
              <a:buFont typeface="PingFangSC-Regular" charset="-122"/>
              <a:buChar char="☆"/>
            </a:pPr>
            <a:r>
              <a:rPr lang="en-US" sz="3200" dirty="0"/>
              <a:t>What point was most significant and helped you understand how promoting authentic instruction of academic vocabulary might benefit student learning? </a:t>
            </a:r>
          </a:p>
          <a:p>
            <a:pPr marL="393172" lvl="1" indent="0">
              <a:buNone/>
            </a:pPr>
            <a:endParaRPr lang="en-US" sz="2800" dirty="0"/>
          </a:p>
          <a:p>
            <a:pPr marL="393172" lvl="1" indent="0">
              <a:buNone/>
            </a:pPr>
            <a:r>
              <a:rPr lang="en-US" sz="3200" dirty="0"/>
              <a:t>Take a moment to reflect, write, and share.</a:t>
            </a:r>
          </a:p>
        </p:txBody>
      </p:sp>
    </p:spTree>
    <p:extLst>
      <p:ext uri="{BB962C8B-B14F-4D97-AF65-F5344CB8AC3E}">
        <p14:creationId xmlns:p14="http://schemas.microsoft.com/office/powerpoint/2010/main" val="1770434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057400"/>
            <a:ext cx="7851648" cy="1828800"/>
          </a:xfrm>
        </p:spPr>
        <p:txBody>
          <a:bodyPr>
            <a:normAutofit/>
          </a:bodyPr>
          <a:lstStyle/>
          <a:p>
            <a:r>
              <a:rPr lang="en-US" sz="6000" dirty="0"/>
              <a:t>To the Dictionary and BEYOND!</a:t>
            </a:r>
          </a:p>
        </p:txBody>
      </p:sp>
      <p:sp>
        <p:nvSpPr>
          <p:cNvPr id="3" name="Subtitle 2"/>
          <p:cNvSpPr>
            <a:spLocks noGrp="1"/>
          </p:cNvSpPr>
          <p:nvPr>
            <p:ph type="subTitle" idx="1"/>
          </p:nvPr>
        </p:nvSpPr>
        <p:spPr>
          <a:xfrm>
            <a:off x="533400" y="3914336"/>
            <a:ext cx="7854696" cy="1752600"/>
          </a:xfrm>
        </p:spPr>
        <p:txBody>
          <a:bodyPr/>
          <a:lstStyle/>
          <a:p>
            <a:r>
              <a:rPr lang="en-US" dirty="0"/>
              <a:t>Authentically Engaging Students in Academic Vocabulary </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 Up</a:t>
            </a:r>
          </a:p>
        </p:txBody>
      </p:sp>
      <p:sp>
        <p:nvSpPr>
          <p:cNvPr id="3" name="Content Placeholder 2"/>
          <p:cNvSpPr>
            <a:spLocks noGrp="1"/>
          </p:cNvSpPr>
          <p:nvPr>
            <p:ph type="body" idx="1"/>
          </p:nvPr>
        </p:nvSpPr>
        <p:spPr/>
        <p:txBody>
          <a:bodyPr>
            <a:normAutofit/>
          </a:bodyPr>
          <a:lstStyle/>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896112"/>
          </a:xfrm>
        </p:spPr>
        <p:txBody>
          <a:bodyPr>
            <a:normAutofit/>
          </a:bodyPr>
          <a:lstStyle/>
          <a:p>
            <a:r>
              <a:rPr lang="en-US" sz="4400" dirty="0"/>
              <a:t>SCORE</a:t>
            </a:r>
          </a:p>
        </p:txBody>
      </p:sp>
      <p:sp>
        <p:nvSpPr>
          <p:cNvPr id="5" name="Content Placeholder 4"/>
          <p:cNvSpPr>
            <a:spLocks noGrp="1"/>
          </p:cNvSpPr>
          <p:nvPr>
            <p:ph idx="1"/>
          </p:nvPr>
        </p:nvSpPr>
        <p:spPr>
          <a:xfrm>
            <a:off x="457200" y="1371600"/>
            <a:ext cx="8229600" cy="4389120"/>
          </a:xfrm>
        </p:spPr>
        <p:txBody>
          <a:bodyPr/>
          <a:lstStyle/>
          <a:p>
            <a:pPr>
              <a:buClr>
                <a:schemeClr val="accent4"/>
              </a:buClr>
            </a:pPr>
            <a:r>
              <a:rPr lang="en-US" sz="2800" dirty="0"/>
              <a:t>What is one </a:t>
            </a:r>
            <a:r>
              <a:rPr lang="en-US" sz="3600" b="1" dirty="0">
                <a:solidFill>
                  <a:schemeClr val="accent6"/>
                </a:solidFill>
              </a:rPr>
              <a:t>S</a:t>
            </a:r>
            <a:r>
              <a:rPr lang="en-US" sz="2800" dirty="0"/>
              <a:t>trategy you used to support authentic teaching and learning?</a:t>
            </a:r>
          </a:p>
          <a:p>
            <a:pPr>
              <a:buClr>
                <a:schemeClr val="accent4"/>
              </a:buClr>
            </a:pPr>
            <a:r>
              <a:rPr lang="en-US" sz="2800" dirty="0"/>
              <a:t>What was successful and needs to be </a:t>
            </a:r>
            <a:r>
              <a:rPr lang="en-US" sz="3600" b="1" dirty="0">
                <a:solidFill>
                  <a:schemeClr val="accent6"/>
                </a:solidFill>
              </a:rPr>
              <a:t>C</a:t>
            </a:r>
            <a:r>
              <a:rPr lang="en-US" sz="2800" dirty="0"/>
              <a:t>elebrated?</a:t>
            </a:r>
          </a:p>
          <a:p>
            <a:pPr>
              <a:buClr>
                <a:schemeClr val="accent4"/>
              </a:buClr>
            </a:pPr>
            <a:r>
              <a:rPr lang="en-US" sz="2800" dirty="0"/>
              <a:t>What </a:t>
            </a:r>
            <a:r>
              <a:rPr lang="en-US" sz="3600" b="1" dirty="0">
                <a:solidFill>
                  <a:schemeClr val="accent6"/>
                </a:solidFill>
              </a:rPr>
              <a:t>O</a:t>
            </a:r>
            <a:r>
              <a:rPr lang="en-US" sz="2800" dirty="0"/>
              <a:t>bstacle did you face and overcome?</a:t>
            </a:r>
          </a:p>
          <a:p>
            <a:pPr>
              <a:buClr>
                <a:schemeClr val="accent4"/>
              </a:buClr>
            </a:pPr>
            <a:r>
              <a:rPr lang="en-US" sz="2800" dirty="0"/>
              <a:t>What might you </a:t>
            </a:r>
            <a:r>
              <a:rPr lang="en-US" sz="3600" b="1" dirty="0">
                <a:solidFill>
                  <a:schemeClr val="accent6"/>
                </a:solidFill>
              </a:rPr>
              <a:t>R</a:t>
            </a:r>
            <a:r>
              <a:rPr lang="en-US" sz="2800" dirty="0"/>
              <a:t>efine in the future when using this strategy?</a:t>
            </a:r>
          </a:p>
          <a:p>
            <a:pPr>
              <a:buClr>
                <a:schemeClr val="accent4"/>
              </a:buClr>
            </a:pPr>
            <a:r>
              <a:rPr lang="en-US" sz="3600" b="1" dirty="0">
                <a:solidFill>
                  <a:schemeClr val="accent6"/>
                </a:solidFill>
              </a:rPr>
              <a:t>E</a:t>
            </a:r>
            <a:r>
              <a:rPr lang="en-US" sz="2800" dirty="0"/>
              <a:t>xtra notes or ideas?</a:t>
            </a:r>
          </a:p>
        </p:txBody>
      </p:sp>
    </p:spTree>
    <p:extLst>
      <p:ext uri="{BB962C8B-B14F-4D97-AF65-F5344CB8AC3E}">
        <p14:creationId xmlns:p14="http://schemas.microsoft.com/office/powerpoint/2010/main" val="15860979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144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7244"/>
            <a:ext cx="8229600" cy="895812"/>
          </a:xfrm>
        </p:spPr>
        <p:txBody>
          <a:bodyPr>
            <a:normAutofit fontScale="90000"/>
          </a:bodyPr>
          <a:lstStyle/>
          <a:p>
            <a:r>
              <a:rPr lang="en-US" dirty="0"/>
              <a:t>Rock, Paper, Scissors, Lizard, Spock</a:t>
            </a:r>
          </a:p>
        </p:txBody>
      </p:sp>
      <p:sp>
        <p:nvSpPr>
          <p:cNvPr id="4" name="Text Placeholder 3"/>
          <p:cNvSpPr>
            <a:spLocks noGrp="1"/>
          </p:cNvSpPr>
          <p:nvPr>
            <p:ph type="body" idx="2"/>
          </p:nvPr>
        </p:nvSpPr>
        <p:spPr>
          <a:xfrm>
            <a:off x="457200" y="1393056"/>
            <a:ext cx="8229600" cy="4967700"/>
          </a:xfrm>
        </p:spPr>
        <p:txBody>
          <a:bodyPr/>
          <a:lstStyle/>
          <a:p>
            <a:pPr marL="0" indent="0">
              <a:buNone/>
            </a:pPr>
            <a:r>
              <a:rPr lang="en-US" sz="3600" dirty="0"/>
              <a:t>The Definitions:</a:t>
            </a:r>
          </a:p>
          <a:p>
            <a:pPr marL="0" indent="0">
              <a:buNone/>
            </a:pPr>
            <a:r>
              <a:rPr lang="en-US" sz="3600" b="1" dirty="0"/>
              <a:t>Rock </a:t>
            </a:r>
            <a:r>
              <a:rPr lang="mr-IN" sz="3600" b="1" dirty="0"/>
              <a:t>–</a:t>
            </a:r>
            <a:r>
              <a:rPr lang="en-US" sz="3600" dirty="0"/>
              <a:t> smashes scissors and crushes lizard</a:t>
            </a:r>
          </a:p>
          <a:p>
            <a:pPr marL="0" indent="0">
              <a:buNone/>
            </a:pPr>
            <a:r>
              <a:rPr lang="en-US" sz="3600" b="1" dirty="0"/>
              <a:t>Scissors </a:t>
            </a:r>
            <a:r>
              <a:rPr lang="mr-IN" sz="3600" b="1" dirty="0"/>
              <a:t>–</a:t>
            </a:r>
            <a:r>
              <a:rPr lang="en-US" sz="3600" dirty="0"/>
              <a:t> cut paper and decapitate lizard</a:t>
            </a:r>
          </a:p>
          <a:p>
            <a:pPr marL="0" indent="0">
              <a:buNone/>
            </a:pPr>
            <a:r>
              <a:rPr lang="en-US" sz="3600" b="1" dirty="0"/>
              <a:t>Paper </a:t>
            </a:r>
            <a:r>
              <a:rPr lang="mr-IN" sz="3600" b="1" dirty="0"/>
              <a:t>–</a:t>
            </a:r>
            <a:r>
              <a:rPr lang="en-US" sz="3600" b="1" dirty="0"/>
              <a:t> </a:t>
            </a:r>
            <a:r>
              <a:rPr lang="en-US" sz="3600" dirty="0"/>
              <a:t>covers rock and disproves Spock</a:t>
            </a:r>
          </a:p>
          <a:p>
            <a:pPr marL="0" indent="0">
              <a:buNone/>
            </a:pPr>
            <a:r>
              <a:rPr lang="en-US" sz="3600" b="1" dirty="0"/>
              <a:t>Lizard </a:t>
            </a:r>
            <a:r>
              <a:rPr lang="mr-IN" sz="3600" b="1" dirty="0"/>
              <a:t>–</a:t>
            </a:r>
            <a:r>
              <a:rPr lang="en-US" sz="3600" b="1" dirty="0"/>
              <a:t> </a:t>
            </a:r>
            <a:r>
              <a:rPr lang="en-US" sz="3600" dirty="0"/>
              <a:t>eats paper and poisons Spock</a:t>
            </a:r>
          </a:p>
          <a:p>
            <a:pPr marL="0" indent="0">
              <a:buNone/>
            </a:pPr>
            <a:r>
              <a:rPr lang="en-US" sz="3600" b="1" dirty="0"/>
              <a:t>Spock </a:t>
            </a:r>
            <a:r>
              <a:rPr lang="mr-IN" sz="3600" b="1" dirty="0"/>
              <a:t>–</a:t>
            </a:r>
            <a:r>
              <a:rPr lang="en-US" sz="3600" b="1" dirty="0"/>
              <a:t>  </a:t>
            </a:r>
            <a:r>
              <a:rPr lang="en-US" sz="3600" dirty="0"/>
              <a:t>vaporizes rock and bends scissors</a:t>
            </a:r>
            <a:endParaRPr lang="en-US" sz="3600" b="1" dirty="0"/>
          </a:p>
          <a:p>
            <a:pPr marL="0" indent="0">
              <a:buNone/>
            </a:pPr>
            <a:endParaRPr lang="en-US" dirty="0"/>
          </a:p>
        </p:txBody>
      </p:sp>
    </p:spTree>
    <p:extLst>
      <p:ext uri="{BB962C8B-B14F-4D97-AF65-F5344CB8AC3E}">
        <p14:creationId xmlns:p14="http://schemas.microsoft.com/office/powerpoint/2010/main" val="6006138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457200"/>
            <a:ext cx="8001000" cy="792480"/>
          </a:xfrm>
        </p:spPr>
        <p:txBody>
          <a:bodyPr>
            <a:normAutofit/>
          </a:bodyPr>
          <a:lstStyle/>
          <a:p>
            <a:r>
              <a:rPr lang="en-US" sz="4400" dirty="0"/>
              <a:t>Sheldon Explains</a:t>
            </a:r>
          </a:p>
        </p:txBody>
      </p:sp>
      <p:pic>
        <p:nvPicPr>
          <p:cNvPr id="5" name="Content Placeholder 4">
            <a:hlinkClick r:id="rId3"/>
          </p:cNvPr>
          <p:cNvPicPr>
            <a:picLocks noGrp="1" noChangeAspect="1"/>
          </p:cNvPicPr>
          <p:nvPr>
            <p:ph sz="quarter" idx="2"/>
          </p:nvPr>
        </p:nvPicPr>
        <p:blipFill>
          <a:blip r:embed="rId4">
            <a:extLst>
              <a:ext uri="{28A0092B-C50C-407E-A947-70E740481C1C}">
                <a14:useLocalDpi xmlns:a14="http://schemas.microsoft.com/office/drawing/2010/main" val="0"/>
              </a:ext>
            </a:extLst>
          </a:blip>
          <a:stretch>
            <a:fillRect/>
          </a:stretch>
        </p:blipFill>
        <p:spPr>
          <a:xfrm>
            <a:off x="1409700" y="1447800"/>
            <a:ext cx="6324600" cy="5059680"/>
          </a:xfr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33400"/>
            <a:ext cx="8229600" cy="685800"/>
          </a:xfrm>
        </p:spPr>
        <p:txBody>
          <a:bodyPr>
            <a:normAutofit fontScale="90000"/>
          </a:bodyPr>
          <a:lstStyle/>
          <a:p>
            <a:r>
              <a:rPr lang="en-US" sz="4400" dirty="0"/>
              <a:t>Philosophy of Authentic Teaching</a:t>
            </a:r>
          </a:p>
        </p:txBody>
      </p:sp>
      <p:sp>
        <p:nvSpPr>
          <p:cNvPr id="6" name="Content Placeholder 5"/>
          <p:cNvSpPr>
            <a:spLocks noGrp="1"/>
          </p:cNvSpPr>
          <p:nvPr>
            <p:ph idx="1"/>
          </p:nvPr>
        </p:nvSpPr>
        <p:spPr>
          <a:xfrm>
            <a:off x="457200" y="1752600"/>
            <a:ext cx="8229600" cy="4572000"/>
          </a:xfrm>
        </p:spPr>
        <p:txBody>
          <a:bodyPr>
            <a:normAutofit/>
          </a:bodyPr>
          <a:lstStyle/>
          <a:p>
            <a:pPr marL="68263" lvl="1" indent="0">
              <a:buClr>
                <a:schemeClr val="accent4"/>
              </a:buClr>
              <a:buNone/>
            </a:pPr>
            <a:r>
              <a:rPr lang="en-US" sz="4000" dirty="0"/>
              <a:t>Ready to play the game or teach someone else?</a:t>
            </a:r>
          </a:p>
          <a:p>
            <a:pPr marL="68263" lvl="2" indent="0">
              <a:buClr>
                <a:schemeClr val="accent4"/>
              </a:buClr>
              <a:buNone/>
            </a:pPr>
            <a:endParaRPr lang="en-US" sz="4000" dirty="0"/>
          </a:p>
          <a:p>
            <a:pPr marL="68263" lvl="2" indent="0">
              <a:buClr>
                <a:schemeClr val="accent4"/>
              </a:buClr>
              <a:buNone/>
            </a:pPr>
            <a:r>
              <a:rPr lang="en-US" sz="4000" dirty="0"/>
              <a:t>What else could have benefited your learning experience?</a:t>
            </a:r>
          </a:p>
          <a:p>
            <a:pPr marL="0" indent="0">
              <a:buNone/>
            </a:pPr>
            <a:endParaRPr lang="en-US" sz="4000" dirty="0"/>
          </a:p>
        </p:txBody>
      </p:sp>
    </p:spTree>
    <p:extLst>
      <p:ext uri="{BB962C8B-B14F-4D97-AF65-F5344CB8AC3E}">
        <p14:creationId xmlns:p14="http://schemas.microsoft.com/office/powerpoint/2010/main" val="19779439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b="52998"/>
          <a:stretch/>
        </p:blipFill>
        <p:spPr>
          <a:xfrm>
            <a:off x="1072396" y="1200717"/>
            <a:ext cx="3063627" cy="1440611"/>
          </a:xfrm>
        </p:spPr>
      </p:pic>
      <p:sp>
        <p:nvSpPr>
          <p:cNvPr id="3" name="Title 2"/>
          <p:cNvSpPr>
            <a:spLocks noGrp="1"/>
          </p:cNvSpPr>
          <p:nvPr>
            <p:ph type="title" idx="4294967295"/>
          </p:nvPr>
        </p:nvSpPr>
        <p:spPr>
          <a:xfrm>
            <a:off x="148057" y="203953"/>
            <a:ext cx="4343400" cy="701675"/>
          </a:xfrm>
        </p:spPr>
        <p:txBody>
          <a:bodyPr>
            <a:noAutofit/>
          </a:bodyPr>
          <a:lstStyle/>
          <a:p>
            <a:pPr algn="ctr"/>
            <a:r>
              <a:rPr lang="en-US" sz="4000" dirty="0"/>
              <a:t>What if you had</a:t>
            </a:r>
            <a:r>
              <a:rPr lang="mr-IN" sz="4000" dirty="0"/>
              <a:t>…</a:t>
            </a:r>
            <a:endParaRPr lang="en-US" sz="4000"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6452"/>
          <a:stretch/>
        </p:blipFill>
        <p:spPr>
          <a:xfrm>
            <a:off x="5624062" y="701675"/>
            <a:ext cx="3079006" cy="246888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6233" t="4838" r="5962" b="4838"/>
          <a:stretch/>
        </p:blipFill>
        <p:spPr>
          <a:xfrm>
            <a:off x="5624062" y="3810000"/>
            <a:ext cx="2380705" cy="2468880"/>
          </a:xfrm>
          <a:prstGeom prst="rect">
            <a:avLst/>
          </a:prstGeom>
        </p:spPr>
      </p:pic>
      <p:sp>
        <p:nvSpPr>
          <p:cNvPr id="11" name="Rectangle 10"/>
          <p:cNvSpPr/>
          <p:nvPr/>
        </p:nvSpPr>
        <p:spPr>
          <a:xfrm>
            <a:off x="7281504" y="3129195"/>
            <a:ext cx="1481496" cy="523220"/>
          </a:xfrm>
          <a:prstGeom prst="rect">
            <a:avLst/>
          </a:prstGeom>
        </p:spPr>
        <p:txBody>
          <a:bodyPr wrap="none">
            <a:spAutoFit/>
          </a:bodyPr>
          <a:lstStyle/>
          <a:p>
            <a:r>
              <a:rPr lang="en-US" sz="2800" dirty="0">
                <a:latin typeface="+mj-lt"/>
              </a:rPr>
              <a:t>A chart</a:t>
            </a:r>
            <a:r>
              <a:rPr lang="mr-IN" sz="2800" dirty="0">
                <a:latin typeface="+mj-lt"/>
              </a:rPr>
              <a:t>…</a:t>
            </a:r>
            <a:endParaRPr lang="en-US" sz="2800" dirty="0">
              <a:latin typeface="+mj-lt"/>
            </a:endParaRPr>
          </a:p>
        </p:txBody>
      </p:sp>
      <p:sp>
        <p:nvSpPr>
          <p:cNvPr id="9" name="TextBox 8"/>
          <p:cNvSpPr txBox="1"/>
          <p:nvPr/>
        </p:nvSpPr>
        <p:spPr>
          <a:xfrm>
            <a:off x="5562600" y="6213314"/>
            <a:ext cx="1981200" cy="523220"/>
          </a:xfrm>
          <a:prstGeom prst="rect">
            <a:avLst/>
          </a:prstGeom>
          <a:noFill/>
        </p:spPr>
        <p:txBody>
          <a:bodyPr wrap="square" rtlCol="0">
            <a:spAutoFit/>
          </a:bodyPr>
          <a:lstStyle/>
          <a:p>
            <a:r>
              <a:rPr lang="en-US" sz="2800" dirty="0">
                <a:latin typeface="+mj-lt"/>
              </a:rPr>
              <a:t>Context</a:t>
            </a:r>
            <a:r>
              <a:rPr lang="mr-IN" sz="2800" dirty="0">
                <a:latin typeface="+mj-lt"/>
              </a:rPr>
              <a:t>…</a:t>
            </a:r>
            <a:endParaRPr lang="en-US" sz="2800" dirty="0">
              <a:latin typeface="+mj-lt"/>
            </a:endParaRPr>
          </a:p>
        </p:txBody>
      </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b="4829"/>
          <a:stretch/>
        </p:blipFill>
        <p:spPr>
          <a:xfrm>
            <a:off x="328376" y="3170555"/>
            <a:ext cx="3807647" cy="2811634"/>
          </a:xfrm>
          <a:prstGeom prst="rect">
            <a:avLst/>
          </a:prstGeom>
        </p:spPr>
      </p:pic>
      <p:sp>
        <p:nvSpPr>
          <p:cNvPr id="4" name="Rectangle 3"/>
          <p:cNvSpPr/>
          <p:nvPr/>
        </p:nvSpPr>
        <p:spPr>
          <a:xfrm>
            <a:off x="457200" y="5951704"/>
            <a:ext cx="4343400" cy="523220"/>
          </a:xfrm>
          <a:prstGeom prst="rect">
            <a:avLst/>
          </a:prstGeom>
        </p:spPr>
        <p:txBody>
          <a:bodyPr wrap="square">
            <a:spAutoFit/>
          </a:bodyPr>
          <a:lstStyle/>
          <a:p>
            <a:r>
              <a:rPr lang="en-US" sz="2800" dirty="0">
                <a:latin typeface="+mj-lt"/>
              </a:rPr>
              <a:t>Time to talk or practice</a:t>
            </a:r>
            <a:r>
              <a:rPr lang="mr-IN" sz="2800" dirty="0">
                <a:latin typeface="+mj-lt"/>
              </a:rPr>
              <a:t>…</a:t>
            </a:r>
            <a:endParaRPr lang="en-US" sz="2800" dirty="0">
              <a:latin typeface="+mj-lt"/>
            </a:endParaRPr>
          </a:p>
        </p:txBody>
      </p:sp>
      <p:sp>
        <p:nvSpPr>
          <p:cNvPr id="13" name="TextBox 12">
            <a:extLst>
              <a:ext uri="{FF2B5EF4-FFF2-40B4-BE49-F238E27FC236}">
                <a16:creationId xmlns:a16="http://schemas.microsoft.com/office/drawing/2014/main" id="{34E138A7-F73C-4750-8A43-4993FEC56661}"/>
              </a:ext>
            </a:extLst>
          </p:cNvPr>
          <p:cNvSpPr txBox="1"/>
          <p:nvPr/>
        </p:nvSpPr>
        <p:spPr>
          <a:xfrm>
            <a:off x="1072396" y="2570351"/>
            <a:ext cx="3807648" cy="523220"/>
          </a:xfrm>
          <a:prstGeom prst="rect">
            <a:avLst/>
          </a:prstGeom>
          <a:noFill/>
        </p:spPr>
        <p:txBody>
          <a:bodyPr wrap="square" rtlCol="0">
            <a:spAutoFit/>
          </a:bodyPr>
          <a:lstStyle/>
          <a:p>
            <a:r>
              <a:rPr lang="en-US" sz="2800" dirty="0">
                <a:latin typeface="+mj-lt"/>
              </a:rPr>
              <a:t>A visual</a:t>
            </a:r>
            <a:r>
              <a:rPr lang="mr-IN" sz="2800" dirty="0">
                <a:latin typeface="+mj-lt"/>
              </a:rPr>
              <a:t>…</a:t>
            </a:r>
            <a:endParaRPr lang="en-US" sz="2800" dirty="0">
              <a:latin typeface="+mj-lt"/>
            </a:endParaRPr>
          </a:p>
        </p:txBody>
      </p:sp>
    </p:spTree>
    <p:extLst>
      <p:ext uri="{BB962C8B-B14F-4D97-AF65-F5344CB8AC3E}">
        <p14:creationId xmlns:p14="http://schemas.microsoft.com/office/powerpoint/2010/main" val="28645432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4"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838200"/>
          </a:xfrm>
        </p:spPr>
        <p:txBody>
          <a:bodyPr>
            <a:normAutofit/>
          </a:bodyPr>
          <a:lstStyle/>
          <a:p>
            <a:r>
              <a:rPr lang="en-US" sz="4500" dirty="0"/>
              <a:t>Objectives</a:t>
            </a:r>
          </a:p>
        </p:txBody>
      </p:sp>
      <p:sp>
        <p:nvSpPr>
          <p:cNvPr id="6" name="Content Placeholder 5"/>
          <p:cNvSpPr>
            <a:spLocks noGrp="1"/>
          </p:cNvSpPr>
          <p:nvPr>
            <p:ph idx="1"/>
          </p:nvPr>
        </p:nvSpPr>
        <p:spPr/>
        <p:txBody>
          <a:bodyPr>
            <a:normAutofit/>
          </a:bodyPr>
          <a:lstStyle/>
          <a:p>
            <a:pPr>
              <a:buClr>
                <a:schemeClr val="accent4"/>
              </a:buClr>
              <a:buFont typeface="Arial" charset="0"/>
              <a:buChar char="•"/>
            </a:pPr>
            <a:r>
              <a:rPr lang="en-US" sz="3200" dirty="0"/>
              <a:t>Explore and</a:t>
            </a:r>
            <a:r>
              <a:rPr lang="en-US" sz="3200" i="1" dirty="0"/>
              <a:t> </a:t>
            </a:r>
            <a:r>
              <a:rPr lang="en-US" sz="3200" dirty="0"/>
              <a:t>evaluate new strategies to increase the authentic teaching of academic vocabulary</a:t>
            </a:r>
          </a:p>
          <a:p>
            <a:pPr>
              <a:buClr>
                <a:schemeClr val="accent4"/>
              </a:buClr>
              <a:buFont typeface="Arial" charset="0"/>
              <a:buChar char="•"/>
            </a:pPr>
            <a:r>
              <a:rPr lang="en-US" sz="3200" dirty="0"/>
              <a:t>Explain the benefits of authentic academic vocabulary instruction</a:t>
            </a:r>
          </a:p>
          <a:p>
            <a:pPr>
              <a:buClr>
                <a:schemeClr val="accent4"/>
              </a:buClr>
              <a:buFont typeface="Arial" charset="0"/>
              <a:buChar char="•"/>
            </a:pPr>
            <a:r>
              <a:rPr lang="en-US" sz="3200" dirty="0"/>
              <a:t>Identify one strategy to implement in your own classroom</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sz="4400" dirty="0"/>
              <a:t>Two-Minute Table Talk</a:t>
            </a:r>
          </a:p>
        </p:txBody>
      </p:sp>
      <p:sp>
        <p:nvSpPr>
          <p:cNvPr id="3" name="Content Placeholder 2"/>
          <p:cNvSpPr>
            <a:spLocks noGrp="1"/>
          </p:cNvSpPr>
          <p:nvPr>
            <p:ph idx="1"/>
          </p:nvPr>
        </p:nvSpPr>
        <p:spPr>
          <a:xfrm>
            <a:off x="480391" y="1524000"/>
            <a:ext cx="8229600" cy="4389120"/>
          </a:xfrm>
        </p:spPr>
        <p:txBody>
          <a:bodyPr>
            <a:normAutofit/>
          </a:bodyPr>
          <a:lstStyle/>
          <a:p>
            <a:pPr marL="0" indent="0">
              <a:buNone/>
            </a:pPr>
            <a:r>
              <a:rPr lang="en-US" sz="3200" dirty="0"/>
              <a:t>At your table, share strategies that you already use to promote authentic vocabulary instruction. </a:t>
            </a:r>
          </a:p>
        </p:txBody>
      </p:sp>
    </p:spTree>
    <p:extLst>
      <p:ext uri="{BB962C8B-B14F-4D97-AF65-F5344CB8AC3E}">
        <p14:creationId xmlns:p14="http://schemas.microsoft.com/office/powerpoint/2010/main" val="1971408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631"/>
            <a:ext cx="8229600" cy="826071"/>
          </a:xfrm>
        </p:spPr>
        <p:txBody>
          <a:bodyPr>
            <a:normAutofit/>
          </a:bodyPr>
          <a:lstStyle/>
          <a:p>
            <a:r>
              <a:rPr lang="en-US" sz="4400" dirty="0"/>
              <a:t>Authentic Vocabulary Strategies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15" t="17801" b="17515"/>
          <a:stretch/>
        </p:blipFill>
        <p:spPr>
          <a:xfrm>
            <a:off x="416035" y="1101564"/>
            <a:ext cx="8270765" cy="5410200"/>
          </a:xfrm>
          <a:prstGeom prst="rect">
            <a:avLst/>
          </a:prstGeom>
        </p:spPr>
      </p:pic>
      <p:sp>
        <p:nvSpPr>
          <p:cNvPr id="5" name="TextBox 4"/>
          <p:cNvSpPr txBox="1"/>
          <p:nvPr/>
        </p:nvSpPr>
        <p:spPr>
          <a:xfrm>
            <a:off x="480646" y="1246637"/>
            <a:ext cx="7620000" cy="646331"/>
          </a:xfrm>
          <a:prstGeom prst="rect">
            <a:avLst/>
          </a:prstGeom>
          <a:noFill/>
        </p:spPr>
        <p:txBody>
          <a:bodyPr wrap="square" rtlCol="0">
            <a:spAutoFit/>
          </a:bodyPr>
          <a:lstStyle/>
          <a:p>
            <a:r>
              <a:rPr lang="en-US" sz="3600" b="1" dirty="0">
                <a:latin typeface="+mj-lt"/>
              </a:rPr>
              <a:t>Strategy or activity name</a:t>
            </a:r>
          </a:p>
        </p:txBody>
      </p:sp>
      <p:sp>
        <p:nvSpPr>
          <p:cNvPr id="6" name="TextBox 5"/>
          <p:cNvSpPr txBox="1"/>
          <p:nvPr/>
        </p:nvSpPr>
        <p:spPr>
          <a:xfrm>
            <a:off x="457200" y="2384673"/>
            <a:ext cx="7939454" cy="584775"/>
          </a:xfrm>
          <a:prstGeom prst="rect">
            <a:avLst/>
          </a:prstGeom>
          <a:noFill/>
        </p:spPr>
        <p:txBody>
          <a:bodyPr wrap="square" rtlCol="0">
            <a:spAutoFit/>
          </a:bodyPr>
          <a:lstStyle/>
          <a:p>
            <a:r>
              <a:rPr lang="en-US" sz="3200" dirty="0">
                <a:latin typeface="+mj-lt"/>
              </a:rPr>
              <a:t>1. Brief description or steps of how you used it</a:t>
            </a:r>
          </a:p>
        </p:txBody>
      </p:sp>
      <p:sp>
        <p:nvSpPr>
          <p:cNvPr id="7" name="TextBox 6"/>
          <p:cNvSpPr txBox="1"/>
          <p:nvPr/>
        </p:nvSpPr>
        <p:spPr>
          <a:xfrm>
            <a:off x="480646" y="3792010"/>
            <a:ext cx="7916008" cy="584775"/>
          </a:xfrm>
          <a:prstGeom prst="rect">
            <a:avLst/>
          </a:prstGeom>
          <a:noFill/>
        </p:spPr>
        <p:txBody>
          <a:bodyPr wrap="square" rtlCol="0">
            <a:spAutoFit/>
          </a:bodyPr>
          <a:lstStyle/>
          <a:p>
            <a:pPr>
              <a:buClr>
                <a:schemeClr val="accent4"/>
              </a:buClr>
            </a:pPr>
            <a:r>
              <a:rPr lang="en-US" sz="3200" dirty="0">
                <a:latin typeface="+mj-lt"/>
              </a:rPr>
              <a:t>2. Reference, if applicable (ex: K20 LEARN Site) </a:t>
            </a:r>
          </a:p>
        </p:txBody>
      </p:sp>
      <p:sp>
        <p:nvSpPr>
          <p:cNvPr id="9" name="TextBox 8"/>
          <p:cNvSpPr txBox="1"/>
          <p:nvPr/>
        </p:nvSpPr>
        <p:spPr>
          <a:xfrm>
            <a:off x="509954" y="5199347"/>
            <a:ext cx="7848600" cy="584775"/>
          </a:xfrm>
          <a:prstGeom prst="rect">
            <a:avLst/>
          </a:prstGeom>
          <a:noFill/>
        </p:spPr>
        <p:txBody>
          <a:bodyPr wrap="square" rtlCol="0">
            <a:spAutoFit/>
          </a:bodyPr>
          <a:lstStyle/>
          <a:p>
            <a:pPr>
              <a:buClr>
                <a:schemeClr val="accent4"/>
              </a:buClr>
            </a:pPr>
            <a:r>
              <a:rPr lang="en-US" sz="3200" dirty="0">
                <a:latin typeface="+mj-lt"/>
              </a:rPr>
              <a:t>3. Your name and content area</a:t>
            </a:r>
          </a:p>
        </p:txBody>
      </p:sp>
    </p:spTree>
    <p:extLst>
      <p:ext uri="{BB962C8B-B14F-4D97-AF65-F5344CB8AC3E}">
        <p14:creationId xmlns:p14="http://schemas.microsoft.com/office/powerpoint/2010/main" val="948109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ARN">
  <a:themeElements>
    <a:clrScheme name="Custom 11">
      <a:dk1>
        <a:sysClr val="windowText" lastClr="000000"/>
      </a:dk1>
      <a:lt1>
        <a:sysClr val="window" lastClr="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K20 PD</Template>
  <TotalTime>31029</TotalTime>
  <Words>1645</Words>
  <Application>Microsoft Office PowerPoint</Application>
  <PresentationFormat>On-screen Show (4:3)</PresentationFormat>
  <Paragraphs>223</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Georgia</vt:lpstr>
      <vt:lpstr>Mangal</vt:lpstr>
      <vt:lpstr>PingFangSC-Regular</vt:lpstr>
      <vt:lpstr>Trebuchet MS</vt:lpstr>
      <vt:lpstr>Wingdings 2</vt:lpstr>
      <vt:lpstr>ZapfDingbatsITC</vt:lpstr>
      <vt:lpstr>LEARN</vt:lpstr>
      <vt:lpstr>PowerPoint Presentation</vt:lpstr>
      <vt:lpstr>To the Dictionary and BEYOND!</vt:lpstr>
      <vt:lpstr>Rock, Paper, Scissors, Lizard, Spock</vt:lpstr>
      <vt:lpstr>Sheldon Explains</vt:lpstr>
      <vt:lpstr>Philosophy of Authentic Teaching</vt:lpstr>
      <vt:lpstr>What if you had…</vt:lpstr>
      <vt:lpstr>Objectives</vt:lpstr>
      <vt:lpstr>Two-Minute Table Talk</vt:lpstr>
      <vt:lpstr>Authentic Vocabulary Strategies</vt:lpstr>
      <vt:lpstr>Vocabulary Resources</vt:lpstr>
      <vt:lpstr>Strategies for Building Vocabulary</vt:lpstr>
      <vt:lpstr>PowerPoint Presentation</vt:lpstr>
      <vt:lpstr>Strategy Harvest</vt:lpstr>
      <vt:lpstr>Strategy Harvest Note Sheet</vt:lpstr>
      <vt:lpstr>ACT IT OUT/write it down</vt:lpstr>
      <vt:lpstr>PowerPoint Presentation</vt:lpstr>
      <vt:lpstr>Decide and Share…</vt:lpstr>
      <vt:lpstr>TREK Evaluation</vt:lpstr>
      <vt:lpstr>Point of Most Significance (POMS)</vt:lpstr>
      <vt:lpstr>Follow Up</vt:lpstr>
      <vt:lpstr>SCORE</vt:lpstr>
      <vt:lpstr>PowerPoint Presentation</vt:lpstr>
    </vt:vector>
  </TitlesOfParts>
  <Company>Norman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Vocabulary Beyond the Dictionary!</dc:title>
  <dc:creator>K20 Center</dc:creator>
  <cp:lastModifiedBy>Kuehn, Elizabeth C.</cp:lastModifiedBy>
  <cp:revision>200</cp:revision>
  <cp:lastPrinted>2017-10-06T17:08:32Z</cp:lastPrinted>
  <dcterms:created xsi:type="dcterms:W3CDTF">2011-02-10T18:04:52Z</dcterms:created>
  <dcterms:modified xsi:type="dcterms:W3CDTF">2018-03-21T21:07:04Z</dcterms:modified>
</cp:coreProperties>
</file>