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317" r:id="rId2"/>
    <p:sldId id="256" r:id="rId3"/>
    <p:sldId id="262" r:id="rId4"/>
    <p:sldId id="314" r:id="rId5"/>
    <p:sldId id="258" r:id="rId6"/>
    <p:sldId id="263" r:id="rId7"/>
    <p:sldId id="316" r:id="rId8"/>
    <p:sldId id="260" r:id="rId9"/>
    <p:sldId id="261" r:id="rId10"/>
    <p:sldId id="315" r:id="rId11"/>
    <p:sldId id="264" r:id="rId12"/>
    <p:sldId id="318" r:id="rId13"/>
    <p:sldId id="313" r:id="rId14"/>
    <p:sldId id="265" r:id="rId15"/>
    <p:sldId id="266" r:id="rId16"/>
    <p:sldId id="312" r:id="rId17"/>
    <p:sldId id="319" r:id="rId18"/>
    <p:sldId id="320"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C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8"/>
    <p:restoredTop sz="75906"/>
  </p:normalViewPr>
  <p:slideViewPr>
    <p:cSldViewPr snapToGrid="0" snapToObjects="1">
      <p:cViewPr varScale="1">
        <p:scale>
          <a:sx n="99" d="100"/>
          <a:sy n="99" d="100"/>
        </p:scale>
        <p:origin x="192"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AAB77-6F50-AC4D-BA0F-72DC6FC29D0E}" type="datetimeFigureOut">
              <a:rPr lang="en-US" smtClean="0"/>
              <a:t>4/8/20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8BE35-17D4-4A48-99B5-B353500B5EC0}" type="slidenum">
              <a:rPr lang="en-US" smtClean="0"/>
              <a:t>‹#›</a:t>
            </a:fld>
            <a:endParaRPr lang="en-US"/>
          </a:p>
        </p:txBody>
      </p:sp>
    </p:spTree>
    <p:extLst>
      <p:ext uri="{BB962C8B-B14F-4D97-AF65-F5344CB8AC3E}">
        <p14:creationId xmlns:p14="http://schemas.microsoft.com/office/powerpoint/2010/main" val="319247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Welcome participants and briefly introduce yourself and the professional development session. </a:t>
            </a:r>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2</a:t>
            </a:fld>
            <a:endParaRPr lang="en-US"/>
          </a:p>
        </p:txBody>
      </p:sp>
    </p:spTree>
    <p:extLst>
      <p:ext uri="{BB962C8B-B14F-4D97-AF65-F5344CB8AC3E}">
        <p14:creationId xmlns:p14="http://schemas.microsoft.com/office/powerpoint/2010/main" val="2996523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Extend could take up to 45 minutes (slides 11 – 14)</a:t>
            </a:r>
          </a:p>
          <a:p>
            <a:endParaRPr lang="en-US" dirty="0"/>
          </a:p>
          <a:p>
            <a:r>
              <a:rPr lang="en-US" sz="1200" b="0" i="0" kern="1200" dirty="0">
                <a:solidFill>
                  <a:schemeClr val="tx1"/>
                </a:solidFill>
                <a:effectLst/>
                <a:latin typeface="+mn-lt"/>
                <a:ea typeface="+mn-ea"/>
                <a:cs typeface="+mn-cs"/>
              </a:rPr>
              <a:t>Participants will now select a topic they plan to teach in the next two to three weeks and begin to develop a lesson outline/plan or a non-routine task that incorporates manipulatives. The lesson/task should utilize manipulatives to make mathematical ideas and relationships more accessible to all and fosters students’ conceptual foundation. This is protected time to apply new knowledge into their practice.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11</a:t>
            </a:fld>
            <a:endParaRPr lang="en-US"/>
          </a:p>
        </p:txBody>
      </p:sp>
    </p:spTree>
    <p:extLst>
      <p:ext uri="{BB962C8B-B14F-4D97-AF65-F5344CB8AC3E}">
        <p14:creationId xmlns:p14="http://schemas.microsoft.com/office/powerpoint/2010/main" val="4275641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If there is extended time to work, participants should also consider the following on this slide</a:t>
            </a:r>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12</a:t>
            </a:fld>
            <a:endParaRPr lang="en-US"/>
          </a:p>
        </p:txBody>
      </p:sp>
    </p:spTree>
    <p:extLst>
      <p:ext uri="{BB962C8B-B14F-4D97-AF65-F5344CB8AC3E}">
        <p14:creationId xmlns:p14="http://schemas.microsoft.com/office/powerpoint/2010/main" val="1913462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Structures for organizing for the Mix and Mingle activity:</a:t>
            </a:r>
          </a:p>
          <a:p>
            <a:pPr marL="171450" indent="-171450">
              <a:buFontTx/>
              <a:buChar char="-"/>
            </a:pPr>
            <a:r>
              <a:rPr lang="en-US" dirty="0"/>
              <a:t>Notecards could be color coded so participants must find 3 others with either the same color or different colors. They take turns sharing their lesson/task summary. Then they trade cards and continue until they have traded all three of their cards. </a:t>
            </a:r>
          </a:p>
          <a:p>
            <a:pPr marL="171450" indent="-171450">
              <a:buFontTx/>
              <a:buChar char="-"/>
            </a:pPr>
            <a:r>
              <a:rPr lang="en-US" dirty="0"/>
              <a:t>Participants could begin creating groups of four. Then they each share their items detailed on the notecard and then trade cards. </a:t>
            </a:r>
          </a:p>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13</a:t>
            </a:fld>
            <a:endParaRPr lang="en-US"/>
          </a:p>
        </p:txBody>
      </p:sp>
    </p:spTree>
    <p:extLst>
      <p:ext uri="{BB962C8B-B14F-4D97-AF65-F5344CB8AC3E}">
        <p14:creationId xmlns:p14="http://schemas.microsoft.com/office/powerpoint/2010/main" val="164312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Mix and mingle – share your manipulative/lesson/task and how it is going to make mathematics accessible to all students and develop their conceptual understanding of mathematics. </a:t>
            </a:r>
          </a:p>
          <a:p>
            <a:endParaRPr lang="en-US" dirty="0"/>
          </a:p>
          <a:p>
            <a:r>
              <a:rPr lang="en-US" dirty="0"/>
              <a:t>See notes on previous slide for ideas of structures for intentionally mixing participants up using the notecards</a:t>
            </a:r>
          </a:p>
        </p:txBody>
      </p:sp>
      <p:sp>
        <p:nvSpPr>
          <p:cNvPr id="4" name="Slide Number Placeholder 3"/>
          <p:cNvSpPr>
            <a:spLocks noGrp="1"/>
          </p:cNvSpPr>
          <p:nvPr>
            <p:ph type="sldNum" sz="quarter" idx="5"/>
          </p:nvPr>
        </p:nvSpPr>
        <p:spPr/>
        <p:txBody>
          <a:bodyPr/>
          <a:lstStyle/>
          <a:p>
            <a:fld id="{8F88BE35-17D4-4A48-99B5-B353500B5EC0}" type="slidenum">
              <a:rPr lang="en-US" smtClean="0"/>
              <a:t>14</a:t>
            </a:fld>
            <a:endParaRPr lang="en-US"/>
          </a:p>
        </p:txBody>
      </p:sp>
    </p:spTree>
    <p:extLst>
      <p:ext uri="{BB962C8B-B14F-4D97-AF65-F5344CB8AC3E}">
        <p14:creationId xmlns:p14="http://schemas.microsoft.com/office/powerpoint/2010/main" val="3992342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Revisit the magnetic statements. Move to the statement that now attracts you the most when considering utilizing manipulatives to increase students’ access to and foster student’s conceptual understanding of mathematics.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Which statement applies to your lesson/task?</a:t>
            </a:r>
            <a:r>
              <a:rPr lang="en-US" sz="1050" dirty="0">
                <a:solidFill>
                  <a:schemeClr val="tx1"/>
                </a:solidFill>
              </a:rPr>
              <a:t> Why? – If it doesn’t look back at numbers 3 and 4 on your notecard. If still struggling, how might you change it so these statements are supported in the lesson/task? </a:t>
            </a:r>
            <a:endParaRPr lang="en-US" dirty="0"/>
          </a:p>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15</a:t>
            </a:fld>
            <a:endParaRPr lang="en-US"/>
          </a:p>
        </p:txBody>
      </p:sp>
    </p:spTree>
    <p:extLst>
      <p:ext uri="{BB962C8B-B14F-4D97-AF65-F5344CB8AC3E}">
        <p14:creationId xmlns:p14="http://schemas.microsoft.com/office/powerpoint/2010/main" val="4245598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a:t>***This slide </a:t>
            </a:r>
            <a:r>
              <a:rPr lang="en-US" b="1" dirty="0">
                <a:solidFill>
                  <a:srgbClr val="FF0000"/>
                </a:solidFill>
              </a:rPr>
              <a:t>MUST</a:t>
            </a:r>
            <a:r>
              <a:rPr lang="en-US" b="0" dirty="0">
                <a:solidFill>
                  <a:srgbClr val="FF0000"/>
                </a:solidFill>
              </a:rPr>
              <a:t> be edited </a:t>
            </a:r>
            <a:r>
              <a:rPr lang="en-US" b="0" dirty="0"/>
              <a:t>with the correct TREK number (trek.k20center.ou.edu/</a:t>
            </a:r>
            <a:r>
              <a:rPr lang="en-US" b="0" dirty="0" err="1"/>
              <a:t>oe</a:t>
            </a:r>
            <a:r>
              <a:rPr lang="en-US" b="0" dirty="0"/>
              <a:t>/</a:t>
            </a:r>
            <a:r>
              <a:rPr lang="en-US" b="1" dirty="0"/>
              <a:t>#####</a:t>
            </a:r>
            <a:r>
              <a:rPr lang="en-US" b="0" dirty="0"/>
              <a:t>).*** </a:t>
            </a:r>
          </a:p>
          <a:p>
            <a:r>
              <a:rPr lang="en-US" b="0" dirty="0"/>
              <a:t>Click on the link in the orange box to replace the number signs (#####) at the end of the web address with the provided TREK number from your K20 Center contact. </a:t>
            </a:r>
          </a:p>
          <a:p>
            <a:endParaRPr lang="en-US" b="0" dirty="0"/>
          </a:p>
          <a:p>
            <a:r>
              <a:rPr lang="en-US" sz="1200" b="0" i="0" kern="1200" dirty="0">
                <a:solidFill>
                  <a:schemeClr val="tx1"/>
                </a:solidFill>
                <a:effectLst/>
                <a:latin typeface="+mn-lt"/>
                <a:ea typeface="+mn-ea"/>
                <a:cs typeface="+mn-cs"/>
              </a:rPr>
              <a:t>TREK evaluations will be used at the end </a:t>
            </a:r>
            <a:r>
              <a:rPr lang="en-US" sz="1200" b="0" i="0" kern="1200">
                <a:solidFill>
                  <a:schemeClr val="tx1"/>
                </a:solidFill>
                <a:effectLst/>
                <a:latin typeface="+mn-lt"/>
                <a:ea typeface="+mn-ea"/>
                <a:cs typeface="+mn-cs"/>
              </a:rPr>
              <a:t>of any </a:t>
            </a:r>
            <a:r>
              <a:rPr lang="en-US" sz="1200" b="0" i="0" kern="1200" dirty="0">
                <a:solidFill>
                  <a:schemeClr val="tx1"/>
                </a:solidFill>
                <a:effectLst/>
                <a:latin typeface="+mn-lt"/>
                <a:ea typeface="+mn-ea"/>
                <a:cs typeface="+mn-cs"/>
              </a:rPr>
              <a:t>GEAR UP Professional Development Session. Your Professional Development Coordinator at the K20 Center will provide you with a TREK number once you have notified them of the scheduled PD. The provided TREK number will be added to Slide 16, replacing the five number signs (#####). </a:t>
            </a:r>
            <a:endParaRPr lang="en-US" b="0" dirty="0"/>
          </a:p>
        </p:txBody>
      </p:sp>
      <p:sp>
        <p:nvSpPr>
          <p:cNvPr id="4" name="Slide Number Placeholder 3"/>
          <p:cNvSpPr>
            <a:spLocks noGrp="1"/>
          </p:cNvSpPr>
          <p:nvPr>
            <p:ph type="sldNum" sz="quarter" idx="5"/>
          </p:nvPr>
        </p:nvSpPr>
        <p:spPr/>
        <p:txBody>
          <a:bodyPr/>
          <a:lstStyle/>
          <a:p>
            <a:fld id="{158B2D74-E811-314D-A63C-33A706CFD6B2}" type="slidenum">
              <a:rPr lang="en-US" smtClean="0"/>
              <a:t>16</a:t>
            </a:fld>
            <a:endParaRPr lang="en-US"/>
          </a:p>
        </p:txBody>
      </p:sp>
    </p:spTree>
    <p:extLst>
      <p:ext uri="{BB962C8B-B14F-4D97-AF65-F5344CB8AC3E}">
        <p14:creationId xmlns:p14="http://schemas.microsoft.com/office/powerpoint/2010/main" val="368607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Anywhere from a week to a month after the session, schedule and host an informal reflection with small groups of participants who attended the formal professional development session. This might be one session with all participants or multiple sessions with different participants each time. These follow-up sessions can be held during a PLC or teacher planning period since they are to be short and informal. Use slide 18 and the attached "SCORE Reflection Note Sheet" for this follow-up session.</a:t>
            </a:r>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17</a:t>
            </a:fld>
            <a:endParaRPr lang="en-US"/>
          </a:p>
        </p:txBody>
      </p:sp>
    </p:spTree>
    <p:extLst>
      <p:ext uri="{BB962C8B-B14F-4D97-AF65-F5344CB8AC3E}">
        <p14:creationId xmlns:p14="http://schemas.microsoft.com/office/powerpoint/2010/main" val="3203271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Instruct participants to use the "SCORE Reflection Note Sheet" to record reflective notes about their own experience implementing any lessons and tasks that used the manipulatives explored from the professional development session.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After participants have reflected and recorded their thoughts, facilitate a small group share-out/discussion providing each attendee time to highlight the manipulatives they used and their students' overall experience. The questions on slide 18 mirror the "SCORE Reflection Note Sheet" and should be used to guide the discussion.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Encourage attendees to use another manipulative and continue to follow up with each participant, cultivating a safe environment for accountability and growth.</a:t>
            </a:r>
          </a:p>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18</a:t>
            </a:fld>
            <a:endParaRPr lang="en-US"/>
          </a:p>
        </p:txBody>
      </p:sp>
    </p:spTree>
    <p:extLst>
      <p:ext uri="{BB962C8B-B14F-4D97-AF65-F5344CB8AC3E}">
        <p14:creationId xmlns:p14="http://schemas.microsoft.com/office/powerpoint/2010/main" val="286318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 activity about 20 minutes</a:t>
            </a:r>
          </a:p>
          <a:p>
            <a:r>
              <a:rPr lang="en-US" sz="1200" b="0" i="0" kern="1200" dirty="0">
                <a:solidFill>
                  <a:schemeClr val="tx1"/>
                </a:solidFill>
                <a:effectLst/>
                <a:latin typeface="+mn-lt"/>
                <a:ea typeface="+mn-ea"/>
                <a:cs typeface="+mn-cs"/>
              </a:rPr>
              <a:t>Participants will read the statements on slide four and identify the one that they are either most attracted to or most repelled by, then move to stand next to that statement.</a:t>
            </a:r>
          </a:p>
          <a:p>
            <a:r>
              <a:rPr lang="en-US" sz="1200" b="0" i="0" kern="1200" dirty="0">
                <a:solidFill>
                  <a:schemeClr val="tx1"/>
                </a:solidFill>
                <a:effectLst/>
                <a:latin typeface="+mn-lt"/>
                <a:ea typeface="+mn-ea"/>
                <a:cs typeface="+mn-cs"/>
              </a:rPr>
              <a:t>Once participants understand the objective, display the next slide and allow them time to find a statement to stand by. </a:t>
            </a: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3</a:t>
            </a:fld>
            <a:endParaRPr lang="en-US"/>
          </a:p>
        </p:txBody>
      </p:sp>
    </p:spTree>
    <p:extLst>
      <p:ext uri="{BB962C8B-B14F-4D97-AF65-F5344CB8AC3E}">
        <p14:creationId xmlns:p14="http://schemas.microsoft.com/office/powerpoint/2010/main" val="842955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After groups have formed around the statements, instruct participants to share within their group why they chose that particular statement. One person will summarize what was discussed to the whole group.</a:t>
            </a:r>
            <a:endParaRPr lang="en-US" dirty="0"/>
          </a:p>
          <a:p>
            <a:endParaRPr lang="en-US" dirty="0"/>
          </a:p>
          <a:p>
            <a:r>
              <a:rPr lang="en-US" dirty="0"/>
              <a:t>Within Jo </a:t>
            </a:r>
            <a:r>
              <a:rPr lang="en-US" dirty="0" err="1"/>
              <a:t>Boaler’s</a:t>
            </a:r>
            <a:r>
              <a:rPr lang="en-US" dirty="0"/>
              <a:t> book, </a:t>
            </a:r>
            <a:r>
              <a:rPr lang="en-US" i="1" dirty="0"/>
              <a:t>Mathematical Mindset: Unleashing Students’ Potential Through Creative Math, Inspiring Messages and Innovative Teaching (pp. 269 – 277)</a:t>
            </a:r>
            <a:r>
              <a:rPr lang="en-US" dirty="0"/>
              <a:t>, the following statements are discussed and supported throughout the book. However, there are direct connections to these chapters:</a:t>
            </a:r>
          </a:p>
          <a:p>
            <a:r>
              <a:rPr lang="en-US" dirty="0"/>
              <a:t>#1 – Chapter 1 </a:t>
            </a:r>
          </a:p>
          <a:p>
            <a:r>
              <a:rPr lang="en-US" dirty="0"/>
              <a:t>#2 – Chapter 2 </a:t>
            </a:r>
          </a:p>
          <a:p>
            <a:r>
              <a:rPr lang="en-US" dirty="0"/>
              <a:t>#3 – Throughout the book</a:t>
            </a:r>
          </a:p>
          <a:p>
            <a:r>
              <a:rPr lang="en-US" dirty="0"/>
              <a:t>#4 – Chapter 3 and 4</a:t>
            </a:r>
          </a:p>
          <a:p>
            <a:r>
              <a:rPr lang="en-US" dirty="0"/>
              <a:t>#5 – Chapter 5 and 6 </a:t>
            </a:r>
          </a:p>
          <a:p>
            <a:r>
              <a:rPr lang="en-US" dirty="0"/>
              <a:t>#6 – Chapter 6, 7, and 8</a:t>
            </a:r>
          </a:p>
          <a:p>
            <a:r>
              <a:rPr lang="en-US" dirty="0"/>
              <a:t>#7 – Throughout the book</a:t>
            </a:r>
          </a:p>
          <a:p>
            <a:r>
              <a:rPr lang="en-US" dirty="0"/>
              <a:t>Use the book as a reference. </a:t>
            </a:r>
          </a:p>
          <a:p>
            <a:endParaRPr lang="en-US" dirty="0"/>
          </a:p>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4</a:t>
            </a:fld>
            <a:endParaRPr lang="en-US"/>
          </a:p>
        </p:txBody>
      </p:sp>
    </p:spTree>
    <p:extLst>
      <p:ext uri="{BB962C8B-B14F-4D97-AF65-F5344CB8AC3E}">
        <p14:creationId xmlns:p14="http://schemas.microsoft.com/office/powerpoint/2010/main" val="257486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seconds</a:t>
            </a:r>
          </a:p>
          <a:p>
            <a:r>
              <a:rPr lang="en-US" sz="1200" b="0" i="0" kern="1200" dirty="0">
                <a:solidFill>
                  <a:schemeClr val="tx1"/>
                </a:solidFill>
                <a:effectLst/>
                <a:latin typeface="+mn-lt"/>
                <a:ea typeface="+mn-ea"/>
                <a:cs typeface="+mn-cs"/>
              </a:rPr>
              <a:t>Participants to return to their seats. Then briefly share the essential question and learning objectives for the session. Participants should keep these in mind as they explore each activity using manipulatives.</a:t>
            </a:r>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5</a:t>
            </a:fld>
            <a:endParaRPr lang="en-US"/>
          </a:p>
        </p:txBody>
      </p:sp>
    </p:spTree>
    <p:extLst>
      <p:ext uri="{BB962C8B-B14F-4D97-AF65-F5344CB8AC3E}">
        <p14:creationId xmlns:p14="http://schemas.microsoft.com/office/powerpoint/2010/main" val="2796188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30 seconds</a:t>
            </a:r>
          </a:p>
        </p:txBody>
      </p:sp>
      <p:sp>
        <p:nvSpPr>
          <p:cNvPr id="4" name="Slide Number Placeholder 3"/>
          <p:cNvSpPr>
            <a:spLocks noGrp="1"/>
          </p:cNvSpPr>
          <p:nvPr>
            <p:ph type="sldNum" sz="quarter" idx="5"/>
          </p:nvPr>
        </p:nvSpPr>
        <p:spPr/>
        <p:txBody>
          <a:bodyPr/>
          <a:lstStyle/>
          <a:p>
            <a:fld id="{8F88BE35-17D4-4A48-99B5-B353500B5EC0}" type="slidenum">
              <a:rPr lang="en-US" smtClean="0"/>
              <a:t>6</a:t>
            </a:fld>
            <a:endParaRPr lang="en-US"/>
          </a:p>
        </p:txBody>
      </p:sp>
    </p:spTree>
    <p:extLst>
      <p:ext uri="{BB962C8B-B14F-4D97-AF65-F5344CB8AC3E}">
        <p14:creationId xmlns:p14="http://schemas.microsoft.com/office/powerpoint/2010/main" val="2094976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Explain that we will begin exploring different math activities that use manipulatives and not all activities can foster deep thinking about mathematical concepts. It is important to be intentional with the tasks we select. They must open and provoke deep thinking and questioning about mathematical ideas, concepts, and relationships. </a:t>
            </a:r>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7</a:t>
            </a:fld>
            <a:endParaRPr lang="en-US"/>
          </a:p>
        </p:txBody>
      </p:sp>
    </p:spTree>
    <p:extLst>
      <p:ext uri="{BB962C8B-B14F-4D97-AF65-F5344CB8AC3E}">
        <p14:creationId xmlns:p14="http://schemas.microsoft.com/office/powerpoint/2010/main" val="2762355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should take about  45 to 60 minutes depending upon the set up of the Activity and Manipulative Centers</a:t>
            </a:r>
          </a:p>
          <a:p>
            <a:r>
              <a:rPr lang="en-US" dirty="0"/>
              <a:t>Provide 3 to 4 manipulatives centers for participants to rotate between. </a:t>
            </a:r>
          </a:p>
          <a:p>
            <a:r>
              <a:rPr lang="en-US" dirty="0"/>
              <a:t>Each group will explore each center for about 10 minutes and then use 5 minutes to reflect and answer the two prompts on the </a:t>
            </a:r>
            <a:r>
              <a:rPr lang="en-US" sz="1200" b="0" i="0" kern="1200" dirty="0">
                <a:solidFill>
                  <a:schemeClr val="tx1"/>
                </a:solidFill>
                <a:effectLst/>
                <a:latin typeface="+mn-lt"/>
                <a:ea typeface="+mn-ea"/>
                <a:cs typeface="+mn-cs"/>
              </a:rPr>
              <a:t>"Math Manipulative Centers" </a:t>
            </a:r>
            <a:r>
              <a:rPr lang="en-US" dirty="0"/>
              <a:t>note sheet (listed on slide nine). </a:t>
            </a:r>
          </a:p>
          <a:p>
            <a:r>
              <a:rPr lang="en-US" dirty="0"/>
              <a:t>Groups rotate after 15 minutes (time must be monitored and notify groups when the first 10 minutes has passed, and reflections should begin).</a:t>
            </a:r>
          </a:p>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8</a:t>
            </a:fld>
            <a:endParaRPr lang="en-US"/>
          </a:p>
        </p:txBody>
      </p:sp>
    </p:spTree>
    <p:extLst>
      <p:ext uri="{BB962C8B-B14F-4D97-AF65-F5344CB8AC3E}">
        <p14:creationId xmlns:p14="http://schemas.microsoft.com/office/powerpoint/2010/main" val="2621788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8BE35-17D4-4A48-99B5-B353500B5EC0}" type="slidenum">
              <a:rPr lang="en-US" smtClean="0"/>
              <a:t>9</a:t>
            </a:fld>
            <a:endParaRPr lang="en-US"/>
          </a:p>
        </p:txBody>
      </p:sp>
    </p:spTree>
    <p:extLst>
      <p:ext uri="{BB962C8B-B14F-4D97-AF65-F5344CB8AC3E}">
        <p14:creationId xmlns:p14="http://schemas.microsoft.com/office/powerpoint/2010/main" val="18278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allow approximately 20 minutes  </a:t>
            </a:r>
          </a:p>
          <a:p>
            <a:r>
              <a:rPr lang="en-US" dirty="0"/>
              <a:t>After completing the note sheet and centers, teachers reflect on these three statements using the “3-2-1” handout. The main goal is to see how manipulatives are beneficial to students’ access to and learning of mathematics. </a:t>
            </a:r>
          </a:p>
          <a:p>
            <a:r>
              <a:rPr lang="en-US" dirty="0"/>
              <a:t>These can be shared out within small groups or as a whole group. </a:t>
            </a:r>
          </a:p>
        </p:txBody>
      </p:sp>
      <p:sp>
        <p:nvSpPr>
          <p:cNvPr id="4" name="Slide Number Placeholder 3"/>
          <p:cNvSpPr>
            <a:spLocks noGrp="1"/>
          </p:cNvSpPr>
          <p:nvPr>
            <p:ph type="sldNum" sz="quarter" idx="5"/>
          </p:nvPr>
        </p:nvSpPr>
        <p:spPr/>
        <p:txBody>
          <a:bodyPr/>
          <a:lstStyle/>
          <a:p>
            <a:fld id="{8F88BE35-17D4-4A48-99B5-B353500B5EC0}" type="slidenum">
              <a:rPr lang="en-US" smtClean="0"/>
              <a:t>10</a:t>
            </a:fld>
            <a:endParaRPr lang="en-US"/>
          </a:p>
        </p:txBody>
      </p:sp>
    </p:spTree>
    <p:extLst>
      <p:ext uri="{BB962C8B-B14F-4D97-AF65-F5344CB8AC3E}">
        <p14:creationId xmlns:p14="http://schemas.microsoft.com/office/powerpoint/2010/main" val="1412582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1936" y="1371600"/>
            <a:ext cx="2548128" cy="4163723"/>
          </a:xfrm>
          <a:prstGeom prst="rect">
            <a:avLst/>
          </a:prstGeom>
        </p:spPr>
      </p:pic>
    </p:spTree>
    <p:extLst>
      <p:ext uri="{BB962C8B-B14F-4D97-AF65-F5344CB8AC3E}">
        <p14:creationId xmlns:p14="http://schemas.microsoft.com/office/powerpoint/2010/main" val="29064219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609600" y="1905000"/>
            <a:ext cx="4165600" cy="4343400"/>
          </a:xfrm>
        </p:spPr>
        <p:txBody>
          <a:bodyPr tIns="0"/>
          <a:lstStyle>
            <a:lvl1pPr>
              <a:buSzPct val="100000"/>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42406439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609600" y="1600201"/>
            <a:ext cx="5326000" cy="4967700"/>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6256365" y="1600201"/>
            <a:ext cx="5326000" cy="4967700"/>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42439807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813032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30" name="Shape 230"/>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rtl="0">
              <a:spcBef>
                <a:spcPts val="0"/>
              </a:spcBef>
              <a:buClr>
                <a:srgbClr val="1A2836"/>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31" name="Shape 231"/>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id="{BD588CD6-00FA-3647-9C32-955C9EE21388}"/>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688167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body red">
    <p:bg>
      <p:bgPr>
        <a:solidFill>
          <a:schemeClr val="bg1"/>
        </a:solidFill>
        <a:effectLst/>
      </p:bgPr>
    </p:bg>
    <p:spTree>
      <p:nvGrpSpPr>
        <p:cNvPr id="1" name="Shape 193"/>
        <p:cNvGrpSpPr/>
        <p:nvPr/>
      </p:nvGrpSpPr>
      <p:grpSpPr>
        <a:xfrm>
          <a:off x="0" y="0"/>
          <a:ext cx="0" cy="0"/>
          <a:chOff x="0" y="0"/>
          <a:chExt cx="0" cy="0"/>
        </a:xfrm>
      </p:grpSpPr>
      <p:sp>
        <p:nvSpPr>
          <p:cNvPr id="210" name="Shape 210"/>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11" name="Shape 211"/>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id="{6FC4E35A-9159-9949-BC55-44AB60AEC9F4}"/>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3485095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50" name="Shape 250"/>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rtl="0">
              <a:spcBef>
                <a:spcPts val="0"/>
              </a:spcBef>
              <a:buClr>
                <a:srgbClr val="9A8219"/>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51" name="Shape 251"/>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id="{4E1121FC-8B0E-0F4B-8A9D-C7B1ADC4049F}"/>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271631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130025" tIns="130025" rIns="130025" bIns="130025" anchor="ctr" anchorCtr="0"/>
          <a:lstStyle>
            <a:lvl1pPr algn="l" rtl="0">
              <a:spcBef>
                <a:spcPts val="0"/>
              </a:spcBef>
              <a:buSzPct val="100000"/>
              <a:buFont typeface="Georgia"/>
              <a:buNone/>
              <a:defRPr sz="4781" b="0">
                <a:solidFill>
                  <a:schemeClr val="accent1"/>
                </a:solidFill>
                <a:latin typeface="Calibri"/>
                <a:ea typeface="Georgia"/>
                <a:cs typeface="Calibri"/>
                <a:sym typeface="Georgia"/>
              </a:defRPr>
            </a:lvl1pPr>
            <a:lvl2pPr algn="l" rtl="0">
              <a:spcBef>
                <a:spcPts val="0"/>
              </a:spcBef>
              <a:buSzPct val="100000"/>
              <a:buFont typeface="Georgia"/>
              <a:buNone/>
              <a:defRPr sz="4781" b="0">
                <a:solidFill>
                  <a:schemeClr val="lt1"/>
                </a:solidFill>
                <a:latin typeface="Georgia"/>
                <a:ea typeface="Georgia"/>
                <a:cs typeface="Georgia"/>
                <a:sym typeface="Georgia"/>
              </a:defRPr>
            </a:lvl2pPr>
            <a:lvl3pPr algn="l" rtl="0">
              <a:spcBef>
                <a:spcPts val="0"/>
              </a:spcBef>
              <a:buSzPct val="100000"/>
              <a:buFont typeface="Georgia"/>
              <a:buNone/>
              <a:defRPr sz="4781" b="0">
                <a:solidFill>
                  <a:schemeClr val="lt1"/>
                </a:solidFill>
                <a:latin typeface="Georgia"/>
                <a:ea typeface="Georgia"/>
                <a:cs typeface="Georgia"/>
                <a:sym typeface="Georgia"/>
              </a:defRPr>
            </a:lvl3pPr>
            <a:lvl4pPr algn="l" rtl="0">
              <a:spcBef>
                <a:spcPts val="0"/>
              </a:spcBef>
              <a:buSzPct val="100000"/>
              <a:buFont typeface="Georgia"/>
              <a:buNone/>
              <a:defRPr sz="4781" b="0">
                <a:solidFill>
                  <a:schemeClr val="lt1"/>
                </a:solidFill>
                <a:latin typeface="Georgia"/>
                <a:ea typeface="Georgia"/>
                <a:cs typeface="Georgia"/>
                <a:sym typeface="Georgia"/>
              </a:defRPr>
            </a:lvl4pPr>
            <a:lvl5pPr algn="l" rtl="0">
              <a:spcBef>
                <a:spcPts val="0"/>
              </a:spcBef>
              <a:buSzPct val="100000"/>
              <a:buFont typeface="Georgia"/>
              <a:buNone/>
              <a:defRPr sz="4781" b="0">
                <a:solidFill>
                  <a:schemeClr val="lt1"/>
                </a:solidFill>
                <a:latin typeface="Georgia"/>
                <a:ea typeface="Georgia"/>
                <a:cs typeface="Georgia"/>
                <a:sym typeface="Georgia"/>
              </a:defRPr>
            </a:lvl5pPr>
            <a:lvl6pPr algn="l" rtl="0">
              <a:spcBef>
                <a:spcPts val="0"/>
              </a:spcBef>
              <a:buSzPct val="100000"/>
              <a:buFont typeface="Georgia"/>
              <a:buNone/>
              <a:defRPr sz="4781" b="0">
                <a:solidFill>
                  <a:schemeClr val="lt1"/>
                </a:solidFill>
                <a:latin typeface="Georgia"/>
                <a:ea typeface="Georgia"/>
                <a:cs typeface="Georgia"/>
                <a:sym typeface="Georgia"/>
              </a:defRPr>
            </a:lvl6pPr>
            <a:lvl7pPr algn="l" rtl="0">
              <a:spcBef>
                <a:spcPts val="0"/>
              </a:spcBef>
              <a:buSzPct val="100000"/>
              <a:buFont typeface="Georgia"/>
              <a:buNone/>
              <a:defRPr sz="4781" b="0">
                <a:solidFill>
                  <a:schemeClr val="lt1"/>
                </a:solidFill>
                <a:latin typeface="Georgia"/>
                <a:ea typeface="Georgia"/>
                <a:cs typeface="Georgia"/>
                <a:sym typeface="Georgia"/>
              </a:defRPr>
            </a:lvl7pPr>
            <a:lvl8pPr algn="l" rtl="0">
              <a:spcBef>
                <a:spcPts val="0"/>
              </a:spcBef>
              <a:buSzPct val="100000"/>
              <a:buFont typeface="Georgia"/>
              <a:buNone/>
              <a:defRPr sz="4781" b="0">
                <a:solidFill>
                  <a:schemeClr val="lt1"/>
                </a:solidFill>
                <a:latin typeface="Georgia"/>
                <a:ea typeface="Georgia"/>
                <a:cs typeface="Georgia"/>
                <a:sym typeface="Georgia"/>
              </a:defRPr>
            </a:lvl8pPr>
            <a:lvl9pPr algn="l" rtl="0">
              <a:spcBef>
                <a:spcPts val="0"/>
              </a:spcBef>
              <a:buSzPct val="100000"/>
              <a:buFont typeface="Georgia"/>
              <a:buNone/>
              <a:defRPr sz="4781" b="0">
                <a:solidFill>
                  <a:schemeClr val="lt1"/>
                </a:solidFill>
                <a:latin typeface="Georgia"/>
                <a:ea typeface="Georgia"/>
                <a:cs typeface="Georgia"/>
                <a:sym typeface="Georgia"/>
              </a:defRPr>
            </a:lvl9pPr>
          </a:lstStyle>
          <a:p>
            <a:r>
              <a:rPr lang="en-US"/>
              <a:t>Click to edit Master title style</a:t>
            </a:r>
            <a:endParaRPr lang="en-US" dirty="0"/>
          </a:p>
        </p:txBody>
      </p:sp>
      <p:sp>
        <p:nvSpPr>
          <p:cNvPr id="18" name="Shape 18"/>
          <p:cNvSpPr txBox="1">
            <a:spLocks noGrp="1"/>
          </p:cNvSpPr>
          <p:nvPr>
            <p:ph type="body" idx="1"/>
          </p:nvPr>
        </p:nvSpPr>
        <p:spPr>
          <a:xfrm>
            <a:off x="609600" y="1600201"/>
            <a:ext cx="109728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a:t>Edit Master text styles</a:t>
            </a:r>
          </a:p>
        </p:txBody>
      </p:sp>
    </p:spTree>
    <p:extLst>
      <p:ext uri="{BB962C8B-B14F-4D97-AF65-F5344CB8AC3E}">
        <p14:creationId xmlns:p14="http://schemas.microsoft.com/office/powerpoint/2010/main" val="39737828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6667"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7">
            <a:normAutofit/>
          </a:bodyPr>
          <a:lstStyle>
            <a:lvl1pPr marL="0" marR="45718" indent="0" algn="l">
              <a:buNone/>
              <a:defRPr sz="3467">
                <a:solidFill>
                  <a:schemeClr val="tx1"/>
                </a:solidFill>
                <a:latin typeface="Calibri"/>
                <a:cs typeface="Calibri"/>
              </a:defRPr>
            </a:lvl1pPr>
            <a:lvl2pPr marL="457166" indent="0" algn="ctr">
              <a:buNone/>
            </a:lvl2pPr>
            <a:lvl3pPr marL="914330" indent="0" algn="ctr">
              <a:buNone/>
            </a:lvl3pPr>
            <a:lvl4pPr marL="1371496" indent="0" algn="ctr">
              <a:buNone/>
            </a:lvl4pPr>
            <a:lvl5pPr marL="1828661" indent="0" algn="ctr">
              <a:buNone/>
            </a:lvl5pPr>
            <a:lvl6pPr marL="2285826" indent="0" algn="ctr">
              <a:buNone/>
            </a:lvl6pPr>
            <a:lvl7pPr marL="2742991" indent="0" algn="ctr">
              <a:buNone/>
            </a:lvl7pPr>
            <a:lvl8pPr marL="3200156" indent="0" algn="ctr">
              <a:buNone/>
            </a:lvl8pPr>
            <a:lvl9pPr marL="3657322"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6911343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kumimoji="0" lang="en-US" dirty="0"/>
              <a:t>CLICK TO EDIT MASTER TITLE STYLE</a:t>
            </a:r>
          </a:p>
        </p:txBody>
      </p:sp>
      <p:sp>
        <p:nvSpPr>
          <p:cNvPr id="3" name="Content Placeholder 2"/>
          <p:cNvSpPr>
            <a:spLocks noGrp="1"/>
          </p:cNvSpPr>
          <p:nvPr>
            <p:ph idx="1"/>
          </p:nvPr>
        </p:nvSpPr>
        <p:spPr/>
        <p:txBody>
          <a:bodyPr/>
          <a:lstStyle>
            <a:lvl1pPr marL="274300" indent="-274300">
              <a:buClr>
                <a:schemeClr val="accent4"/>
              </a:buClr>
              <a:buSzPct val="100000"/>
              <a:buFont typeface="Arial" panose="020B0604020202020204" pitchFamily="34" charset="0"/>
              <a:buChar char="•"/>
              <a:defRPr sz="3467"/>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6024194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6667"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18" rIns="45718" anchor="t">
            <a:normAutofit/>
          </a:bodyPr>
          <a:lstStyle>
            <a:lvl1pPr marL="0" indent="0">
              <a:buNone/>
              <a:defRPr sz="3467">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0961858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buSzPct val="100000"/>
              <a:defRPr sz="32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1920085"/>
            <a:ext cx="5384800" cy="4434840"/>
          </a:xfrm>
        </p:spPr>
        <p:txBody>
          <a:bodyPr/>
          <a:lstStyle>
            <a:lvl1pPr>
              <a:buSzPct val="100000"/>
              <a:defRPr sz="32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20470864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45718" tIns="0" rIns="45718" bIns="0" anchor="ctr">
            <a:noAutofit/>
          </a:bodyPr>
          <a:lstStyle>
            <a:lvl1pPr marL="0" indent="0">
              <a:buNone/>
              <a:defRPr sz="32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70" y="1859760"/>
            <a:ext cx="5389033" cy="654843"/>
          </a:xfrm>
        </p:spPr>
        <p:txBody>
          <a:bodyPr lIns="45718" tIns="0" rIns="45718" bIns="0" anchor="ctr">
            <a:normAutofit/>
          </a:bodyPr>
          <a:lstStyle>
            <a:lvl1pPr marL="0" indent="0">
              <a:buNone/>
              <a:defRPr sz="32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6193370" y="2514600"/>
            <a:ext cx="5389033" cy="3845720"/>
          </a:xfrm>
        </p:spPr>
        <p:txBody>
          <a:bodyPr tIns="0"/>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9436412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800" b="0">
                <a:ln>
                  <a:noFill/>
                </a:ln>
                <a:solidFill>
                  <a:schemeClr val="accent4"/>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35400306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4385221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4764296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1068985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4800" b="0" kern="1200">
          <a:ln>
            <a:noFill/>
          </a:ln>
          <a:solidFill>
            <a:schemeClr val="accent4"/>
          </a:solidFill>
          <a:effectLst/>
          <a:latin typeface="+mj-lt"/>
          <a:ea typeface="+mj-ea"/>
          <a:cs typeface="+mj-cs"/>
        </a:defRPr>
      </a:lvl1pPr>
    </p:titleStyle>
    <p:bodyStyle>
      <a:lvl1pPr marL="309026" indent="-309026" algn="l" rtl="0" eaLnBrk="1" latinLnBrk="0" hangingPunct="1">
        <a:spcBef>
          <a:spcPct val="20000"/>
        </a:spcBef>
        <a:buClr>
          <a:schemeClr val="accent4"/>
        </a:buClr>
        <a:buSzPct val="100000"/>
        <a:buFont typeface="Arial" panose="020B0604020202020204" pitchFamily="34" charset="0"/>
        <a:buChar char="•"/>
        <a:tabLst/>
        <a:defRPr kumimoji="0" sz="3467" kern="1200">
          <a:solidFill>
            <a:schemeClr val="tx1"/>
          </a:solidFill>
          <a:latin typeface="Calibri"/>
          <a:ea typeface="+mn-ea"/>
          <a:cs typeface="Calibri"/>
        </a:defRPr>
      </a:lvl1pPr>
      <a:lvl2pPr marL="640031" indent="-246868"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30" indent="-246868"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29" indent="-210296"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29" indent="-210296"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27" indent="-210296"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093" indent="-182866"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393" indent="-182866"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693" indent="-182866"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66" algn="l" rtl="0" eaLnBrk="1" latinLnBrk="0" hangingPunct="1">
        <a:defRPr kumimoji="0" kern="1200">
          <a:solidFill>
            <a:schemeClr val="tx1"/>
          </a:solidFill>
          <a:latin typeface="+mn-lt"/>
          <a:ea typeface="+mn-ea"/>
          <a:cs typeface="+mn-cs"/>
        </a:defRPr>
      </a:lvl2pPr>
      <a:lvl3pPr marL="914330" algn="l" rtl="0" eaLnBrk="1" latinLnBrk="0" hangingPunct="1">
        <a:defRPr kumimoji="0" kern="1200">
          <a:solidFill>
            <a:schemeClr val="tx1"/>
          </a:solidFill>
          <a:latin typeface="+mn-lt"/>
          <a:ea typeface="+mn-ea"/>
          <a:cs typeface="+mn-cs"/>
        </a:defRPr>
      </a:lvl3pPr>
      <a:lvl4pPr marL="1371496" algn="l" rtl="0" eaLnBrk="1" latinLnBrk="0" hangingPunct="1">
        <a:defRPr kumimoji="0" kern="1200">
          <a:solidFill>
            <a:schemeClr val="tx1"/>
          </a:solidFill>
          <a:latin typeface="+mn-lt"/>
          <a:ea typeface="+mn-ea"/>
          <a:cs typeface="+mn-cs"/>
        </a:defRPr>
      </a:lvl4pPr>
      <a:lvl5pPr marL="1828661" algn="l" rtl="0" eaLnBrk="1" latinLnBrk="0" hangingPunct="1">
        <a:defRPr kumimoji="0" kern="1200">
          <a:solidFill>
            <a:schemeClr val="tx1"/>
          </a:solidFill>
          <a:latin typeface="+mn-lt"/>
          <a:ea typeface="+mn-ea"/>
          <a:cs typeface="+mn-cs"/>
        </a:defRPr>
      </a:lvl5pPr>
      <a:lvl6pPr marL="2285826" algn="l" rtl="0" eaLnBrk="1" latinLnBrk="0" hangingPunct="1">
        <a:defRPr kumimoji="0" kern="1200">
          <a:solidFill>
            <a:schemeClr val="tx1"/>
          </a:solidFill>
          <a:latin typeface="+mn-lt"/>
          <a:ea typeface="+mn-ea"/>
          <a:cs typeface="+mn-cs"/>
        </a:defRPr>
      </a:lvl6pPr>
      <a:lvl7pPr marL="2742991" algn="l" rtl="0" eaLnBrk="1" latinLnBrk="0" hangingPunct="1">
        <a:defRPr kumimoji="0" kern="1200">
          <a:solidFill>
            <a:schemeClr val="tx1"/>
          </a:solidFill>
          <a:latin typeface="+mn-lt"/>
          <a:ea typeface="+mn-ea"/>
          <a:cs typeface="+mn-cs"/>
        </a:defRPr>
      </a:lvl7pPr>
      <a:lvl8pPr marL="3200156" algn="l" rtl="0" eaLnBrk="1" latinLnBrk="0" hangingPunct="1">
        <a:defRPr kumimoji="0" kern="1200">
          <a:solidFill>
            <a:schemeClr val="tx1"/>
          </a:solidFill>
          <a:latin typeface="+mn-lt"/>
          <a:ea typeface="+mn-ea"/>
          <a:cs typeface="+mn-cs"/>
        </a:defRPr>
      </a:lvl8pPr>
      <a:lvl9pPr marL="36573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7024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D200-AA03-514C-8C22-4E247B6CDCC9}"/>
              </a:ext>
            </a:extLst>
          </p:cNvPr>
          <p:cNvSpPr>
            <a:spLocks noGrp="1"/>
          </p:cNvSpPr>
          <p:nvPr>
            <p:ph type="title"/>
          </p:nvPr>
        </p:nvSpPr>
        <p:spPr/>
        <p:txBody>
          <a:bodyPr/>
          <a:lstStyle/>
          <a:p>
            <a:r>
              <a:rPr lang="en-US" dirty="0"/>
              <a:t>3-2-1</a:t>
            </a:r>
          </a:p>
        </p:txBody>
      </p:sp>
      <p:sp>
        <p:nvSpPr>
          <p:cNvPr id="3" name="Content Placeholder 2">
            <a:extLst>
              <a:ext uri="{FF2B5EF4-FFF2-40B4-BE49-F238E27FC236}">
                <a16:creationId xmlns:a16="http://schemas.microsoft.com/office/drawing/2014/main" id="{510FA121-F4BE-B843-BA05-3990E5864ED6}"/>
              </a:ext>
            </a:extLst>
          </p:cNvPr>
          <p:cNvSpPr>
            <a:spLocks noGrp="1"/>
          </p:cNvSpPr>
          <p:nvPr>
            <p:ph idx="1"/>
          </p:nvPr>
        </p:nvSpPr>
        <p:spPr/>
        <p:txBody>
          <a:bodyPr>
            <a:normAutofit fontScale="85000" lnSpcReduction="10000"/>
          </a:bodyPr>
          <a:lstStyle/>
          <a:p>
            <a:pPr marL="0" indent="0">
              <a:buNone/>
            </a:pPr>
            <a:r>
              <a:rPr lang="en-US" dirty="0"/>
              <a:t>Share </a:t>
            </a:r>
            <a:r>
              <a:rPr lang="en-US" b="1" dirty="0">
                <a:solidFill>
                  <a:schemeClr val="accent4"/>
                </a:solidFill>
              </a:rPr>
              <a:t>3</a:t>
            </a:r>
            <a:r>
              <a:rPr lang="en-US" dirty="0"/>
              <a:t> ways the manipulatives you explored can help develop and foster students’ conceptual understanding and thinking about mathematics.</a:t>
            </a:r>
          </a:p>
          <a:p>
            <a:pPr marL="0" indent="0">
              <a:buNone/>
            </a:pPr>
            <a:endParaRPr lang="en-US" dirty="0"/>
          </a:p>
          <a:p>
            <a:pPr marL="0" indent="0">
              <a:buNone/>
            </a:pPr>
            <a:r>
              <a:rPr lang="en-US" dirty="0"/>
              <a:t>Share </a:t>
            </a:r>
            <a:r>
              <a:rPr lang="en-US" b="1" dirty="0">
                <a:solidFill>
                  <a:schemeClr val="accent4"/>
                </a:solidFill>
              </a:rPr>
              <a:t>2</a:t>
            </a:r>
            <a:r>
              <a:rPr lang="en-US" dirty="0"/>
              <a:t> ways the activities make mathematics more accessible to a variety of students.</a:t>
            </a:r>
          </a:p>
          <a:p>
            <a:pPr marL="0" indent="0">
              <a:buNone/>
            </a:pPr>
            <a:endParaRPr lang="en-US" dirty="0"/>
          </a:p>
          <a:p>
            <a:pPr marL="0" indent="0">
              <a:buNone/>
            </a:pPr>
            <a:r>
              <a:rPr lang="en-US" dirty="0"/>
              <a:t>What is </a:t>
            </a:r>
            <a:r>
              <a:rPr lang="en-US" b="1" dirty="0">
                <a:solidFill>
                  <a:schemeClr val="accent4"/>
                </a:solidFill>
              </a:rPr>
              <a:t>1</a:t>
            </a:r>
            <a:r>
              <a:rPr lang="en-US" dirty="0"/>
              <a:t> question you still have about using manipulatives to support students’ learning about and accessibility to mathematics? </a:t>
            </a:r>
          </a:p>
        </p:txBody>
      </p:sp>
    </p:spTree>
    <p:extLst>
      <p:ext uri="{BB962C8B-B14F-4D97-AF65-F5344CB8AC3E}">
        <p14:creationId xmlns:p14="http://schemas.microsoft.com/office/powerpoint/2010/main" val="17294773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E945-C2AE-EA4F-9913-289707058302}"/>
              </a:ext>
            </a:extLst>
          </p:cNvPr>
          <p:cNvSpPr>
            <a:spLocks noGrp="1"/>
          </p:cNvSpPr>
          <p:nvPr>
            <p:ph type="title"/>
          </p:nvPr>
        </p:nvSpPr>
        <p:spPr>
          <a:xfrm>
            <a:off x="609600" y="354464"/>
            <a:ext cx="10578353" cy="1667435"/>
          </a:xfrm>
        </p:spPr>
        <p:txBody>
          <a:bodyPr>
            <a:normAutofit/>
          </a:bodyPr>
          <a:lstStyle/>
          <a:p>
            <a:r>
              <a:rPr lang="en-US" dirty="0"/>
              <a:t>Thinking ahead the next 2 or 3 weeks to… </a:t>
            </a:r>
            <a:br>
              <a:rPr lang="en-US" dirty="0"/>
            </a:br>
            <a:r>
              <a:rPr lang="en-US" dirty="0"/>
              <a:t>PLAN and CREATE! </a:t>
            </a:r>
          </a:p>
        </p:txBody>
      </p:sp>
      <p:sp>
        <p:nvSpPr>
          <p:cNvPr id="3" name="Content Placeholder 2">
            <a:extLst>
              <a:ext uri="{FF2B5EF4-FFF2-40B4-BE49-F238E27FC236}">
                <a16:creationId xmlns:a16="http://schemas.microsoft.com/office/drawing/2014/main" id="{51AB4A5D-D6AA-384E-A7ED-F6D5A5CD8A17}"/>
              </a:ext>
            </a:extLst>
          </p:cNvPr>
          <p:cNvSpPr>
            <a:spLocks noGrp="1"/>
          </p:cNvSpPr>
          <p:nvPr>
            <p:ph idx="1"/>
          </p:nvPr>
        </p:nvSpPr>
        <p:spPr>
          <a:xfrm>
            <a:off x="609600" y="2162432"/>
            <a:ext cx="9596718" cy="4162168"/>
          </a:xfrm>
        </p:spPr>
        <p:txBody>
          <a:bodyPr>
            <a:normAutofit/>
          </a:bodyPr>
          <a:lstStyle/>
          <a:p>
            <a:pPr marL="0" indent="0">
              <a:buNone/>
            </a:pPr>
            <a:r>
              <a:rPr lang="en-US" dirty="0"/>
              <a:t>What is one topic you could see yourself integrating manipulatives to…</a:t>
            </a:r>
            <a:br>
              <a:rPr lang="en-US" dirty="0"/>
            </a:br>
            <a:endParaRPr lang="en-US" dirty="0"/>
          </a:p>
          <a:p>
            <a:r>
              <a:rPr lang="en-US" dirty="0"/>
              <a:t>Make it more accessible to more students?</a:t>
            </a:r>
            <a:br>
              <a:rPr lang="en-US" dirty="0"/>
            </a:br>
            <a:endParaRPr lang="en-US" dirty="0"/>
          </a:p>
          <a:p>
            <a:r>
              <a:rPr lang="en-US" dirty="0"/>
              <a:t>Build students’ mathematical conceptual foundation?</a:t>
            </a:r>
          </a:p>
          <a:p>
            <a:endParaRPr lang="en-US" dirty="0"/>
          </a:p>
          <a:p>
            <a:endParaRPr lang="en-US" dirty="0"/>
          </a:p>
        </p:txBody>
      </p:sp>
    </p:spTree>
    <p:extLst>
      <p:ext uri="{BB962C8B-B14F-4D97-AF65-F5344CB8AC3E}">
        <p14:creationId xmlns:p14="http://schemas.microsoft.com/office/powerpoint/2010/main" val="11292293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DD03-E7BB-4140-8377-08AE778E2E6C}"/>
              </a:ext>
            </a:extLst>
          </p:cNvPr>
          <p:cNvSpPr>
            <a:spLocks noGrp="1"/>
          </p:cNvSpPr>
          <p:nvPr>
            <p:ph type="title"/>
          </p:nvPr>
        </p:nvSpPr>
        <p:spPr>
          <a:xfrm>
            <a:off x="609600" y="669701"/>
            <a:ext cx="10972800" cy="1177387"/>
          </a:xfrm>
        </p:spPr>
        <p:txBody>
          <a:bodyPr>
            <a:noAutofit/>
          </a:bodyPr>
          <a:lstStyle/>
          <a:p>
            <a:r>
              <a:rPr lang="en-US" dirty="0"/>
              <a:t>Work to…</a:t>
            </a:r>
            <a:br>
              <a:rPr lang="en-US" dirty="0"/>
            </a:br>
            <a:r>
              <a:rPr lang="en-US" dirty="0"/>
              <a:t>PLAN and CREATE! </a:t>
            </a:r>
          </a:p>
        </p:txBody>
      </p:sp>
      <p:sp>
        <p:nvSpPr>
          <p:cNvPr id="3" name="Content Placeholder 2">
            <a:extLst>
              <a:ext uri="{FF2B5EF4-FFF2-40B4-BE49-F238E27FC236}">
                <a16:creationId xmlns:a16="http://schemas.microsoft.com/office/drawing/2014/main" id="{3BDFC19C-AABB-8947-ACA6-5B4B700EA462}"/>
              </a:ext>
            </a:extLst>
          </p:cNvPr>
          <p:cNvSpPr>
            <a:spLocks noGrp="1"/>
          </p:cNvSpPr>
          <p:nvPr>
            <p:ph idx="1"/>
          </p:nvPr>
        </p:nvSpPr>
        <p:spPr/>
        <p:txBody>
          <a:bodyPr/>
          <a:lstStyle/>
          <a:p>
            <a:pPr marL="0" indent="0">
              <a:buNone/>
            </a:pPr>
            <a:r>
              <a:rPr lang="en-US" dirty="0"/>
              <a:t>Brainstorm the following:</a:t>
            </a:r>
          </a:p>
          <a:p>
            <a:pPr marL="514350" indent="-514350">
              <a:buFont typeface="+mj-lt"/>
              <a:buAutoNum type="arabicPeriod"/>
            </a:pPr>
            <a:r>
              <a:rPr lang="en-US" dirty="0"/>
              <a:t>Standards and mathematical ideas to address. </a:t>
            </a:r>
          </a:p>
          <a:p>
            <a:pPr marL="514350" indent="-514350">
              <a:buFont typeface="+mj-lt"/>
              <a:buAutoNum type="arabicPeriod"/>
            </a:pPr>
            <a:r>
              <a:rPr lang="en-US" dirty="0"/>
              <a:t>Which manipulatives to use?</a:t>
            </a:r>
          </a:p>
          <a:p>
            <a:pPr marL="514350" indent="-514350">
              <a:buFont typeface="+mj-lt"/>
              <a:buAutoNum type="arabicPeriod"/>
            </a:pPr>
            <a:r>
              <a:rPr lang="en-US" dirty="0"/>
              <a:t>How does it open mathematical ideas to all students?</a:t>
            </a:r>
          </a:p>
          <a:p>
            <a:pPr marL="514350" indent="-514350">
              <a:buFont typeface="+mj-lt"/>
              <a:buAutoNum type="arabicPeriod"/>
            </a:pPr>
            <a:r>
              <a:rPr lang="en-US" dirty="0"/>
              <a:t>How does it build students’ conceptual understanding?</a:t>
            </a:r>
          </a:p>
          <a:p>
            <a:pPr marL="514350" indent="-514350">
              <a:buFont typeface="+mj-lt"/>
              <a:buAutoNum type="arabicPeriod"/>
            </a:pPr>
            <a:r>
              <a:rPr lang="en-US" dirty="0"/>
              <a:t>How might you prepare your class (organize room/students) before the lesson/task?</a:t>
            </a:r>
          </a:p>
        </p:txBody>
      </p:sp>
    </p:spTree>
    <p:extLst>
      <p:ext uri="{BB962C8B-B14F-4D97-AF65-F5344CB8AC3E}">
        <p14:creationId xmlns:p14="http://schemas.microsoft.com/office/powerpoint/2010/main" val="589910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ADE94-617C-D442-BD3A-CA6CF0CA2BF3}"/>
              </a:ext>
            </a:extLst>
          </p:cNvPr>
          <p:cNvSpPr>
            <a:spLocks noGrp="1"/>
          </p:cNvSpPr>
          <p:nvPr>
            <p:ph type="title"/>
          </p:nvPr>
        </p:nvSpPr>
        <p:spPr>
          <a:xfrm>
            <a:off x="609599" y="0"/>
            <a:ext cx="10972800" cy="1143000"/>
          </a:xfrm>
        </p:spPr>
        <p:txBody>
          <a:bodyPr/>
          <a:lstStyle/>
          <a:p>
            <a:r>
              <a:rPr lang="en-US" dirty="0"/>
              <a:t>1 Topic &amp; 4 Notecards</a:t>
            </a:r>
          </a:p>
        </p:txBody>
      </p:sp>
      <p:sp>
        <p:nvSpPr>
          <p:cNvPr id="3" name="Content Placeholder 2">
            <a:extLst>
              <a:ext uri="{FF2B5EF4-FFF2-40B4-BE49-F238E27FC236}">
                <a16:creationId xmlns:a16="http://schemas.microsoft.com/office/drawing/2014/main" id="{1F012F28-E06D-1F4D-9025-57F03F9F1BD4}"/>
              </a:ext>
            </a:extLst>
          </p:cNvPr>
          <p:cNvSpPr>
            <a:spLocks noGrp="1"/>
          </p:cNvSpPr>
          <p:nvPr>
            <p:ph idx="1"/>
          </p:nvPr>
        </p:nvSpPr>
        <p:spPr>
          <a:xfrm>
            <a:off x="609600" y="1143000"/>
            <a:ext cx="10806954" cy="5181600"/>
          </a:xfrm>
        </p:spPr>
        <p:txBody>
          <a:bodyPr>
            <a:normAutofit/>
          </a:bodyPr>
          <a:lstStyle/>
          <a:p>
            <a:pPr marL="0" indent="0">
              <a:buNone/>
            </a:pPr>
            <a:r>
              <a:rPr lang="en-US" dirty="0"/>
              <a:t>Record the details below on 4 notecards… </a:t>
            </a:r>
            <a:br>
              <a:rPr lang="en-US" dirty="0"/>
            </a:br>
            <a:r>
              <a:rPr lang="en-US" dirty="0"/>
              <a:t>1 will be kept and 3 will be traded... </a:t>
            </a:r>
          </a:p>
          <a:p>
            <a:pPr marL="0" indent="0">
              <a:buNone/>
            </a:pPr>
            <a:endParaRPr lang="en-US" sz="3000" i="1" dirty="0"/>
          </a:p>
          <a:p>
            <a:pPr marL="0" indent="0">
              <a:buNone/>
            </a:pPr>
            <a:endParaRPr lang="en-US" dirty="0"/>
          </a:p>
        </p:txBody>
      </p:sp>
      <p:pic>
        <p:nvPicPr>
          <p:cNvPr id="5" name="Picture 4">
            <a:extLst>
              <a:ext uri="{FF2B5EF4-FFF2-40B4-BE49-F238E27FC236}">
                <a16:creationId xmlns:a16="http://schemas.microsoft.com/office/drawing/2014/main" id="{8753779B-5FFB-1349-B1BF-E1E6E66E0EE4}"/>
              </a:ext>
            </a:extLst>
          </p:cNvPr>
          <p:cNvPicPr>
            <a:picLocks noChangeAspect="1"/>
          </p:cNvPicPr>
          <p:nvPr/>
        </p:nvPicPr>
        <p:blipFill rotWithShape="1">
          <a:blip r:embed="rId3"/>
          <a:srcRect l="34" r="-34" b="15588"/>
          <a:stretch/>
        </p:blipFill>
        <p:spPr>
          <a:xfrm>
            <a:off x="235024" y="2286000"/>
            <a:ext cx="11721950" cy="4289612"/>
          </a:xfrm>
          <a:prstGeom prst="rect">
            <a:avLst/>
          </a:prstGeom>
        </p:spPr>
      </p:pic>
    </p:spTree>
    <p:extLst>
      <p:ext uri="{BB962C8B-B14F-4D97-AF65-F5344CB8AC3E}">
        <p14:creationId xmlns:p14="http://schemas.microsoft.com/office/powerpoint/2010/main" val="41277282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89C1-AAAC-3044-A4F2-8C5FC81B1466}"/>
              </a:ext>
            </a:extLst>
          </p:cNvPr>
          <p:cNvSpPr>
            <a:spLocks noGrp="1"/>
          </p:cNvSpPr>
          <p:nvPr>
            <p:ph type="title"/>
          </p:nvPr>
        </p:nvSpPr>
        <p:spPr/>
        <p:txBody>
          <a:bodyPr/>
          <a:lstStyle/>
          <a:p>
            <a:r>
              <a:rPr lang="en-US" dirty="0"/>
              <a:t>Mix and Mingle</a:t>
            </a:r>
          </a:p>
        </p:txBody>
      </p:sp>
      <p:sp>
        <p:nvSpPr>
          <p:cNvPr id="3" name="Content Placeholder 2">
            <a:extLst>
              <a:ext uri="{FF2B5EF4-FFF2-40B4-BE49-F238E27FC236}">
                <a16:creationId xmlns:a16="http://schemas.microsoft.com/office/drawing/2014/main" id="{E9E696D4-C66E-5C49-98A6-107626D90C7F}"/>
              </a:ext>
            </a:extLst>
          </p:cNvPr>
          <p:cNvSpPr>
            <a:spLocks noGrp="1"/>
          </p:cNvSpPr>
          <p:nvPr>
            <p:ph type="body" idx="1"/>
          </p:nvPr>
        </p:nvSpPr>
        <p:spPr/>
        <p:txBody>
          <a:bodyPr/>
          <a:lstStyle/>
          <a:p>
            <a:r>
              <a:rPr lang="en-US" dirty="0">
                <a:solidFill>
                  <a:schemeClr val="bg2">
                    <a:lumMod val="20000"/>
                    <a:lumOff val="80000"/>
                  </a:schemeClr>
                </a:solidFill>
              </a:rPr>
              <a:t>Find 3 other people and take turns sharing your note card.</a:t>
            </a:r>
          </a:p>
          <a:p>
            <a:endParaRPr lang="en-US" dirty="0"/>
          </a:p>
          <a:p>
            <a:pPr marL="0" indent="0">
              <a:buNone/>
            </a:pPr>
            <a:endParaRPr lang="en-US" dirty="0"/>
          </a:p>
        </p:txBody>
      </p:sp>
      <p:pic>
        <p:nvPicPr>
          <p:cNvPr id="5" name="Picture 4">
            <a:extLst>
              <a:ext uri="{FF2B5EF4-FFF2-40B4-BE49-F238E27FC236}">
                <a16:creationId xmlns:a16="http://schemas.microsoft.com/office/drawing/2014/main" id="{6D486054-ED9A-E948-B65A-DFF5180B23B8}"/>
              </a:ext>
            </a:extLst>
          </p:cNvPr>
          <p:cNvPicPr>
            <a:picLocks noChangeAspect="1"/>
          </p:cNvPicPr>
          <p:nvPr/>
        </p:nvPicPr>
        <p:blipFill>
          <a:blip r:embed="rId3"/>
          <a:stretch>
            <a:fillRect/>
          </a:stretch>
        </p:blipFill>
        <p:spPr>
          <a:xfrm>
            <a:off x="5680771" y="2817820"/>
            <a:ext cx="4572000" cy="4572000"/>
          </a:xfrm>
          <a:prstGeom prst="rect">
            <a:avLst/>
          </a:prstGeom>
        </p:spPr>
      </p:pic>
    </p:spTree>
    <p:extLst>
      <p:ext uri="{BB962C8B-B14F-4D97-AF65-F5344CB8AC3E}">
        <p14:creationId xmlns:p14="http://schemas.microsoft.com/office/powerpoint/2010/main" val="34221969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24A1D-4016-EE47-9D44-2BFEDE43DE8A}"/>
              </a:ext>
            </a:extLst>
          </p:cNvPr>
          <p:cNvSpPr>
            <a:spLocks noGrp="1"/>
          </p:cNvSpPr>
          <p:nvPr>
            <p:ph type="title"/>
          </p:nvPr>
        </p:nvSpPr>
        <p:spPr>
          <a:xfrm>
            <a:off x="609600" y="122663"/>
            <a:ext cx="10972800" cy="1692690"/>
          </a:xfrm>
        </p:spPr>
        <p:txBody>
          <a:bodyPr>
            <a:normAutofit/>
          </a:bodyPr>
          <a:lstStyle/>
          <a:p>
            <a:r>
              <a:rPr lang="en-US" sz="5100" dirty="0"/>
              <a:t>Magnetic Statements Remix</a:t>
            </a:r>
            <a:br>
              <a:rPr lang="en-US" dirty="0"/>
            </a:br>
            <a:r>
              <a:rPr lang="en-US" sz="3900" dirty="0">
                <a:solidFill>
                  <a:schemeClr val="tx1"/>
                </a:solidFill>
                <a:latin typeface="Calibri"/>
                <a:ea typeface="+mn-ea"/>
                <a:cs typeface="Calibri"/>
              </a:rPr>
              <a:t>Which statement(s) is supported by your lesson/task? </a:t>
            </a:r>
          </a:p>
        </p:txBody>
      </p:sp>
      <p:sp>
        <p:nvSpPr>
          <p:cNvPr id="3" name="Content Placeholder 2">
            <a:extLst>
              <a:ext uri="{FF2B5EF4-FFF2-40B4-BE49-F238E27FC236}">
                <a16:creationId xmlns:a16="http://schemas.microsoft.com/office/drawing/2014/main" id="{A6F838CC-E864-BF48-A03E-40ED3452FDC5}"/>
              </a:ext>
            </a:extLst>
          </p:cNvPr>
          <p:cNvSpPr>
            <a:spLocks noGrp="1"/>
          </p:cNvSpPr>
          <p:nvPr>
            <p:ph idx="1"/>
          </p:nvPr>
        </p:nvSpPr>
        <p:spPr>
          <a:xfrm>
            <a:off x="609599" y="1935479"/>
            <a:ext cx="10675435" cy="4799857"/>
          </a:xfrm>
        </p:spPr>
        <p:txBody>
          <a:bodyPr>
            <a:normAutofit/>
          </a:bodyPr>
          <a:lstStyle/>
          <a:p>
            <a:pPr marL="514350" indent="-514350">
              <a:buFont typeface="+mj-lt"/>
              <a:buAutoNum type="arabicPeriod"/>
            </a:pPr>
            <a:r>
              <a:rPr lang="en-US" dirty="0"/>
              <a:t>Everyone can learn math to the highest levels</a:t>
            </a:r>
          </a:p>
          <a:p>
            <a:pPr marL="514350" indent="-514350">
              <a:buFont typeface="+mj-lt"/>
              <a:buAutoNum type="arabicPeriod"/>
            </a:pPr>
            <a:r>
              <a:rPr lang="en-US" dirty="0"/>
              <a:t>Mistakes are valuable</a:t>
            </a:r>
          </a:p>
          <a:p>
            <a:pPr marL="514350" indent="-514350">
              <a:buFont typeface="+mj-lt"/>
              <a:buAutoNum type="arabicPeriod"/>
            </a:pPr>
            <a:r>
              <a:rPr lang="en-US" dirty="0"/>
              <a:t>Questions are really important</a:t>
            </a:r>
          </a:p>
          <a:p>
            <a:pPr marL="514350" indent="-514350">
              <a:buFont typeface="+mj-lt"/>
              <a:buAutoNum type="arabicPeriod"/>
            </a:pPr>
            <a:r>
              <a:rPr lang="en-US" dirty="0"/>
              <a:t>Math is about creativity and making sense</a:t>
            </a:r>
          </a:p>
          <a:p>
            <a:pPr marL="514350" indent="-514350">
              <a:buFont typeface="+mj-lt"/>
              <a:buAutoNum type="arabicPeriod"/>
            </a:pPr>
            <a:r>
              <a:rPr lang="en-US" dirty="0"/>
              <a:t>Math is about connections and communicating </a:t>
            </a:r>
          </a:p>
          <a:p>
            <a:pPr marL="514350" indent="-514350">
              <a:buFont typeface="+mj-lt"/>
              <a:buAutoNum type="arabicPeriod"/>
            </a:pPr>
            <a:r>
              <a:rPr lang="en-US" dirty="0"/>
              <a:t>Math class is about learning not performing</a:t>
            </a:r>
          </a:p>
          <a:p>
            <a:pPr marL="514350" indent="-514350">
              <a:buFont typeface="+mj-lt"/>
              <a:buAutoNum type="arabicPeriod"/>
            </a:pPr>
            <a:r>
              <a:rPr lang="en-US" dirty="0"/>
              <a:t>Depth is more important than speed</a:t>
            </a:r>
          </a:p>
        </p:txBody>
      </p:sp>
    </p:spTree>
    <p:extLst>
      <p:ext uri="{BB962C8B-B14F-4D97-AF65-F5344CB8AC3E}">
        <p14:creationId xmlns:p14="http://schemas.microsoft.com/office/powerpoint/2010/main" val="6408895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descr="A screenshot of a cell phone&#10;&#10;Description generated with very high confidence">
            <a:extLst>
              <a:ext uri="{FF2B5EF4-FFF2-40B4-BE49-F238E27FC236}">
                <a16:creationId xmlns:a16="http://schemas.microsoft.com/office/drawing/2014/main" id="{E9C25207-2666-42E6-A162-78B0C437E175}"/>
              </a:ext>
            </a:extLst>
          </p:cNvPr>
          <p:cNvPicPr>
            <a:picLocks noChangeAspect="1"/>
          </p:cNvPicPr>
          <p:nvPr/>
        </p:nvPicPr>
        <p:blipFill>
          <a:blip r:embed="rId3"/>
          <a:stretch>
            <a:fillRect/>
          </a:stretch>
        </p:blipFill>
        <p:spPr>
          <a:xfrm>
            <a:off x="0" y="0"/>
            <a:ext cx="12192000" cy="6840987"/>
          </a:xfrm>
          <a:prstGeom prst="rect">
            <a:avLst/>
          </a:prstGeom>
        </p:spPr>
      </p:pic>
      <p:sp>
        <p:nvSpPr>
          <p:cNvPr id="5" name="Rectangle 4">
            <a:extLst>
              <a:ext uri="{FF2B5EF4-FFF2-40B4-BE49-F238E27FC236}">
                <a16:creationId xmlns:a16="http://schemas.microsoft.com/office/drawing/2014/main" id="{D65502C8-E699-44C9-941F-935669A6EEE5}"/>
              </a:ext>
            </a:extLst>
          </p:cNvPr>
          <p:cNvSpPr/>
          <p:nvPr/>
        </p:nvSpPr>
        <p:spPr>
          <a:xfrm>
            <a:off x="0" y="1693950"/>
            <a:ext cx="6096000" cy="584775"/>
          </a:xfrm>
          <a:prstGeom prst="rect">
            <a:avLst/>
          </a:prstGeom>
          <a:noFill/>
        </p:spPr>
        <p:txBody>
          <a:bodyPr wrap="square"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latin typeface="+mj-lt"/>
              </a:rPr>
              <a:t>trek.k20center.ou.edu/</a:t>
            </a:r>
            <a:r>
              <a:rPr lang="en-US" sz="3200" dirty="0" err="1">
                <a:latin typeface="+mj-lt"/>
              </a:rPr>
              <a:t>oe</a:t>
            </a:r>
            <a:r>
              <a:rPr lang="en-US" sz="3200" dirty="0">
                <a:latin typeface="+mj-lt"/>
              </a:rPr>
              <a:t>/#####</a:t>
            </a:r>
          </a:p>
        </p:txBody>
      </p:sp>
      <p:sp>
        <p:nvSpPr>
          <p:cNvPr id="2" name="TextBox 1">
            <a:extLst>
              <a:ext uri="{FF2B5EF4-FFF2-40B4-BE49-F238E27FC236}">
                <a16:creationId xmlns:a16="http://schemas.microsoft.com/office/drawing/2014/main" id="{CC3F3CE1-8A0B-2046-B03B-5C8C41DF8EE6}"/>
              </a:ext>
            </a:extLst>
          </p:cNvPr>
          <p:cNvSpPr txBox="1"/>
          <p:nvPr/>
        </p:nvSpPr>
        <p:spPr>
          <a:xfrm>
            <a:off x="6658708" y="1560145"/>
            <a:ext cx="5285013" cy="1200329"/>
          </a:xfrm>
          <a:prstGeom prst="rect">
            <a:avLst/>
          </a:prstGeom>
          <a:noFill/>
        </p:spPr>
        <p:txBody>
          <a:bodyPr wrap="square" rtlCol="0">
            <a:spAutoFit/>
          </a:bodyPr>
          <a:lstStyle/>
          <a:p>
            <a:pPr algn="ctr"/>
            <a:r>
              <a:rPr lang="en-US" sz="2400" dirty="0">
                <a:solidFill>
                  <a:schemeClr val="tx2">
                    <a:lumMod val="75000"/>
                    <a:lumOff val="25000"/>
                  </a:schemeClr>
                </a:solidFill>
                <a:latin typeface="Calibri" panose="020F0502020204030204" pitchFamily="34" charset="0"/>
                <a:cs typeface="Calibri" panose="020F0502020204030204" pitchFamily="34" charset="0"/>
              </a:rPr>
              <a:t>               School email</a:t>
            </a:r>
          </a:p>
          <a:p>
            <a:pPr algn="ctr"/>
            <a:r>
              <a:rPr lang="en-US" sz="2400" dirty="0">
                <a:solidFill>
                  <a:schemeClr val="accent2">
                    <a:lumMod val="20000"/>
                    <a:lumOff val="80000"/>
                  </a:schemeClr>
                </a:solidFill>
                <a:latin typeface="Calibri" panose="020F0502020204030204" pitchFamily="34" charset="0"/>
                <a:cs typeface="Calibri" panose="020F0502020204030204" pitchFamily="34" charset="0"/>
              </a:rPr>
              <a:t>   </a:t>
            </a:r>
            <a:br>
              <a:rPr lang="en-US" sz="2400" dirty="0">
                <a:solidFill>
                  <a:schemeClr val="accent2">
                    <a:lumMod val="20000"/>
                    <a:lumOff val="80000"/>
                  </a:schemeClr>
                </a:solidFill>
                <a:latin typeface="Calibri" panose="020F0502020204030204" pitchFamily="34" charset="0"/>
                <a:cs typeface="Calibri" panose="020F0502020204030204" pitchFamily="34" charset="0"/>
              </a:rPr>
            </a:br>
            <a:r>
              <a:rPr lang="en-US" sz="2400" dirty="0">
                <a:solidFill>
                  <a:schemeClr val="accent2">
                    <a:lumMod val="20000"/>
                    <a:lumOff val="80000"/>
                  </a:schemeClr>
                </a:solidFill>
                <a:latin typeface="Calibri" panose="020F0502020204030204" pitchFamily="34" charset="0"/>
                <a:cs typeface="Calibri" panose="020F0502020204030204" pitchFamily="34" charset="0"/>
              </a:rPr>
              <a:t> </a:t>
            </a:r>
            <a:r>
              <a:rPr lang="en-US" sz="2400" dirty="0">
                <a:solidFill>
                  <a:schemeClr val="bg1"/>
                </a:solidFill>
                <a:latin typeface="Calibri" panose="020F0502020204030204" pitchFamily="34" charset="0"/>
                <a:cs typeface="Calibri" panose="020F0502020204030204" pitchFamily="34" charset="0"/>
              </a:rPr>
              <a:t>(No Participant ID is required.)</a:t>
            </a:r>
          </a:p>
        </p:txBody>
      </p:sp>
    </p:spTree>
    <p:extLst>
      <p:ext uri="{BB962C8B-B14F-4D97-AF65-F5344CB8AC3E}">
        <p14:creationId xmlns:p14="http://schemas.microsoft.com/office/powerpoint/2010/main" val="203286504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B466C-B378-B54F-A29B-E069B97F2262}"/>
              </a:ext>
            </a:extLst>
          </p:cNvPr>
          <p:cNvSpPr>
            <a:spLocks noGrp="1"/>
          </p:cNvSpPr>
          <p:nvPr>
            <p:ph type="title"/>
          </p:nvPr>
        </p:nvSpPr>
        <p:spPr/>
        <p:txBody>
          <a:bodyPr/>
          <a:lstStyle/>
          <a:p>
            <a:r>
              <a:rPr lang="en-US" dirty="0"/>
              <a:t>Follow-Up Session</a:t>
            </a:r>
          </a:p>
        </p:txBody>
      </p:sp>
      <p:sp>
        <p:nvSpPr>
          <p:cNvPr id="3" name="Text Placeholder 2">
            <a:extLst>
              <a:ext uri="{FF2B5EF4-FFF2-40B4-BE49-F238E27FC236}">
                <a16:creationId xmlns:a16="http://schemas.microsoft.com/office/drawing/2014/main" id="{12A54ABD-1B52-1E41-B74A-E06424C44A1A}"/>
              </a:ext>
            </a:extLst>
          </p:cNvPr>
          <p:cNvSpPr>
            <a:spLocks noGrp="1"/>
          </p:cNvSpPr>
          <p:nvPr>
            <p:ph type="body" idx="1"/>
          </p:nvPr>
        </p:nvSpPr>
        <p:spPr/>
        <p:txBody>
          <a:bodyPr/>
          <a:lstStyle/>
          <a:p>
            <a:r>
              <a:rPr lang="en-US" dirty="0"/>
              <a:t>Reflecting on using Manipulatives for Mathematics</a:t>
            </a:r>
          </a:p>
        </p:txBody>
      </p:sp>
    </p:spTree>
    <p:extLst>
      <p:ext uri="{BB962C8B-B14F-4D97-AF65-F5344CB8AC3E}">
        <p14:creationId xmlns:p14="http://schemas.microsoft.com/office/powerpoint/2010/main" val="21630869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168D-5A4E-D942-A16F-1C14D1246192}"/>
              </a:ext>
            </a:extLst>
          </p:cNvPr>
          <p:cNvSpPr>
            <a:spLocks noGrp="1"/>
          </p:cNvSpPr>
          <p:nvPr>
            <p:ph type="title"/>
          </p:nvPr>
        </p:nvSpPr>
        <p:spPr/>
        <p:txBody>
          <a:bodyPr/>
          <a:lstStyle/>
          <a:p>
            <a:r>
              <a:rPr lang="en-US" dirty="0"/>
              <a:t>SCORE</a:t>
            </a:r>
          </a:p>
        </p:txBody>
      </p:sp>
      <p:sp>
        <p:nvSpPr>
          <p:cNvPr id="3" name="Content Placeholder 2">
            <a:extLst>
              <a:ext uri="{FF2B5EF4-FFF2-40B4-BE49-F238E27FC236}">
                <a16:creationId xmlns:a16="http://schemas.microsoft.com/office/drawing/2014/main" id="{4B3F28C8-3617-FC48-A4F2-9349DD1E008D}"/>
              </a:ext>
            </a:extLst>
          </p:cNvPr>
          <p:cNvSpPr>
            <a:spLocks noGrp="1"/>
          </p:cNvSpPr>
          <p:nvPr>
            <p:ph idx="1"/>
          </p:nvPr>
        </p:nvSpPr>
        <p:spPr>
          <a:xfrm>
            <a:off x="609600" y="1935479"/>
            <a:ext cx="11089341" cy="4788049"/>
          </a:xfrm>
        </p:spPr>
        <p:txBody>
          <a:bodyPr>
            <a:normAutofit lnSpcReduction="10000"/>
          </a:bodyPr>
          <a:lstStyle/>
          <a:p>
            <a:pPr>
              <a:buClr>
                <a:schemeClr val="accent4"/>
              </a:buClr>
            </a:pPr>
            <a:r>
              <a:rPr lang="en-US" sz="3200" dirty="0"/>
              <a:t>What is one </a:t>
            </a:r>
            <a:r>
              <a:rPr lang="en-US" sz="3200" b="1" dirty="0"/>
              <a:t>manipulative</a:t>
            </a:r>
            <a:r>
              <a:rPr lang="en-US" sz="3200" dirty="0"/>
              <a:t> you used to </a:t>
            </a:r>
            <a:r>
              <a:rPr lang="en-US" sz="3200" b="1" dirty="0">
                <a:solidFill>
                  <a:schemeClr val="accent6"/>
                </a:solidFill>
              </a:rPr>
              <a:t>S</a:t>
            </a:r>
            <a:r>
              <a:rPr lang="en-US" sz="3200" dirty="0"/>
              <a:t>upport students’ conceptual understanding and make mathematics more accessible?</a:t>
            </a:r>
          </a:p>
          <a:p>
            <a:pPr>
              <a:buClr>
                <a:schemeClr val="accent4"/>
              </a:buClr>
            </a:pPr>
            <a:r>
              <a:rPr lang="en-US" sz="3200" dirty="0"/>
              <a:t>What was successful and needs to be </a:t>
            </a:r>
            <a:r>
              <a:rPr lang="en-US" sz="4000" b="1" dirty="0">
                <a:solidFill>
                  <a:schemeClr val="accent6"/>
                </a:solidFill>
              </a:rPr>
              <a:t>C</a:t>
            </a:r>
            <a:r>
              <a:rPr lang="en-US" sz="3200" dirty="0"/>
              <a:t>elebrated?</a:t>
            </a:r>
          </a:p>
          <a:p>
            <a:pPr>
              <a:buClr>
                <a:schemeClr val="accent4"/>
              </a:buClr>
            </a:pPr>
            <a:r>
              <a:rPr lang="en-US" sz="3200" dirty="0"/>
              <a:t>What </a:t>
            </a:r>
            <a:r>
              <a:rPr lang="en-US" sz="4000" b="1" dirty="0">
                <a:solidFill>
                  <a:schemeClr val="accent6"/>
                </a:solidFill>
              </a:rPr>
              <a:t>O</a:t>
            </a:r>
            <a:r>
              <a:rPr lang="en-US" sz="3200" dirty="0"/>
              <a:t>bstacle did you face and overcome?</a:t>
            </a:r>
          </a:p>
          <a:p>
            <a:pPr>
              <a:buClr>
                <a:schemeClr val="accent4"/>
              </a:buClr>
            </a:pPr>
            <a:r>
              <a:rPr lang="en-US" sz="3200" dirty="0"/>
              <a:t>What might you </a:t>
            </a:r>
            <a:r>
              <a:rPr lang="en-US" sz="4000" b="1" dirty="0">
                <a:solidFill>
                  <a:schemeClr val="accent6"/>
                </a:solidFill>
              </a:rPr>
              <a:t>R</a:t>
            </a:r>
            <a:r>
              <a:rPr lang="en-US" sz="3200" dirty="0"/>
              <a:t>efine in the future when using this manipulative?</a:t>
            </a:r>
          </a:p>
          <a:p>
            <a:pPr>
              <a:buClr>
                <a:schemeClr val="accent4"/>
              </a:buClr>
            </a:pPr>
            <a:r>
              <a:rPr lang="en-US" sz="4000" b="1" dirty="0">
                <a:solidFill>
                  <a:schemeClr val="accent6"/>
                </a:solidFill>
              </a:rPr>
              <a:t>E</a:t>
            </a:r>
            <a:r>
              <a:rPr lang="en-US" sz="3200" dirty="0"/>
              <a:t>xtra notes or ideas from </a:t>
            </a:r>
            <a:r>
              <a:rPr lang="en-US" sz="3200"/>
              <a:t>other teachers?</a:t>
            </a:r>
            <a:endParaRPr lang="en-US" dirty="0"/>
          </a:p>
        </p:txBody>
      </p:sp>
    </p:spTree>
    <p:extLst>
      <p:ext uri="{BB962C8B-B14F-4D97-AF65-F5344CB8AC3E}">
        <p14:creationId xmlns:p14="http://schemas.microsoft.com/office/powerpoint/2010/main" val="26536683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5F641-3649-6E44-AE2D-D307D2004595}"/>
              </a:ext>
            </a:extLst>
          </p:cNvPr>
          <p:cNvSpPr>
            <a:spLocks noGrp="1"/>
          </p:cNvSpPr>
          <p:nvPr>
            <p:ph type="ctrTitle"/>
          </p:nvPr>
        </p:nvSpPr>
        <p:spPr/>
        <p:txBody>
          <a:bodyPr/>
          <a:lstStyle/>
          <a:p>
            <a:r>
              <a:rPr lang="en-US" dirty="0"/>
              <a:t>Manipulating Mathematics</a:t>
            </a:r>
          </a:p>
        </p:txBody>
      </p:sp>
      <p:sp>
        <p:nvSpPr>
          <p:cNvPr id="3" name="Subtitle 2">
            <a:extLst>
              <a:ext uri="{FF2B5EF4-FFF2-40B4-BE49-F238E27FC236}">
                <a16:creationId xmlns:a16="http://schemas.microsoft.com/office/drawing/2014/main" id="{357B8F5A-E2BE-964B-BD02-9E371B9A7965}"/>
              </a:ext>
            </a:extLst>
          </p:cNvPr>
          <p:cNvSpPr>
            <a:spLocks noGrp="1"/>
          </p:cNvSpPr>
          <p:nvPr>
            <p:ph type="subTitle" idx="1"/>
          </p:nvPr>
        </p:nvSpPr>
        <p:spPr>
          <a:xfrm>
            <a:off x="711200" y="3228535"/>
            <a:ext cx="10472928" cy="2511083"/>
          </a:xfrm>
        </p:spPr>
        <p:txBody>
          <a:bodyPr>
            <a:normAutofit/>
          </a:bodyPr>
          <a:lstStyle/>
          <a:p>
            <a:r>
              <a:rPr lang="en-US" b="1" dirty="0"/>
              <a:t>Building a Conceptual Foundation</a:t>
            </a:r>
          </a:p>
        </p:txBody>
      </p:sp>
    </p:spTree>
    <p:extLst>
      <p:ext uri="{BB962C8B-B14F-4D97-AF65-F5344CB8AC3E}">
        <p14:creationId xmlns:p14="http://schemas.microsoft.com/office/powerpoint/2010/main" val="31125110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9077-C00A-7B4C-91A0-91E6E27E072C}"/>
              </a:ext>
            </a:extLst>
          </p:cNvPr>
          <p:cNvSpPr>
            <a:spLocks noGrp="1"/>
          </p:cNvSpPr>
          <p:nvPr>
            <p:ph type="title"/>
          </p:nvPr>
        </p:nvSpPr>
        <p:spPr/>
        <p:txBody>
          <a:bodyPr/>
          <a:lstStyle/>
          <a:p>
            <a:r>
              <a:rPr lang="en-US" dirty="0"/>
              <a:t>Magnetic Statements</a:t>
            </a:r>
          </a:p>
        </p:txBody>
      </p:sp>
      <p:sp>
        <p:nvSpPr>
          <p:cNvPr id="3" name="Content Placeholder 2">
            <a:extLst>
              <a:ext uri="{FF2B5EF4-FFF2-40B4-BE49-F238E27FC236}">
                <a16:creationId xmlns:a16="http://schemas.microsoft.com/office/drawing/2014/main" id="{21D83F0E-2584-634D-B845-74078F40A710}"/>
              </a:ext>
            </a:extLst>
          </p:cNvPr>
          <p:cNvSpPr>
            <a:spLocks noGrp="1"/>
          </p:cNvSpPr>
          <p:nvPr>
            <p:ph idx="1"/>
          </p:nvPr>
        </p:nvSpPr>
        <p:spPr>
          <a:xfrm>
            <a:off x="609599" y="1935479"/>
            <a:ext cx="6159191" cy="4766403"/>
          </a:xfrm>
        </p:spPr>
        <p:txBody>
          <a:bodyPr>
            <a:normAutofit lnSpcReduction="10000"/>
          </a:bodyPr>
          <a:lstStyle/>
          <a:p>
            <a:pPr marL="514350" indent="-514350">
              <a:buFont typeface="+mj-lt"/>
              <a:buAutoNum type="arabicPeriod"/>
            </a:pPr>
            <a:r>
              <a:rPr lang="en-US" dirty="0"/>
              <a:t>Read the statements</a:t>
            </a:r>
          </a:p>
          <a:p>
            <a:pPr marL="514350" indent="-514350">
              <a:buFont typeface="+mj-lt"/>
              <a:buAutoNum type="arabicPeriod"/>
            </a:pPr>
            <a:r>
              <a:rPr lang="en-US" dirty="0"/>
              <a:t>Stand by the statement you feel most </a:t>
            </a:r>
            <a:br>
              <a:rPr lang="en-US" dirty="0"/>
            </a:br>
            <a:r>
              <a:rPr lang="en-US" dirty="0"/>
              <a:t>- Repelled (disagree) </a:t>
            </a:r>
            <a:br>
              <a:rPr lang="en-US" dirty="0"/>
            </a:br>
            <a:r>
              <a:rPr lang="en-US" dirty="0"/>
              <a:t>+ Attracted (agree)</a:t>
            </a:r>
          </a:p>
          <a:p>
            <a:pPr marL="514350" indent="-514350">
              <a:buFont typeface="+mj-lt"/>
              <a:buAutoNum type="arabicPeriod"/>
            </a:pPr>
            <a:r>
              <a:rPr lang="en-US" dirty="0"/>
              <a:t>Discuss with your group why you chose that statement </a:t>
            </a:r>
          </a:p>
          <a:p>
            <a:pPr marL="514350" indent="-514350">
              <a:buFont typeface="+mj-lt"/>
              <a:buAutoNum type="arabicPeriod"/>
            </a:pPr>
            <a:r>
              <a:rPr lang="en-US" dirty="0"/>
              <a:t>Summarize and share your group’s discussion</a:t>
            </a:r>
          </a:p>
        </p:txBody>
      </p:sp>
      <p:pic>
        <p:nvPicPr>
          <p:cNvPr id="5" name="Picture 4">
            <a:extLst>
              <a:ext uri="{FF2B5EF4-FFF2-40B4-BE49-F238E27FC236}">
                <a16:creationId xmlns:a16="http://schemas.microsoft.com/office/drawing/2014/main" id="{848CB614-6144-494E-9074-E8F3DFBD99B2}"/>
              </a:ext>
            </a:extLst>
          </p:cNvPr>
          <p:cNvPicPr>
            <a:picLocks noChangeAspect="1"/>
          </p:cNvPicPr>
          <p:nvPr/>
        </p:nvPicPr>
        <p:blipFill>
          <a:blip r:embed="rId3"/>
          <a:stretch>
            <a:fillRect/>
          </a:stretch>
        </p:blipFill>
        <p:spPr>
          <a:xfrm>
            <a:off x="7010400" y="1275588"/>
            <a:ext cx="4572000" cy="4572000"/>
          </a:xfrm>
          <a:prstGeom prst="rect">
            <a:avLst/>
          </a:prstGeom>
        </p:spPr>
      </p:pic>
    </p:spTree>
    <p:extLst>
      <p:ext uri="{BB962C8B-B14F-4D97-AF65-F5344CB8AC3E}">
        <p14:creationId xmlns:p14="http://schemas.microsoft.com/office/powerpoint/2010/main" val="42034390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7C879-9855-654E-8C81-B6C3CAEE8046}"/>
              </a:ext>
            </a:extLst>
          </p:cNvPr>
          <p:cNvSpPr>
            <a:spLocks noGrp="1"/>
          </p:cNvSpPr>
          <p:nvPr>
            <p:ph type="title"/>
          </p:nvPr>
        </p:nvSpPr>
        <p:spPr/>
        <p:txBody>
          <a:bodyPr/>
          <a:lstStyle/>
          <a:p>
            <a:r>
              <a:rPr lang="en-US" dirty="0"/>
              <a:t>Statements to Stand By </a:t>
            </a:r>
          </a:p>
        </p:txBody>
      </p:sp>
      <p:sp>
        <p:nvSpPr>
          <p:cNvPr id="3" name="Content Placeholder 2">
            <a:extLst>
              <a:ext uri="{FF2B5EF4-FFF2-40B4-BE49-F238E27FC236}">
                <a16:creationId xmlns:a16="http://schemas.microsoft.com/office/drawing/2014/main" id="{8DACC63C-D4AD-8244-85B8-C298F6902C92}"/>
              </a:ext>
            </a:extLst>
          </p:cNvPr>
          <p:cNvSpPr>
            <a:spLocks noGrp="1"/>
          </p:cNvSpPr>
          <p:nvPr>
            <p:ph idx="1"/>
          </p:nvPr>
        </p:nvSpPr>
        <p:spPr/>
        <p:txBody>
          <a:bodyPr>
            <a:normAutofit lnSpcReduction="10000"/>
          </a:bodyPr>
          <a:lstStyle/>
          <a:p>
            <a:pPr marL="514350" indent="-514350">
              <a:buFont typeface="+mj-lt"/>
              <a:buAutoNum type="arabicPeriod"/>
            </a:pPr>
            <a:r>
              <a:rPr lang="en-US" dirty="0"/>
              <a:t>Everyone can learn math to the highest levels</a:t>
            </a:r>
          </a:p>
          <a:p>
            <a:pPr marL="514350" indent="-514350">
              <a:buFont typeface="+mj-lt"/>
              <a:buAutoNum type="arabicPeriod"/>
            </a:pPr>
            <a:r>
              <a:rPr lang="en-US" dirty="0"/>
              <a:t>Mistakes are valuable</a:t>
            </a:r>
          </a:p>
          <a:p>
            <a:pPr marL="514350" indent="-514350">
              <a:buFont typeface="+mj-lt"/>
              <a:buAutoNum type="arabicPeriod"/>
            </a:pPr>
            <a:r>
              <a:rPr lang="en-US" dirty="0"/>
              <a:t>Questions are really important</a:t>
            </a:r>
          </a:p>
          <a:p>
            <a:pPr marL="514350" indent="-514350">
              <a:buFont typeface="+mj-lt"/>
              <a:buAutoNum type="arabicPeriod"/>
            </a:pPr>
            <a:r>
              <a:rPr lang="en-US" dirty="0"/>
              <a:t>Math is about creativity and making sense</a:t>
            </a:r>
          </a:p>
          <a:p>
            <a:pPr marL="514350" indent="-514350">
              <a:buFont typeface="+mj-lt"/>
              <a:buAutoNum type="arabicPeriod"/>
            </a:pPr>
            <a:r>
              <a:rPr lang="en-US" dirty="0"/>
              <a:t>Math is about connections and communicating </a:t>
            </a:r>
          </a:p>
          <a:p>
            <a:pPr marL="514350" indent="-514350">
              <a:buFont typeface="+mj-lt"/>
              <a:buAutoNum type="arabicPeriod"/>
            </a:pPr>
            <a:r>
              <a:rPr lang="en-US" dirty="0"/>
              <a:t>Math class is about learning not performing</a:t>
            </a:r>
          </a:p>
          <a:p>
            <a:pPr marL="514350" indent="-514350">
              <a:buFont typeface="+mj-lt"/>
              <a:buAutoNum type="arabicPeriod"/>
            </a:pPr>
            <a:r>
              <a:rPr lang="en-US" dirty="0"/>
              <a:t>Depth is more important than speed</a:t>
            </a:r>
          </a:p>
        </p:txBody>
      </p:sp>
      <p:sp>
        <p:nvSpPr>
          <p:cNvPr id="4" name="TextBox 3">
            <a:extLst>
              <a:ext uri="{FF2B5EF4-FFF2-40B4-BE49-F238E27FC236}">
                <a16:creationId xmlns:a16="http://schemas.microsoft.com/office/drawing/2014/main" id="{E313F410-F72A-9D45-AF9E-830CED5DAA04}"/>
              </a:ext>
            </a:extLst>
          </p:cNvPr>
          <p:cNvSpPr txBox="1"/>
          <p:nvPr/>
        </p:nvSpPr>
        <p:spPr>
          <a:xfrm>
            <a:off x="8191728" y="6412992"/>
            <a:ext cx="3390672" cy="307777"/>
          </a:xfrm>
          <a:prstGeom prst="rect">
            <a:avLst/>
          </a:prstGeom>
          <a:noFill/>
        </p:spPr>
        <p:txBody>
          <a:bodyPr wrap="none" rtlCol="0">
            <a:spAutoFit/>
          </a:bodyPr>
          <a:lstStyle/>
          <a:p>
            <a:r>
              <a:rPr lang="en-US" dirty="0">
                <a:solidFill>
                  <a:srgbClr val="3E5C61"/>
                </a:solidFill>
              </a:rPr>
              <a:t>Positive Classroom Norms by Jo, </a:t>
            </a:r>
            <a:r>
              <a:rPr lang="en-US" dirty="0" err="1">
                <a:solidFill>
                  <a:srgbClr val="3E5C61"/>
                </a:solidFill>
              </a:rPr>
              <a:t>Boaler</a:t>
            </a:r>
            <a:endParaRPr lang="en-US" dirty="0">
              <a:solidFill>
                <a:srgbClr val="3E5C61"/>
              </a:solidFill>
            </a:endParaRPr>
          </a:p>
        </p:txBody>
      </p:sp>
    </p:spTree>
    <p:extLst>
      <p:ext uri="{BB962C8B-B14F-4D97-AF65-F5344CB8AC3E}">
        <p14:creationId xmlns:p14="http://schemas.microsoft.com/office/powerpoint/2010/main" val="97949869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17A2-3949-F44D-A96F-ABD80183BBE4}"/>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8C5DA303-A922-054D-AE35-EA2170F7E1CC}"/>
              </a:ext>
            </a:extLst>
          </p:cNvPr>
          <p:cNvSpPr>
            <a:spLocks noGrp="1"/>
          </p:cNvSpPr>
          <p:nvPr>
            <p:ph idx="1"/>
          </p:nvPr>
        </p:nvSpPr>
        <p:spPr>
          <a:xfrm>
            <a:off x="609599" y="1935480"/>
            <a:ext cx="4777947" cy="4389120"/>
          </a:xfrm>
        </p:spPr>
        <p:txBody>
          <a:bodyPr>
            <a:normAutofit/>
          </a:bodyPr>
          <a:lstStyle/>
          <a:p>
            <a:pPr marL="0" indent="0" algn="ctr">
              <a:buNone/>
            </a:pPr>
            <a:r>
              <a:rPr lang="en-US" sz="3600" dirty="0"/>
              <a:t>How can using manipulatives make mathematics more accessible to students?</a:t>
            </a:r>
          </a:p>
        </p:txBody>
      </p:sp>
      <p:pic>
        <p:nvPicPr>
          <p:cNvPr id="6" name="Picture 5">
            <a:extLst>
              <a:ext uri="{FF2B5EF4-FFF2-40B4-BE49-F238E27FC236}">
                <a16:creationId xmlns:a16="http://schemas.microsoft.com/office/drawing/2014/main" id="{3F7EA478-8579-2449-ACC2-CA6B9C6FB98C}"/>
              </a:ext>
            </a:extLst>
          </p:cNvPr>
          <p:cNvPicPr>
            <a:picLocks noChangeAspect="1"/>
          </p:cNvPicPr>
          <p:nvPr/>
        </p:nvPicPr>
        <p:blipFill>
          <a:blip r:embed="rId3"/>
          <a:stretch>
            <a:fillRect/>
          </a:stretch>
        </p:blipFill>
        <p:spPr>
          <a:xfrm>
            <a:off x="6190129" y="914400"/>
            <a:ext cx="4572000" cy="4572000"/>
          </a:xfrm>
          <a:prstGeom prst="rect">
            <a:avLst/>
          </a:prstGeom>
        </p:spPr>
      </p:pic>
    </p:spTree>
    <p:extLst>
      <p:ext uri="{BB962C8B-B14F-4D97-AF65-F5344CB8AC3E}">
        <p14:creationId xmlns:p14="http://schemas.microsoft.com/office/powerpoint/2010/main" val="17687971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256A-CAAF-E54E-88AF-D6A62FC971E8}"/>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E02E298-4BB6-5C49-9D8F-4AC53FFB4A68}"/>
              </a:ext>
            </a:extLst>
          </p:cNvPr>
          <p:cNvSpPr>
            <a:spLocks noGrp="1"/>
          </p:cNvSpPr>
          <p:nvPr>
            <p:ph idx="1"/>
          </p:nvPr>
        </p:nvSpPr>
        <p:spPr>
          <a:xfrm>
            <a:off x="609600" y="1935480"/>
            <a:ext cx="10972800" cy="4389120"/>
          </a:xfrm>
        </p:spPr>
        <p:txBody>
          <a:bodyPr>
            <a:normAutofit lnSpcReduction="10000"/>
          </a:bodyPr>
          <a:lstStyle/>
          <a:p>
            <a:r>
              <a:rPr lang="en-US" dirty="0"/>
              <a:t>Experience mathematical concepts using manipulatives to solve non-routine tasks.</a:t>
            </a:r>
          </a:p>
          <a:p>
            <a:r>
              <a:rPr lang="en-US" dirty="0"/>
              <a:t>Explain how these experiences can make mathematical ideas more accessible to all students and develop their conceptual foundation about mathematics. </a:t>
            </a:r>
          </a:p>
          <a:p>
            <a:r>
              <a:rPr lang="en-US" dirty="0"/>
              <a:t>Create a lesson or a non-routine task that uses manipulatives to foster students’ conceptual understanding and make it more accessible. </a:t>
            </a:r>
          </a:p>
        </p:txBody>
      </p:sp>
    </p:spTree>
    <p:extLst>
      <p:ext uri="{BB962C8B-B14F-4D97-AF65-F5344CB8AC3E}">
        <p14:creationId xmlns:p14="http://schemas.microsoft.com/office/powerpoint/2010/main" val="13186945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C756A-5766-804D-8062-D17F44F648DF}"/>
              </a:ext>
            </a:extLst>
          </p:cNvPr>
          <p:cNvSpPr>
            <a:spLocks noGrp="1"/>
          </p:cNvSpPr>
          <p:nvPr>
            <p:ph type="title"/>
          </p:nvPr>
        </p:nvSpPr>
        <p:spPr>
          <a:xfrm>
            <a:off x="707136" y="635620"/>
            <a:ext cx="10363200" cy="4505092"/>
          </a:xfrm>
        </p:spPr>
        <p:txBody>
          <a:bodyPr/>
          <a:lstStyle/>
          <a:p>
            <a:pPr algn="ctr"/>
            <a:r>
              <a:rPr lang="en-US" dirty="0"/>
              <a:t>“Not all tasks are created equal, and different tasks will provoke different levels and kinds of student thinking.”</a:t>
            </a:r>
          </a:p>
        </p:txBody>
      </p:sp>
      <p:sp>
        <p:nvSpPr>
          <p:cNvPr id="5" name="Text Placeholder 4">
            <a:extLst>
              <a:ext uri="{FF2B5EF4-FFF2-40B4-BE49-F238E27FC236}">
                <a16:creationId xmlns:a16="http://schemas.microsoft.com/office/drawing/2014/main" id="{63D5EADF-5C59-484A-8952-E3BCCE852385}"/>
              </a:ext>
            </a:extLst>
          </p:cNvPr>
          <p:cNvSpPr>
            <a:spLocks noGrp="1"/>
          </p:cNvSpPr>
          <p:nvPr>
            <p:ph type="body" idx="1"/>
          </p:nvPr>
        </p:nvSpPr>
        <p:spPr>
          <a:xfrm>
            <a:off x="7527073" y="6387419"/>
            <a:ext cx="4513419" cy="367991"/>
          </a:xfrm>
        </p:spPr>
        <p:txBody>
          <a:bodyPr>
            <a:normAutofit/>
          </a:bodyPr>
          <a:lstStyle/>
          <a:p>
            <a:pPr algn="r"/>
            <a:r>
              <a:rPr lang="en-US" sz="1800" dirty="0"/>
              <a:t>Stein, Smith, Henningsen, &amp; Silver (2000)</a:t>
            </a:r>
          </a:p>
        </p:txBody>
      </p:sp>
    </p:spTree>
    <p:extLst>
      <p:ext uri="{BB962C8B-B14F-4D97-AF65-F5344CB8AC3E}">
        <p14:creationId xmlns:p14="http://schemas.microsoft.com/office/powerpoint/2010/main" val="19970736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9657-D8DC-DC42-9176-FF6E2711A74C}"/>
              </a:ext>
            </a:extLst>
          </p:cNvPr>
          <p:cNvSpPr>
            <a:spLocks noGrp="1"/>
          </p:cNvSpPr>
          <p:nvPr>
            <p:ph type="title"/>
          </p:nvPr>
        </p:nvSpPr>
        <p:spPr/>
        <p:txBody>
          <a:bodyPr/>
          <a:lstStyle/>
          <a:p>
            <a:r>
              <a:rPr lang="en-US" dirty="0"/>
              <a:t>Exploring Manipulatives</a:t>
            </a:r>
          </a:p>
        </p:txBody>
      </p:sp>
      <p:sp>
        <p:nvSpPr>
          <p:cNvPr id="3" name="Content Placeholder 2">
            <a:extLst>
              <a:ext uri="{FF2B5EF4-FFF2-40B4-BE49-F238E27FC236}">
                <a16:creationId xmlns:a16="http://schemas.microsoft.com/office/drawing/2014/main" id="{0B6E2E8A-60FE-A44D-B646-C1F2C9CA263F}"/>
              </a:ext>
            </a:extLst>
          </p:cNvPr>
          <p:cNvSpPr>
            <a:spLocks noGrp="1"/>
          </p:cNvSpPr>
          <p:nvPr>
            <p:ph idx="1"/>
          </p:nvPr>
        </p:nvSpPr>
        <p:spPr/>
        <p:txBody>
          <a:bodyPr/>
          <a:lstStyle/>
          <a:p>
            <a:r>
              <a:rPr lang="en-US" dirty="0"/>
              <a:t>Each center contains a mathematical activity that uses manipulatives. </a:t>
            </a:r>
          </a:p>
          <a:p>
            <a:pPr marL="0" indent="0">
              <a:buNone/>
            </a:pPr>
            <a:endParaRPr lang="en-US" dirty="0"/>
          </a:p>
          <a:p>
            <a:r>
              <a:rPr lang="en-US" dirty="0"/>
              <a:t>Record the name of each manipulative and the experience on the </a:t>
            </a:r>
            <a:r>
              <a:rPr lang="en-US" b="1" dirty="0"/>
              <a:t>“Math Manipulative Center” </a:t>
            </a:r>
            <a:r>
              <a:rPr lang="en-US" dirty="0"/>
              <a:t>note sheet during each rotation. </a:t>
            </a:r>
          </a:p>
        </p:txBody>
      </p:sp>
    </p:spTree>
    <p:extLst>
      <p:ext uri="{BB962C8B-B14F-4D97-AF65-F5344CB8AC3E}">
        <p14:creationId xmlns:p14="http://schemas.microsoft.com/office/powerpoint/2010/main" val="31652774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A045-214E-3A4A-A453-4FED13455D7D}"/>
              </a:ext>
            </a:extLst>
          </p:cNvPr>
          <p:cNvSpPr>
            <a:spLocks noGrp="1"/>
          </p:cNvSpPr>
          <p:nvPr>
            <p:ph type="title"/>
          </p:nvPr>
        </p:nvSpPr>
        <p:spPr/>
        <p:txBody>
          <a:bodyPr>
            <a:normAutofit fontScale="90000"/>
          </a:bodyPr>
          <a:lstStyle/>
          <a:p>
            <a:r>
              <a:rPr lang="en-US" dirty="0"/>
              <a:t>Conceptual Mathematical Thinking and Mindset</a:t>
            </a:r>
          </a:p>
        </p:txBody>
      </p:sp>
      <p:sp>
        <p:nvSpPr>
          <p:cNvPr id="3" name="Content Placeholder 2">
            <a:extLst>
              <a:ext uri="{FF2B5EF4-FFF2-40B4-BE49-F238E27FC236}">
                <a16:creationId xmlns:a16="http://schemas.microsoft.com/office/drawing/2014/main" id="{B96C94BA-4CF9-1D4F-8775-59ECD5E437D5}"/>
              </a:ext>
            </a:extLst>
          </p:cNvPr>
          <p:cNvSpPr>
            <a:spLocks noGrp="1"/>
          </p:cNvSpPr>
          <p:nvPr>
            <p:ph idx="1"/>
          </p:nvPr>
        </p:nvSpPr>
        <p:spPr/>
        <p:txBody>
          <a:bodyPr/>
          <a:lstStyle/>
          <a:p>
            <a:pPr lvl="0"/>
            <a:r>
              <a:rPr lang="en-US" dirty="0"/>
              <a:t>How does each manipulative develop and foster students’ conceptual understanding and thinking about mathematical ideas? </a:t>
            </a:r>
            <a:br>
              <a:rPr lang="en-US" dirty="0"/>
            </a:br>
            <a:endParaRPr lang="en-US" dirty="0"/>
          </a:p>
          <a:p>
            <a:pPr lvl="0"/>
            <a:r>
              <a:rPr lang="en-US" dirty="0"/>
              <a:t>How does each activity open mathematics, making it accessible to all students?</a:t>
            </a:r>
          </a:p>
        </p:txBody>
      </p:sp>
    </p:spTree>
    <p:extLst>
      <p:ext uri="{BB962C8B-B14F-4D97-AF65-F5344CB8AC3E}">
        <p14:creationId xmlns:p14="http://schemas.microsoft.com/office/powerpoint/2010/main" val="3352897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theme" id="{4C833FEB-3A0E-2F4D-9438-2C228479B3EA}" vid="{D5143739-D326-BE47-BBAC-0144614A2E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21280</TotalTime>
  <Words>1703</Words>
  <Application>Microsoft Macintosh PowerPoint</Application>
  <PresentationFormat>Widescreen</PresentationFormat>
  <Paragraphs>137</Paragraphs>
  <Slides>18</Slides>
  <Notes>17</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Georgia</vt:lpstr>
      <vt:lpstr>Wingdings 2</vt:lpstr>
      <vt:lpstr>LEARN theme</vt:lpstr>
      <vt:lpstr>PowerPoint Presentation</vt:lpstr>
      <vt:lpstr>Manipulating Mathematics</vt:lpstr>
      <vt:lpstr>Magnetic Statements</vt:lpstr>
      <vt:lpstr>Statements to Stand By </vt:lpstr>
      <vt:lpstr>Essential Question</vt:lpstr>
      <vt:lpstr>Objectives</vt:lpstr>
      <vt:lpstr>“Not all tasks are created equal, and different tasks will provoke different levels and kinds of student thinking.”</vt:lpstr>
      <vt:lpstr>Exploring Manipulatives</vt:lpstr>
      <vt:lpstr>Conceptual Mathematical Thinking and Mindset</vt:lpstr>
      <vt:lpstr>3-2-1</vt:lpstr>
      <vt:lpstr>Thinking ahead the next 2 or 3 weeks to…  PLAN and CREATE! </vt:lpstr>
      <vt:lpstr>Work to… PLAN and CREATE! </vt:lpstr>
      <vt:lpstr>1 Topic &amp; 4 Notecards</vt:lpstr>
      <vt:lpstr>Mix and Mingle</vt:lpstr>
      <vt:lpstr>Magnetic Statements Remix Which statement(s) is supported by your lesson/task? </vt:lpstr>
      <vt:lpstr>PowerPoint Presentation</vt:lpstr>
      <vt:lpstr>Follow-Up Session</vt:lpstr>
      <vt:lpstr>SCORE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Hawkins, Lindsay M.</dc:creator>
  <cp:lastModifiedBy>Hawkins, Lindsay M.</cp:lastModifiedBy>
  <cp:revision>62</cp:revision>
  <cp:lastPrinted>2019-04-16T18:31:46Z</cp:lastPrinted>
  <dcterms:created xsi:type="dcterms:W3CDTF">2019-04-10T14:14:42Z</dcterms:created>
  <dcterms:modified xsi:type="dcterms:W3CDTF">2020-04-08T17:33:39Z</dcterms:modified>
</cp:coreProperties>
</file>