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7"/>
  </p:notesMasterIdLst>
  <p:sldIdLst>
    <p:sldId id="256" r:id="rId3"/>
    <p:sldId id="278" r:id="rId4"/>
    <p:sldId id="257" r:id="rId5"/>
    <p:sldId id="279" r:id="rId6"/>
    <p:sldId id="280" r:id="rId7"/>
    <p:sldId id="263" r:id="rId8"/>
    <p:sldId id="260" r:id="rId9"/>
    <p:sldId id="283" r:id="rId10"/>
    <p:sldId id="272" r:id="rId11"/>
    <p:sldId id="282" r:id="rId12"/>
    <p:sldId id="284" r:id="rId13"/>
    <p:sldId id="273" r:id="rId14"/>
    <p:sldId id="274" r:id="rId15"/>
    <p:sldId id="275" r:id="rId16"/>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286"/>
  </p:normalViewPr>
  <p:slideViewPr>
    <p:cSldViewPr snapToGrid="0">
      <p:cViewPr varScale="1">
        <p:scale>
          <a:sx n="197" d="100"/>
          <a:sy n="197" d="100"/>
        </p:scale>
        <p:origin x="73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dirty="0"/>
              <a:t>Extend: (acknowledge that they might have seen this research before, but it is worth a second or third look)</a:t>
            </a:r>
          </a:p>
          <a:p>
            <a:pPr marL="0" lvl="0" indent="0" algn="l" rtl="0">
              <a:lnSpc>
                <a:spcPct val="100000"/>
              </a:lnSpc>
              <a:spcBef>
                <a:spcPts val="0"/>
              </a:spcBef>
              <a:spcAft>
                <a:spcPts val="0"/>
              </a:spcAft>
              <a:buClr>
                <a:schemeClr val="dk1"/>
              </a:buClr>
              <a:buSzPts val="1100"/>
              <a:buFont typeface="Arial"/>
              <a:buNone/>
            </a:pPr>
            <a:r>
              <a:rPr lang="en-US" b="1" dirty="0"/>
              <a:t>Think Pair Share – Read and think about what sticks out to you, Share with your group, and then share out one or two things if implemented might improve your student’s scores. </a:t>
            </a:r>
            <a:r>
              <a:rPr lang="en-US" dirty="0"/>
              <a:t>(If behavior comes up because it is identified as a reason… please remind them that if students are engaged in content, then behavior is improved… We have research to support this statement too and we would be glad to give it to them at a later date.)</a:t>
            </a:r>
          </a:p>
          <a:p>
            <a:pPr marL="0" lvl="0" indent="0" algn="l" rtl="0">
              <a:lnSpc>
                <a:spcPct val="100000"/>
              </a:lnSpc>
              <a:spcBef>
                <a:spcPts val="0"/>
              </a:spcBef>
              <a:spcAft>
                <a:spcPts val="0"/>
              </a:spcAft>
              <a:buClr>
                <a:schemeClr val="dk1"/>
              </a:buClr>
              <a:buSzPts val="1100"/>
              <a:buFont typeface="Arial"/>
              <a:buNone/>
            </a:pPr>
            <a:endParaRPr lang="en-US" dirty="0"/>
          </a:p>
          <a:p>
            <a:pPr marL="285750" lvl="0" indent="-285750" algn="l" rtl="0">
              <a:lnSpc>
                <a:spcPct val="100000"/>
              </a:lnSpc>
              <a:spcBef>
                <a:spcPts val="0"/>
              </a:spcBef>
              <a:spcAft>
                <a:spcPts val="0"/>
              </a:spcAft>
              <a:buSzPts val="1400"/>
              <a:buNone/>
            </a:pPr>
            <a:r>
              <a:rPr lang="en-US" b="1" dirty="0"/>
              <a:t>Which of these that you have identified might help your students if implemented in your classroom? </a:t>
            </a:r>
            <a:endParaRPr lang="en-US" dirty="0"/>
          </a:p>
          <a:p>
            <a:pPr marL="285750" lvl="0" indent="-285750" algn="l" rtl="0">
              <a:lnSpc>
                <a:spcPct val="100000"/>
              </a:lnSpc>
              <a:spcBef>
                <a:spcPts val="0"/>
              </a:spcBef>
              <a:spcAft>
                <a:spcPts val="0"/>
              </a:spcAft>
              <a:buSzPts val="1400"/>
              <a:buNone/>
            </a:pPr>
            <a:r>
              <a:rPr lang="en-US" b="1" dirty="0"/>
              <a:t>How might you implement them? </a:t>
            </a:r>
            <a:endParaRPr lang="en-US" dirty="0"/>
          </a:p>
          <a:p>
            <a:pPr marL="457200" marR="0" lvl="0" indent="-228600" algn="l" rtl="0">
              <a:lnSpc>
                <a:spcPct val="100000"/>
              </a:lnSpc>
              <a:spcBef>
                <a:spcPts val="0"/>
              </a:spcBef>
              <a:spcAft>
                <a:spcPts val="0"/>
              </a:spcAft>
              <a:buSzPts val="1400"/>
              <a:buNone/>
            </a:pPr>
            <a:endParaRPr lang="en-US" dirty="0"/>
          </a:p>
          <a:p>
            <a:endParaRPr lang="en-US" dirty="0"/>
          </a:p>
        </p:txBody>
      </p:sp>
    </p:spTree>
    <p:extLst>
      <p:ext uri="{BB962C8B-B14F-4D97-AF65-F5344CB8AC3E}">
        <p14:creationId xmlns:p14="http://schemas.microsoft.com/office/powerpoint/2010/main" val="1190698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b="0" dirty="0"/>
              <a:t>Evaluate: </a:t>
            </a:r>
            <a:endParaRPr lang="en-US" dirty="0"/>
          </a:p>
          <a:p>
            <a:pPr marL="0" lvl="0" indent="0" algn="l" rtl="0">
              <a:lnSpc>
                <a:spcPct val="100000"/>
              </a:lnSpc>
              <a:spcBef>
                <a:spcPts val="0"/>
              </a:spcBef>
              <a:spcAft>
                <a:spcPts val="0"/>
              </a:spcAft>
              <a:buSzPts val="1400"/>
              <a:buNone/>
            </a:pPr>
            <a:r>
              <a:rPr lang="en-US" b="1" dirty="0"/>
              <a:t>Use the half sheet Pledge Card to list the 3 skills previously identified for your content area/department and then choose 3 resources or strategies that might support these targeted skills if implemented daily. </a:t>
            </a:r>
            <a:endParaRPr lang="en-US" dirty="0"/>
          </a:p>
          <a:p>
            <a:pPr marL="0" lvl="0" indent="0" algn="l" rtl="0">
              <a:lnSpc>
                <a:spcPct val="100000"/>
              </a:lnSpc>
              <a:spcBef>
                <a:spcPts val="0"/>
              </a:spcBef>
              <a:spcAft>
                <a:spcPts val="0"/>
              </a:spcAft>
              <a:buSzPts val="1400"/>
              <a:buNone/>
            </a:pPr>
            <a:endParaRPr lang="en-US" b="1" dirty="0"/>
          </a:p>
          <a:p>
            <a:pPr marL="0" lvl="0" indent="0" algn="l" rtl="0">
              <a:lnSpc>
                <a:spcPct val="100000"/>
              </a:lnSpc>
              <a:spcBef>
                <a:spcPts val="0"/>
              </a:spcBef>
              <a:spcAft>
                <a:spcPts val="0"/>
              </a:spcAft>
              <a:buSzPts val="1400"/>
              <a:buNone/>
            </a:pPr>
            <a:r>
              <a:rPr lang="en-US" b="0" dirty="0"/>
              <a:t>Remind participants that you don’t have to spend a lot of time on these… we can address these skills as a bell ringer, exit ticket, group exploration/teaching, jigsaw so students becomes the expert and then have them teach it the next day during class, etc. Don’t make it another </a:t>
            </a:r>
            <a:r>
              <a:rPr lang="en-US" dirty="0"/>
              <a:t>worksheet</a:t>
            </a:r>
            <a:r>
              <a:rPr lang="en-US" b="0" dirty="0"/>
              <a:t>! They won’t retain the skills if it is just another worksheet or rote memorization/practice. </a:t>
            </a:r>
            <a:endParaRPr lang="en-US" dirty="0"/>
          </a:p>
          <a:p>
            <a:pPr marL="457200" marR="0" lvl="0" indent="-228600" algn="l" rtl="0">
              <a:lnSpc>
                <a:spcPct val="100000"/>
              </a:lnSpc>
              <a:spcBef>
                <a:spcPts val="0"/>
              </a:spcBef>
              <a:spcAft>
                <a:spcPts val="0"/>
              </a:spcAft>
              <a:buSzPts val="1400"/>
              <a:buNone/>
            </a:pPr>
            <a:endParaRPr lang="en-US" dirty="0"/>
          </a:p>
          <a:p>
            <a:endParaRPr lang="en-US" dirty="0"/>
          </a:p>
        </p:txBody>
      </p:sp>
    </p:spTree>
    <p:extLst>
      <p:ext uri="{BB962C8B-B14F-4D97-AF65-F5344CB8AC3E}">
        <p14:creationId xmlns:p14="http://schemas.microsoft.com/office/powerpoint/2010/main" val="336234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rtl="0">
              <a:lnSpc>
                <a:spcPct val="100000"/>
              </a:lnSpc>
              <a:spcBef>
                <a:spcPts val="0"/>
              </a:spcBef>
              <a:spcAft>
                <a:spcPts val="0"/>
              </a:spcAft>
              <a:buSzPts val="1400"/>
              <a:buNone/>
            </a:pPr>
            <a:r>
              <a:rPr lang="en-US" b="1" dirty="0"/>
              <a:t>***This slide </a:t>
            </a:r>
            <a:r>
              <a:rPr lang="en-US" b="1" dirty="0">
                <a:solidFill>
                  <a:srgbClr val="FF0000"/>
                </a:solidFill>
              </a:rPr>
              <a:t>MUST be edited </a:t>
            </a:r>
            <a:r>
              <a:rPr lang="en-US" b="1" dirty="0"/>
              <a:t>with the correct TREK web address.*** </a:t>
            </a:r>
            <a:endParaRPr lang="en-US" dirty="0"/>
          </a:p>
          <a:p>
            <a:pPr marL="457200" marR="0" lvl="0" indent="-228600" algn="l" rtl="0">
              <a:lnSpc>
                <a:spcPct val="100000"/>
              </a:lnSpc>
              <a:spcBef>
                <a:spcPts val="0"/>
              </a:spcBef>
              <a:spcAft>
                <a:spcPts val="0"/>
              </a:spcAft>
              <a:buSzPts val="1400"/>
              <a:buNone/>
            </a:pPr>
            <a:r>
              <a:rPr lang="en-US" b="1" dirty="0"/>
              <a:t>Click on the link in the orange box to edit the numbers at the end and the QR code. </a:t>
            </a:r>
            <a:endParaRPr lang="en-US" dirty="0"/>
          </a:p>
          <a:p>
            <a:endParaRPr lang="en-US" dirty="0"/>
          </a:p>
        </p:txBody>
      </p:sp>
    </p:spTree>
    <p:extLst>
      <p:ext uri="{BB962C8B-B14F-4D97-AF65-F5344CB8AC3E}">
        <p14:creationId xmlns:p14="http://schemas.microsoft.com/office/powerpoint/2010/main" val="687514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Display this slide as participants come into the session. Hopefully by showing this slide you won’t have to rearrange groups too much. </a:t>
            </a:r>
          </a:p>
          <a:p>
            <a:endParaRPr lang="en-US" dirty="0"/>
          </a:p>
        </p:txBody>
      </p:sp>
    </p:spTree>
    <p:extLst>
      <p:ext uri="{BB962C8B-B14F-4D97-AF65-F5344CB8AC3E}">
        <p14:creationId xmlns:p14="http://schemas.microsoft.com/office/powerpoint/2010/main" val="227639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dirty="0"/>
              <a:t>Participants will be arranged in content specific groups for the PD. Each group will be provided content specific cards. </a:t>
            </a:r>
          </a:p>
          <a:p>
            <a:pPr marL="0" lvl="0" indent="0" algn="l" rtl="0">
              <a:lnSpc>
                <a:spcPct val="100000"/>
              </a:lnSpc>
              <a:spcBef>
                <a:spcPts val="0"/>
              </a:spcBef>
              <a:spcAft>
                <a:spcPts val="0"/>
              </a:spcAft>
              <a:buSzPts val="1400"/>
              <a:buNone/>
            </a:pPr>
            <a:endParaRPr lang="en-US" dirty="0"/>
          </a:p>
          <a:p>
            <a:pPr marL="0" lvl="0" indent="0" algn="l" rtl="0">
              <a:lnSpc>
                <a:spcPct val="100000"/>
              </a:lnSpc>
              <a:spcBef>
                <a:spcPts val="0"/>
              </a:spcBef>
              <a:spcAft>
                <a:spcPts val="0"/>
              </a:spcAft>
              <a:buSzPts val="1400"/>
              <a:buNone/>
            </a:pPr>
            <a:r>
              <a:rPr lang="en-US" dirty="0"/>
              <a:t>These might be things that are discussed after the card sort if time allows, but if not go to the next slide and compare… </a:t>
            </a:r>
            <a:r>
              <a:rPr lang="en-US" b="1" dirty="0"/>
              <a:t>Where did they place the cards? </a:t>
            </a:r>
            <a:r>
              <a:rPr lang="en-US" dirty="0"/>
              <a:t>For sake of time we might put up the right answers on the PowerPoint… if you all agree I can add that later. Also, maybe discuss: (unless you think they will be ”turned off” by these questions. (I just came up with them on the fly!)</a:t>
            </a:r>
          </a:p>
          <a:p>
            <a:pPr marL="0" lvl="0" indent="0" algn="l" rtl="0">
              <a:lnSpc>
                <a:spcPct val="100000"/>
              </a:lnSpc>
              <a:spcBef>
                <a:spcPts val="0"/>
              </a:spcBef>
              <a:spcAft>
                <a:spcPts val="0"/>
              </a:spcAft>
              <a:buSzPts val="1400"/>
              <a:buNone/>
            </a:pPr>
            <a:r>
              <a:rPr lang="en-US" b="1" dirty="0"/>
              <a:t>Do our beliefs align with these or are they different? What is similar, what is different?</a:t>
            </a:r>
            <a:endParaRPr lang="en-US" dirty="0"/>
          </a:p>
          <a:p>
            <a:r>
              <a:rPr lang="en-US" dirty="0">
                <a:effectLst/>
              </a:rPr>
              <a:t>K20 Center. (n.d.). Card Sort. Strategies. </a:t>
            </a:r>
            <a:r>
              <a:rPr lang="en-US" dirty="0">
                <a:hlinkClick r:id="rId3" tooltip="https://learn.k20center.ou.edu/strategy/147"/>
              </a:rPr>
              <a:t>https://learn.k20center.ou.edu/strategy/147</a:t>
            </a:r>
            <a:endParaRPr lang="en-US" dirty="0"/>
          </a:p>
        </p:txBody>
      </p:sp>
    </p:spTree>
    <p:extLst>
      <p:ext uri="{BB962C8B-B14F-4D97-AF65-F5344CB8AC3E}">
        <p14:creationId xmlns:p14="http://schemas.microsoft.com/office/powerpoint/2010/main" val="1112577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Point of this session is to learn and explore resources and strategies to incorporate ACT Prep in daily instruction.</a:t>
            </a:r>
          </a:p>
          <a:p>
            <a:endParaRPr lang="en-US" dirty="0"/>
          </a:p>
        </p:txBody>
      </p:sp>
    </p:spTree>
    <p:extLst>
      <p:ext uri="{BB962C8B-B14F-4D97-AF65-F5344CB8AC3E}">
        <p14:creationId xmlns:p14="http://schemas.microsoft.com/office/powerpoint/2010/main" val="4051626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dirty="0"/>
              <a:t>Explore: Now that you have previewed the ideas associated with rigor and relevance, we want you to have an opportunity to look at ACT data (identify the composite scores for your subtest area and the percentages for the categories listed under each subtest). Use your subject specific Data Sheet and fill in these numbers (they will be used with the ACT Worksheet next). </a:t>
            </a:r>
          </a:p>
          <a:p>
            <a:pPr marL="0" lvl="0" indent="0" algn="l" rtl="0">
              <a:lnSpc>
                <a:spcPct val="100000"/>
              </a:lnSpc>
              <a:spcBef>
                <a:spcPts val="0"/>
              </a:spcBef>
              <a:spcAft>
                <a:spcPts val="0"/>
              </a:spcAft>
              <a:buSzPts val="1400"/>
              <a:buNone/>
            </a:pPr>
            <a:endParaRPr lang="en-US" dirty="0"/>
          </a:p>
          <a:p>
            <a:pPr marL="0" lvl="0" indent="0" algn="l" rtl="0">
              <a:lnSpc>
                <a:spcPct val="100000"/>
              </a:lnSpc>
              <a:spcBef>
                <a:spcPts val="0"/>
              </a:spcBef>
              <a:spcAft>
                <a:spcPts val="0"/>
              </a:spcAft>
              <a:buSzPts val="1400"/>
              <a:buNone/>
            </a:pPr>
            <a:r>
              <a:rPr lang="en-US" dirty="0"/>
              <a:t>categorize ACT Standards for College Readiness . </a:t>
            </a:r>
          </a:p>
          <a:p>
            <a:pPr marL="0" lvl="0" indent="0" algn="l" rtl="0">
              <a:lnSpc>
                <a:spcPct val="100000"/>
              </a:lnSpc>
              <a:spcBef>
                <a:spcPts val="0"/>
              </a:spcBef>
              <a:spcAft>
                <a:spcPts val="0"/>
              </a:spcAft>
              <a:buSzPts val="1400"/>
              <a:buNone/>
            </a:pPr>
            <a:endParaRPr lang="en-US" dirty="0"/>
          </a:p>
          <a:p>
            <a:pPr marL="0" lvl="0" indent="0" algn="l" rtl="0">
              <a:lnSpc>
                <a:spcPct val="100000"/>
              </a:lnSpc>
              <a:spcBef>
                <a:spcPts val="0"/>
              </a:spcBef>
              <a:spcAft>
                <a:spcPts val="0"/>
              </a:spcAft>
              <a:buSzPts val="1400"/>
              <a:buNone/>
            </a:pPr>
            <a:r>
              <a:rPr lang="en-US" dirty="0"/>
              <a:t>You will determine the site level and evaluate next steps. </a:t>
            </a:r>
          </a:p>
          <a:p>
            <a:pPr marL="457200" marR="0" lvl="0" indent="-228600" algn="l" rtl="0">
              <a:lnSpc>
                <a:spcPct val="100000"/>
              </a:lnSpc>
              <a:spcBef>
                <a:spcPts val="0"/>
              </a:spcBef>
              <a:spcAft>
                <a:spcPts val="0"/>
              </a:spcAft>
              <a:buSzPts val="1400"/>
              <a:buNone/>
            </a:pPr>
            <a:endParaRPr lang="en-US" dirty="0"/>
          </a:p>
          <a:p>
            <a:endParaRPr lang="en-US" dirty="0"/>
          </a:p>
        </p:txBody>
      </p:sp>
    </p:spTree>
    <p:extLst>
      <p:ext uri="{BB962C8B-B14F-4D97-AF65-F5344CB8AC3E}">
        <p14:creationId xmlns:p14="http://schemas.microsoft.com/office/powerpoint/2010/main" val="4201742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62155-E13D-D971-420B-B530D9C270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2F76D-4084-75C0-FF86-322ACDDD01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EDAC1-2876-6610-3C16-B34B4983D77C}"/>
              </a:ext>
            </a:extLst>
          </p:cNvPr>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Point of this session is to learn and explore resources and strategies to incorporate ACT Prep in daily instruction.</a:t>
            </a:r>
          </a:p>
          <a:p>
            <a:endParaRPr lang="en-US" dirty="0"/>
          </a:p>
        </p:txBody>
      </p:sp>
    </p:spTree>
    <p:extLst>
      <p:ext uri="{BB962C8B-B14F-4D97-AF65-F5344CB8AC3E}">
        <p14:creationId xmlns:p14="http://schemas.microsoft.com/office/powerpoint/2010/main" val="737381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b="1" i="1" dirty="0"/>
              <a:t>Don’t use highlighting and the symbols! Hide one and use the other (to hide slide, either Right Click on the slide thumbnail and click on “Hide Slide” or click on “Slide Show” then “Hide Slide”).</a:t>
            </a:r>
            <a:endParaRPr lang="en-US" dirty="0"/>
          </a:p>
          <a:p>
            <a:pPr marL="0" lvl="0" indent="0" algn="l" rtl="0">
              <a:lnSpc>
                <a:spcPct val="100000"/>
              </a:lnSpc>
              <a:spcBef>
                <a:spcPts val="0"/>
              </a:spcBef>
              <a:spcAft>
                <a:spcPts val="0"/>
              </a:spcAft>
              <a:buClr>
                <a:schemeClr val="dk1"/>
              </a:buClr>
              <a:buSzPts val="1100"/>
              <a:buFont typeface="Arial"/>
              <a:buNone/>
            </a:pPr>
            <a:endParaRPr lang="en-US" b="1" i="1" dirty="0"/>
          </a:p>
          <a:p>
            <a:pPr marL="0" lvl="0" indent="0" algn="l" rtl="0">
              <a:lnSpc>
                <a:spcPct val="100000"/>
              </a:lnSpc>
              <a:spcBef>
                <a:spcPts val="0"/>
              </a:spcBef>
              <a:spcAft>
                <a:spcPts val="0"/>
              </a:spcAft>
              <a:buClr>
                <a:schemeClr val="dk1"/>
              </a:buClr>
              <a:buSzPts val="1100"/>
              <a:buFont typeface="Arial"/>
              <a:buNone/>
            </a:pPr>
            <a:r>
              <a:rPr lang="en-US" dirty="0"/>
              <a:t>PROBLEM!!!! Teachers will be working with vertical grade levels at this time. There might be some criteria set for most students take the ACT during their Jr/Sr year. Because of this use 10</a:t>
            </a:r>
            <a:r>
              <a:rPr lang="en-US" baseline="30000" dirty="0"/>
              <a:t>th</a:t>
            </a:r>
            <a:r>
              <a:rPr lang="en-US" dirty="0"/>
              <a:t> and 11</a:t>
            </a:r>
            <a:r>
              <a:rPr lang="en-US" baseline="30000" dirty="0"/>
              <a:t>th</a:t>
            </a:r>
            <a:r>
              <a:rPr lang="en-US" dirty="0"/>
              <a:t> grade skills as on grade level (yellow) everything above or below will be coded as described (this could be 9</a:t>
            </a:r>
            <a:r>
              <a:rPr lang="en-US" baseline="30000" dirty="0"/>
              <a:t>th</a:t>
            </a:r>
            <a:r>
              <a:rPr lang="en-US" dirty="0"/>
              <a:t> and 10</a:t>
            </a:r>
            <a:r>
              <a:rPr lang="en-US" baseline="30000" dirty="0"/>
              <a:t>th</a:t>
            </a:r>
            <a:r>
              <a:rPr lang="en-US" dirty="0"/>
              <a:t> as well… Use what is best for your grade level groups!) </a:t>
            </a:r>
          </a:p>
          <a:p>
            <a:pPr marL="0" lvl="0" indent="0" algn="l" rtl="0">
              <a:lnSpc>
                <a:spcPct val="100000"/>
              </a:lnSpc>
              <a:spcBef>
                <a:spcPts val="0"/>
              </a:spcBef>
              <a:spcAft>
                <a:spcPts val="0"/>
              </a:spcAft>
              <a:buClr>
                <a:schemeClr val="dk1"/>
              </a:buClr>
              <a:buSzPts val="1100"/>
              <a:buFont typeface="Arial"/>
              <a:buNone/>
            </a:pPr>
            <a:endParaRPr lang="en-US" dirty="0"/>
          </a:p>
          <a:p>
            <a:pPr marL="0" lvl="0" indent="0" algn="l" rtl="0">
              <a:lnSpc>
                <a:spcPct val="100000"/>
              </a:lnSpc>
              <a:spcBef>
                <a:spcPts val="0"/>
              </a:spcBef>
              <a:spcAft>
                <a:spcPts val="0"/>
              </a:spcAft>
              <a:buClr>
                <a:schemeClr val="dk1"/>
              </a:buClr>
              <a:buSzPts val="1100"/>
              <a:buFont typeface="Arial"/>
              <a:buNone/>
            </a:pPr>
            <a:r>
              <a:rPr lang="en-US" b="1" dirty="0"/>
              <a:t>Using the average composite score identify where your students are falling on the worksheet. Quickly identify the skills and where they are meet according to the OK state standards/OKCPS curriculum using 10</a:t>
            </a:r>
            <a:r>
              <a:rPr lang="en-US" b="1" baseline="30000" dirty="0"/>
              <a:t>th</a:t>
            </a:r>
            <a:r>
              <a:rPr lang="en-US" b="1" dirty="0"/>
              <a:t> and 11</a:t>
            </a:r>
            <a:r>
              <a:rPr lang="en-US" b="1" baseline="30000" dirty="0"/>
              <a:t>th</a:t>
            </a:r>
            <a:r>
              <a:rPr lang="en-US" b="1" dirty="0"/>
              <a:t> grade as your on-grade level markers/identifiers.</a:t>
            </a:r>
            <a:endParaRPr lang="en-US" dirty="0"/>
          </a:p>
          <a:p>
            <a:pPr marL="0" lvl="0" indent="0" algn="l" rtl="0">
              <a:lnSpc>
                <a:spcPct val="100000"/>
              </a:lnSpc>
              <a:spcBef>
                <a:spcPts val="0"/>
              </a:spcBef>
              <a:spcAft>
                <a:spcPts val="0"/>
              </a:spcAft>
              <a:buClr>
                <a:schemeClr val="dk1"/>
              </a:buClr>
              <a:buSzPts val="1100"/>
              <a:buFont typeface="Arial"/>
              <a:buNone/>
            </a:pPr>
            <a:endParaRPr lang="en-US" dirty="0"/>
          </a:p>
          <a:p>
            <a:pPr marL="0" lvl="0" indent="0" algn="l" rtl="0">
              <a:lnSpc>
                <a:spcPct val="100000"/>
              </a:lnSpc>
              <a:spcBef>
                <a:spcPts val="0"/>
              </a:spcBef>
              <a:spcAft>
                <a:spcPts val="0"/>
              </a:spcAft>
              <a:buClr>
                <a:schemeClr val="dk1"/>
              </a:buClr>
              <a:buSzPts val="1100"/>
              <a:buFont typeface="Arial"/>
              <a:buNone/>
            </a:pPr>
            <a:r>
              <a:rPr lang="en-US" b="1" dirty="0"/>
              <a:t>Then move to the next composite score range and there also identify the skills as before, during and after. If skills are before they need to be used as bell ringers and spiral review. If skills are on grade level and they are expected to be mastered those also need to be used as bell ringers and spiral review. (ideas KEEP IT ENGAGING – first five minutes of class, last five questions on a test, exit slips, </a:t>
            </a:r>
            <a:r>
              <a:rPr lang="en-US" b="1" dirty="0" err="1"/>
              <a:t>kahoots</a:t>
            </a:r>
            <a:r>
              <a:rPr lang="en-US" b="1" dirty="0"/>
              <a:t>, </a:t>
            </a:r>
            <a:r>
              <a:rPr lang="en-US" b="1" dirty="0" err="1"/>
              <a:t>trashket</a:t>
            </a:r>
            <a:r>
              <a:rPr lang="en-US" b="1" dirty="0"/>
              <a:t> ball, </a:t>
            </a:r>
            <a:r>
              <a:rPr lang="en-US" b="1" dirty="0" err="1"/>
              <a:t>etc</a:t>
            </a:r>
            <a:r>
              <a:rPr lang="en-US" b="1" dirty="0"/>
              <a:t>)</a:t>
            </a:r>
            <a:endParaRPr lang="en-US" dirty="0"/>
          </a:p>
          <a:p>
            <a:pPr marL="457200" marR="0" lvl="0" indent="-228600" algn="l" rtl="0">
              <a:lnSpc>
                <a:spcPct val="100000"/>
              </a:lnSpc>
              <a:spcBef>
                <a:spcPts val="0"/>
              </a:spcBef>
              <a:spcAft>
                <a:spcPts val="0"/>
              </a:spcAft>
              <a:buSzPts val="1400"/>
              <a:buNone/>
            </a:pPr>
            <a:endParaRPr lang="en-US" b="1" dirty="0"/>
          </a:p>
          <a:p>
            <a:endParaRPr lang="en-US" dirty="0"/>
          </a:p>
        </p:txBody>
      </p:sp>
    </p:spTree>
    <p:extLst>
      <p:ext uri="{BB962C8B-B14F-4D97-AF65-F5344CB8AC3E}">
        <p14:creationId xmlns:p14="http://schemas.microsoft.com/office/powerpoint/2010/main" val="1337377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0F0A2-2680-D4CF-1213-39C581F74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A6E9A1-5266-88EE-1B51-198541B17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CEE9FB-E99F-DEC7-BD06-24557DB30A9E}"/>
              </a:ext>
            </a:extLst>
          </p:cNvPr>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b="1" i="1" dirty="0"/>
              <a:t>Don’t use highlighting and the symbols! Hide one and use the other (to hide slide, either Right Click on the slide thumbnail and click on “Hide Slide” or click on “Slide Show” then “Hide Slide”).</a:t>
            </a:r>
            <a:endParaRPr lang="en-US" dirty="0"/>
          </a:p>
          <a:p>
            <a:pPr marL="0" lvl="0" indent="0" algn="l" rtl="0">
              <a:lnSpc>
                <a:spcPct val="100000"/>
              </a:lnSpc>
              <a:spcBef>
                <a:spcPts val="0"/>
              </a:spcBef>
              <a:spcAft>
                <a:spcPts val="0"/>
              </a:spcAft>
              <a:buClr>
                <a:schemeClr val="dk1"/>
              </a:buClr>
              <a:buSzPts val="1100"/>
              <a:buFont typeface="Arial"/>
              <a:buNone/>
            </a:pPr>
            <a:endParaRPr lang="en-US" b="1" i="1" dirty="0"/>
          </a:p>
          <a:p>
            <a:pPr marL="0" lvl="0" indent="0" algn="l" rtl="0">
              <a:lnSpc>
                <a:spcPct val="100000"/>
              </a:lnSpc>
              <a:spcBef>
                <a:spcPts val="0"/>
              </a:spcBef>
              <a:spcAft>
                <a:spcPts val="0"/>
              </a:spcAft>
              <a:buClr>
                <a:schemeClr val="dk1"/>
              </a:buClr>
              <a:buSzPts val="1100"/>
              <a:buFont typeface="Arial"/>
              <a:buNone/>
            </a:pPr>
            <a:r>
              <a:rPr lang="en-US" dirty="0"/>
              <a:t>PROBLEM!!!! Teachers will be working with vertical grade levels at this time. There might be some criteria set for most students take the ACT during their Jr/Sr year. Because of this use 10</a:t>
            </a:r>
            <a:r>
              <a:rPr lang="en-US" baseline="30000" dirty="0"/>
              <a:t>th</a:t>
            </a:r>
            <a:r>
              <a:rPr lang="en-US" dirty="0"/>
              <a:t> and 11</a:t>
            </a:r>
            <a:r>
              <a:rPr lang="en-US" baseline="30000" dirty="0"/>
              <a:t>th</a:t>
            </a:r>
            <a:r>
              <a:rPr lang="en-US" dirty="0"/>
              <a:t> grade skills as on grade level (square) everything above or below will be coded as described (this could be 9</a:t>
            </a:r>
            <a:r>
              <a:rPr lang="en-US" baseline="30000" dirty="0"/>
              <a:t>th</a:t>
            </a:r>
            <a:r>
              <a:rPr lang="en-US" dirty="0"/>
              <a:t> and 10</a:t>
            </a:r>
            <a:r>
              <a:rPr lang="en-US" baseline="30000" dirty="0"/>
              <a:t>th</a:t>
            </a:r>
            <a:r>
              <a:rPr lang="en-US" dirty="0"/>
              <a:t> as well… Use what is best for your grade level groups!) </a:t>
            </a:r>
          </a:p>
          <a:p>
            <a:pPr marL="0" lvl="0" indent="0" algn="l" rtl="0">
              <a:lnSpc>
                <a:spcPct val="100000"/>
              </a:lnSpc>
              <a:spcBef>
                <a:spcPts val="0"/>
              </a:spcBef>
              <a:spcAft>
                <a:spcPts val="0"/>
              </a:spcAft>
              <a:buClr>
                <a:schemeClr val="dk1"/>
              </a:buClr>
              <a:buSzPts val="1100"/>
              <a:buFont typeface="Arial"/>
              <a:buNone/>
            </a:pPr>
            <a:endParaRPr lang="en-US" b="1" dirty="0"/>
          </a:p>
          <a:p>
            <a:pPr marL="0" lvl="0" indent="0" algn="l" rtl="0">
              <a:lnSpc>
                <a:spcPct val="100000"/>
              </a:lnSpc>
              <a:spcBef>
                <a:spcPts val="0"/>
              </a:spcBef>
              <a:spcAft>
                <a:spcPts val="0"/>
              </a:spcAft>
              <a:buClr>
                <a:schemeClr val="dk1"/>
              </a:buClr>
              <a:buSzPts val="1100"/>
              <a:buFont typeface="Arial"/>
              <a:buNone/>
            </a:pPr>
            <a:r>
              <a:rPr lang="en-US" b="1" dirty="0"/>
              <a:t>Using the average composite score identify where your students are falling on the worksheet. Quickly identify the skills and where they are meet according to the OK state standards/OKCPS curriculum using 10</a:t>
            </a:r>
            <a:r>
              <a:rPr lang="en-US" b="1" baseline="30000" dirty="0"/>
              <a:t>th</a:t>
            </a:r>
            <a:r>
              <a:rPr lang="en-US" b="1" dirty="0"/>
              <a:t> and 11</a:t>
            </a:r>
            <a:r>
              <a:rPr lang="en-US" b="1" baseline="30000" dirty="0"/>
              <a:t>th</a:t>
            </a:r>
            <a:r>
              <a:rPr lang="en-US" b="1" dirty="0"/>
              <a:t> grade as your on-grade level markers/identifiers.</a:t>
            </a:r>
            <a:endParaRPr lang="en-US" dirty="0"/>
          </a:p>
          <a:p>
            <a:pPr marL="0" lvl="0" indent="0" algn="l" rtl="0">
              <a:lnSpc>
                <a:spcPct val="100000"/>
              </a:lnSpc>
              <a:spcBef>
                <a:spcPts val="0"/>
              </a:spcBef>
              <a:spcAft>
                <a:spcPts val="0"/>
              </a:spcAft>
              <a:buClr>
                <a:schemeClr val="dk1"/>
              </a:buClr>
              <a:buSzPts val="1100"/>
              <a:buFont typeface="Arial"/>
              <a:buNone/>
            </a:pPr>
            <a:endParaRPr lang="en-US" dirty="0"/>
          </a:p>
          <a:p>
            <a:pPr marL="0" lvl="0" indent="0" algn="l" rtl="0">
              <a:lnSpc>
                <a:spcPct val="100000"/>
              </a:lnSpc>
              <a:spcBef>
                <a:spcPts val="0"/>
              </a:spcBef>
              <a:spcAft>
                <a:spcPts val="0"/>
              </a:spcAft>
              <a:buClr>
                <a:schemeClr val="dk1"/>
              </a:buClr>
              <a:buSzPts val="1100"/>
              <a:buFont typeface="Arial"/>
              <a:buNone/>
            </a:pPr>
            <a:r>
              <a:rPr lang="en-US" b="1" dirty="0"/>
              <a:t>Then move to the next composite score range and there also identify the skills as before, during and after. If skills are before they need to be used as bell ringers and spiral review. If skills are on grade level and they are expected to be mastered those also need to be used as bell ringers and spiral review. (ideas KEEP IT ENGAGING – first five minutes of class, last five questions on a test, exit slips, </a:t>
            </a:r>
            <a:r>
              <a:rPr lang="en-US" b="1" dirty="0" err="1"/>
              <a:t>kahoots</a:t>
            </a:r>
            <a:r>
              <a:rPr lang="en-US" b="1" dirty="0"/>
              <a:t>, </a:t>
            </a:r>
            <a:r>
              <a:rPr lang="en-US" b="1" dirty="0" err="1"/>
              <a:t>trashket</a:t>
            </a:r>
            <a:r>
              <a:rPr lang="en-US" b="1" dirty="0"/>
              <a:t> ball, </a:t>
            </a:r>
            <a:r>
              <a:rPr lang="en-US" b="1" dirty="0" err="1"/>
              <a:t>etc</a:t>
            </a:r>
            <a:r>
              <a:rPr lang="en-US" b="1" dirty="0"/>
              <a:t>)</a:t>
            </a:r>
            <a:endParaRPr lang="en-US" dirty="0"/>
          </a:p>
          <a:p>
            <a:pPr marL="457200" marR="0" lvl="0" indent="-228600" algn="l" rtl="0">
              <a:lnSpc>
                <a:spcPct val="100000"/>
              </a:lnSpc>
              <a:spcBef>
                <a:spcPts val="0"/>
              </a:spcBef>
              <a:spcAft>
                <a:spcPts val="0"/>
              </a:spcAft>
              <a:buSzPts val="1400"/>
              <a:buNone/>
            </a:pPr>
            <a:endParaRPr lang="en-US" b="1" dirty="0"/>
          </a:p>
        </p:txBody>
      </p:sp>
    </p:spTree>
    <p:extLst>
      <p:ext uri="{BB962C8B-B14F-4D97-AF65-F5344CB8AC3E}">
        <p14:creationId xmlns:p14="http://schemas.microsoft.com/office/powerpoint/2010/main" val="3583324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3FE69-B238-39D7-92D6-7598086FE7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73967D-0D69-5140-5A28-0D8F636B20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2C826B-AA58-BF12-B0BC-288222B1A2BE}"/>
              </a:ext>
            </a:extLst>
          </p:cNvPr>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dirty="0"/>
              <a:t>Explain:</a:t>
            </a:r>
          </a:p>
          <a:p>
            <a:pPr marL="0" lvl="0" indent="0" algn="l" rtl="0">
              <a:lnSpc>
                <a:spcPct val="100000"/>
              </a:lnSpc>
              <a:spcBef>
                <a:spcPts val="0"/>
              </a:spcBef>
              <a:spcAft>
                <a:spcPts val="0"/>
              </a:spcAft>
              <a:buSzPts val="1400"/>
              <a:buNone/>
            </a:pPr>
            <a:r>
              <a:rPr lang="en-US" b="1" dirty="0"/>
              <a:t>You will identify and discuss 3 targeted skills. How can the 7</a:t>
            </a:r>
            <a:r>
              <a:rPr lang="en-US" b="1" baseline="30000" dirty="0"/>
              <a:t>th </a:t>
            </a:r>
            <a:r>
              <a:rPr lang="en-US" b="1" dirty="0"/>
              <a:t>through 12</a:t>
            </a:r>
            <a:r>
              <a:rPr lang="en-US" b="1" baseline="30000" dirty="0"/>
              <a:t>th</a:t>
            </a:r>
            <a:r>
              <a:rPr lang="en-US" b="1" dirty="0"/>
              <a:t> grade teachers impact and support what has been identified on the ACT Worksheet? </a:t>
            </a:r>
            <a:r>
              <a:rPr lang="en-US" dirty="0"/>
              <a:t>Do we need to engage students in more exploratory learning so they can construct their own meaning and create connections to things they already know? How do we make sure they aren’t just memorizing for the test at the end of the unit? Could we make Anchor Charts (student created) to support and continue construction of knowledge and authentic connections? What strategies could I use to help implement these “focus skills” into my daily curriculum/where would they best fit to review and practice? How do I keep them actively engaged (not do the same thing each day)?</a:t>
            </a:r>
          </a:p>
          <a:p>
            <a:pPr marL="0" lvl="0" indent="0" algn="l" rtl="0">
              <a:lnSpc>
                <a:spcPct val="100000"/>
              </a:lnSpc>
              <a:spcBef>
                <a:spcPts val="0"/>
              </a:spcBef>
              <a:spcAft>
                <a:spcPts val="0"/>
              </a:spcAft>
              <a:buSzPts val="1400"/>
              <a:buNone/>
            </a:pPr>
            <a:endParaRPr lang="en-US" dirty="0"/>
          </a:p>
          <a:p>
            <a:pPr marL="0" lvl="0" indent="0" algn="l" rtl="0">
              <a:lnSpc>
                <a:spcPct val="100000"/>
              </a:lnSpc>
              <a:spcBef>
                <a:spcPts val="0"/>
              </a:spcBef>
              <a:spcAft>
                <a:spcPts val="0"/>
              </a:spcAft>
              <a:buSzPts val="1400"/>
              <a:buNone/>
            </a:pPr>
            <a:r>
              <a:rPr lang="en-US" b="1" dirty="0"/>
              <a:t>Groups will talk and then share out 3 of the targeted skills for next steps… (what are these targeted skills we as a department will work on with our students?) Have groups circle these three skills on their Data Worksheet. These will be written on the Pledge Card at the end of the session!</a:t>
            </a:r>
            <a:endParaRPr lang="en-US" dirty="0"/>
          </a:p>
        </p:txBody>
      </p:sp>
    </p:spTree>
    <p:extLst>
      <p:ext uri="{BB962C8B-B14F-4D97-AF65-F5344CB8AC3E}">
        <p14:creationId xmlns:p14="http://schemas.microsoft.com/office/powerpoint/2010/main" val="4247248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153FF-D3A1-59E2-6D5D-02E0722EC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E18B3-C753-300B-CC9E-E6CFBFBF7D4D}"/>
              </a:ext>
            </a:extLst>
          </p:cNvPr>
          <p:cNvSpPr>
            <a:spLocks noGrp="1"/>
          </p:cNvSpPr>
          <p:nvPr>
            <p:ph type="title"/>
          </p:nvPr>
        </p:nvSpPr>
        <p:spPr/>
        <p:txBody>
          <a:bodyPr rtlCol="0">
            <a:normAutofit/>
          </a:bodyPr>
          <a:lstStyle/>
          <a:p>
            <a:pPr fontAlgn="auto">
              <a:spcAft>
                <a:spcPts val="0"/>
              </a:spcAft>
              <a:defRPr/>
            </a:pPr>
            <a:r>
              <a:rPr lang="en-US" dirty="0"/>
              <a:t>Symbol… Set… Go! </a:t>
            </a:r>
          </a:p>
        </p:txBody>
      </p:sp>
      <p:sp>
        <p:nvSpPr>
          <p:cNvPr id="25602" name="Content Placeholder 2">
            <a:extLst>
              <a:ext uri="{FF2B5EF4-FFF2-40B4-BE49-F238E27FC236}">
                <a16:creationId xmlns:a16="http://schemas.microsoft.com/office/drawing/2014/main" id="{DF3995AB-45F1-84F4-1EC6-CACFFE2E5AE5}"/>
              </a:ext>
            </a:extLst>
          </p:cNvPr>
          <p:cNvSpPr>
            <a:spLocks noGrp="1" noChangeArrowheads="1"/>
          </p:cNvSpPr>
          <p:nvPr>
            <p:ph idx="4294967295"/>
          </p:nvPr>
        </p:nvSpPr>
        <p:spPr>
          <a:xfrm>
            <a:off x="2051720" y="1370013"/>
            <a:ext cx="6463630" cy="3262312"/>
          </a:xfrm>
        </p:spPr>
        <p:txBody>
          <a:bodyPr/>
          <a:lstStyle/>
          <a:p>
            <a:pPr marL="64008" indent="0">
              <a:buNone/>
            </a:pPr>
            <a:r>
              <a:rPr lang="en-US" altLang="en-US" b="1" dirty="0">
                <a:solidFill>
                  <a:schemeClr val="accent5"/>
                </a:solidFill>
              </a:rPr>
              <a:t>Pink</a:t>
            </a:r>
            <a:r>
              <a:rPr lang="en-US" altLang="en-US" dirty="0"/>
              <a:t> – Skills taught </a:t>
            </a:r>
            <a:r>
              <a:rPr lang="en-US" altLang="en-US" dirty="0">
                <a:highlight>
                  <a:srgbClr val="FF00FF"/>
                </a:highlight>
              </a:rPr>
              <a:t>AFTER</a:t>
            </a:r>
            <a:r>
              <a:rPr lang="en-US" altLang="en-US" dirty="0"/>
              <a:t> they leave 10th/11th grade</a:t>
            </a:r>
          </a:p>
          <a:p>
            <a:pPr marL="64008" indent="0">
              <a:buNone/>
            </a:pPr>
            <a:r>
              <a:rPr lang="en-US" altLang="en-US" b="1" dirty="0">
                <a:solidFill>
                  <a:schemeClr val="accent4"/>
                </a:solidFill>
              </a:rPr>
              <a:t>Yellow</a:t>
            </a:r>
            <a:r>
              <a:rPr lang="en-US" altLang="en-US" dirty="0"/>
              <a:t> – Skills taught </a:t>
            </a:r>
            <a:r>
              <a:rPr lang="en-US" altLang="en-US" dirty="0">
                <a:highlight>
                  <a:srgbClr val="FFFF00"/>
                </a:highlight>
              </a:rPr>
              <a:t>DURING</a:t>
            </a:r>
            <a:r>
              <a:rPr lang="en-US" altLang="en-US" dirty="0"/>
              <a:t> 10th/11th grade</a:t>
            </a:r>
          </a:p>
          <a:p>
            <a:pPr marL="64008" indent="0">
              <a:buNone/>
            </a:pPr>
            <a:r>
              <a:rPr lang="en-US" altLang="en-US" b="1" dirty="0">
                <a:solidFill>
                  <a:srgbClr val="00B050"/>
                </a:solidFill>
              </a:rPr>
              <a:t>Green</a:t>
            </a:r>
            <a:r>
              <a:rPr lang="en-US" altLang="en-US" dirty="0"/>
              <a:t> – Skills taught </a:t>
            </a:r>
            <a:r>
              <a:rPr lang="en-US" altLang="en-US" dirty="0">
                <a:highlight>
                  <a:srgbClr val="00FF00"/>
                </a:highlight>
              </a:rPr>
              <a:t>BEFORE</a:t>
            </a:r>
            <a:r>
              <a:rPr lang="en-US" altLang="en-US" dirty="0"/>
              <a:t> 10th/11th grade</a:t>
            </a:r>
            <a:br>
              <a:rPr lang="en-US" altLang="en-US" dirty="0"/>
            </a:br>
            <a:endParaRPr lang="en-US" altLang="en-US" dirty="0"/>
          </a:p>
          <a:p>
            <a:pPr marL="64008" indent="0">
              <a:buNone/>
            </a:pPr>
            <a:r>
              <a:rPr lang="en-US" altLang="en-US" sz="2000" dirty="0"/>
              <a:t>* NOT SURE when it is taught? Skip it for now.</a:t>
            </a:r>
          </a:p>
        </p:txBody>
      </p:sp>
      <p:sp>
        <p:nvSpPr>
          <p:cNvPr id="4" name="Google Shape;136;p10">
            <a:extLst>
              <a:ext uri="{FF2B5EF4-FFF2-40B4-BE49-F238E27FC236}">
                <a16:creationId xmlns:a16="http://schemas.microsoft.com/office/drawing/2014/main" id="{5FF3865D-04D9-0137-CB78-227891868B1A}"/>
              </a:ext>
            </a:extLst>
          </p:cNvPr>
          <p:cNvSpPr/>
          <p:nvPr/>
        </p:nvSpPr>
        <p:spPr>
          <a:xfrm>
            <a:off x="943538" y="1434936"/>
            <a:ext cx="631691" cy="631691"/>
          </a:xfrm>
          <a:prstGeom prst="ellipse">
            <a:avLst/>
          </a:prstGeom>
          <a:solidFill>
            <a:srgbClr val="FF2F92"/>
          </a:solidFill>
          <a:ln w="25400" cap="flat" cmpd="sng">
            <a:solidFill>
              <a:srgbClr val="FF2F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 name="Google Shape;137;p10">
            <a:extLst>
              <a:ext uri="{FF2B5EF4-FFF2-40B4-BE49-F238E27FC236}">
                <a16:creationId xmlns:a16="http://schemas.microsoft.com/office/drawing/2014/main" id="{EA9475FA-C4F2-99BE-C7C2-DF66D6021D3F}"/>
              </a:ext>
            </a:extLst>
          </p:cNvPr>
          <p:cNvSpPr/>
          <p:nvPr/>
        </p:nvSpPr>
        <p:spPr>
          <a:xfrm>
            <a:off x="943552" y="2218052"/>
            <a:ext cx="631737" cy="631691"/>
          </a:xfrm>
          <a:prstGeom prst="rect">
            <a:avLst/>
          </a:prstGeom>
          <a:solidFill>
            <a:srgbClr val="FFE252"/>
          </a:solidFill>
          <a:ln w="25400" cap="flat" cmpd="sng">
            <a:solidFill>
              <a:srgbClr val="FFE25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6" name="Google Shape;138;p10">
            <a:extLst>
              <a:ext uri="{FF2B5EF4-FFF2-40B4-BE49-F238E27FC236}">
                <a16:creationId xmlns:a16="http://schemas.microsoft.com/office/drawing/2014/main" id="{4D57FBFE-83A1-4F9E-6E72-A68025FDF9BF}"/>
              </a:ext>
            </a:extLst>
          </p:cNvPr>
          <p:cNvSpPr/>
          <p:nvPr/>
        </p:nvSpPr>
        <p:spPr>
          <a:xfrm>
            <a:off x="943492" y="3001169"/>
            <a:ext cx="631737" cy="631691"/>
          </a:xfrm>
          <a:prstGeom prst="star5">
            <a:avLst>
              <a:gd name="adj" fmla="val 19098"/>
              <a:gd name="hf" fmla="val 105146"/>
              <a:gd name="vf" fmla="val 110557"/>
            </a:avLst>
          </a:prstGeom>
          <a:solidFill>
            <a:srgbClr val="00B050"/>
          </a:solidFill>
          <a:ln w="25400" cap="flat" cmpd="sng">
            <a:solidFill>
              <a:srgbClr val="00B05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604993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C00EA-C13E-7B30-A1D7-A8CD9BA94A88}"/>
            </a:ext>
          </a:extLst>
        </p:cNvPr>
        <p:cNvGrpSpPr/>
        <p:nvPr/>
      </p:nvGrpSpPr>
      <p:grpSpPr>
        <a:xfrm>
          <a:off x="0" y="0"/>
          <a:ext cx="0" cy="0"/>
          <a:chOff x="0" y="0"/>
          <a:chExt cx="0" cy="0"/>
        </a:xfrm>
      </p:grpSpPr>
      <p:sp>
        <p:nvSpPr>
          <p:cNvPr id="24577" name="Title 3">
            <a:extLst>
              <a:ext uri="{FF2B5EF4-FFF2-40B4-BE49-F238E27FC236}">
                <a16:creationId xmlns:a16="http://schemas.microsoft.com/office/drawing/2014/main" id="{7BB4FD18-9899-A205-3327-E5CBFC00EFF6}"/>
              </a:ext>
            </a:extLst>
          </p:cNvPr>
          <p:cNvSpPr>
            <a:spLocks noGrp="1" noChangeArrowheads="1"/>
          </p:cNvSpPr>
          <p:nvPr>
            <p:ph type="title"/>
          </p:nvPr>
        </p:nvSpPr>
        <p:spPr>
          <a:xfrm>
            <a:off x="623888" y="126170"/>
            <a:ext cx="7886700" cy="2139950"/>
          </a:xfrm>
        </p:spPr>
        <p:txBody>
          <a:bodyPr/>
          <a:lstStyle/>
          <a:p>
            <a:r>
              <a:rPr lang="en-US" altLang="en-US" dirty="0"/>
              <a:t>Identify and discuss…</a:t>
            </a:r>
          </a:p>
        </p:txBody>
      </p:sp>
      <p:sp>
        <p:nvSpPr>
          <p:cNvPr id="5" name="Text Placeholder 4">
            <a:extLst>
              <a:ext uri="{FF2B5EF4-FFF2-40B4-BE49-F238E27FC236}">
                <a16:creationId xmlns:a16="http://schemas.microsoft.com/office/drawing/2014/main" id="{A7884C9B-75C5-8E0A-63E7-96EA420C686F}"/>
              </a:ext>
            </a:extLst>
          </p:cNvPr>
          <p:cNvSpPr>
            <a:spLocks noGrp="1"/>
          </p:cNvSpPr>
          <p:nvPr>
            <p:ph type="body" sz="quarter" idx="10"/>
          </p:nvPr>
        </p:nvSpPr>
        <p:spPr>
          <a:xfrm>
            <a:off x="623888" y="2374070"/>
            <a:ext cx="7885112" cy="1397000"/>
          </a:xfrm>
        </p:spPr>
        <p:txBody>
          <a:bodyPr rtlCol="0">
            <a:noAutofit/>
          </a:bodyPr>
          <a:lstStyle/>
          <a:p>
            <a:pPr marL="64008" indent="0" fontAlgn="auto">
              <a:spcAft>
                <a:spcPts val="0"/>
              </a:spcAft>
              <a:buNone/>
              <a:defRPr/>
            </a:pPr>
            <a:r>
              <a:rPr lang="en-US" sz="2400" dirty="0"/>
              <a:t>What 3 targeted skills will you work on as a department? </a:t>
            </a:r>
          </a:p>
        </p:txBody>
      </p:sp>
    </p:spTree>
    <p:extLst>
      <p:ext uri="{BB962C8B-B14F-4D97-AF65-F5344CB8AC3E}">
        <p14:creationId xmlns:p14="http://schemas.microsoft.com/office/powerpoint/2010/main" val="248062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36CF4-CD56-FA39-9CD4-EC3CE38D9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CAA50-511A-1FF1-6D1A-FEB14C064B38}"/>
              </a:ext>
            </a:extLst>
          </p:cNvPr>
          <p:cNvSpPr>
            <a:spLocks noGrp="1"/>
          </p:cNvSpPr>
          <p:nvPr>
            <p:ph type="title"/>
          </p:nvPr>
        </p:nvSpPr>
        <p:spPr/>
        <p:txBody>
          <a:bodyPr rtlCol="0">
            <a:normAutofit fontScale="90000"/>
          </a:bodyPr>
          <a:lstStyle/>
          <a:p>
            <a:pPr fontAlgn="auto">
              <a:spcAft>
                <a:spcPts val="0"/>
              </a:spcAft>
              <a:defRPr/>
            </a:pPr>
            <a:r>
              <a:rPr lang="en-US" dirty="0"/>
              <a:t>The University of Chicago CCSR</a:t>
            </a:r>
            <a:br>
              <a:rPr lang="en-US" dirty="0"/>
            </a:br>
            <a:r>
              <a:rPr lang="en-US" i="1" dirty="0"/>
              <a:t>ACT Test Prep: More Is Not Better</a:t>
            </a:r>
            <a:endParaRPr lang="en-US" dirty="0"/>
          </a:p>
        </p:txBody>
      </p:sp>
      <p:sp>
        <p:nvSpPr>
          <p:cNvPr id="25602" name="Content Placeholder 2">
            <a:extLst>
              <a:ext uri="{FF2B5EF4-FFF2-40B4-BE49-F238E27FC236}">
                <a16:creationId xmlns:a16="http://schemas.microsoft.com/office/drawing/2014/main" id="{65AC42F3-EEB2-3E5D-6225-156A836DD3A7}"/>
              </a:ext>
            </a:extLst>
          </p:cNvPr>
          <p:cNvSpPr>
            <a:spLocks noGrp="1" noChangeArrowheads="1"/>
          </p:cNvSpPr>
          <p:nvPr>
            <p:ph idx="4294967295"/>
          </p:nvPr>
        </p:nvSpPr>
        <p:spPr/>
        <p:txBody>
          <a:bodyPr/>
          <a:lstStyle/>
          <a:p>
            <a:pPr marL="578358" indent="-514350">
              <a:buFont typeface="+mj-lt"/>
              <a:buAutoNum type="arabicPeriod"/>
            </a:pPr>
            <a:r>
              <a:rPr lang="en-US" altLang="en-US" dirty="0"/>
              <a:t>Skim the research document. </a:t>
            </a:r>
          </a:p>
          <a:p>
            <a:pPr marL="578358" indent="-514350">
              <a:buFont typeface="+mj-lt"/>
              <a:buAutoNum type="arabicPeriod"/>
            </a:pPr>
            <a:r>
              <a:rPr lang="en-US" altLang="en-US" dirty="0"/>
              <a:t>Identify strategies that might increase students’ composite ACT scores if implemented throughout the year.</a:t>
            </a:r>
          </a:p>
          <a:p>
            <a:pPr marL="578358" indent="-514350">
              <a:buFont typeface="+mj-lt"/>
              <a:buAutoNum type="arabicPeriod"/>
            </a:pPr>
            <a:r>
              <a:rPr lang="en-US" altLang="en-US" dirty="0"/>
              <a:t>What resources do you currently have, and how could you use them to help support your teaching practices?</a:t>
            </a:r>
          </a:p>
        </p:txBody>
      </p:sp>
    </p:spTree>
    <p:extLst>
      <p:ext uri="{BB962C8B-B14F-4D97-AF65-F5344CB8AC3E}">
        <p14:creationId xmlns:p14="http://schemas.microsoft.com/office/powerpoint/2010/main" val="374584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E5335-CB81-8867-0666-5F8FB0B0B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88701F-25A5-5F3F-2CDA-7B2932D698AE}"/>
              </a:ext>
            </a:extLst>
          </p:cNvPr>
          <p:cNvSpPr>
            <a:spLocks noGrp="1"/>
          </p:cNvSpPr>
          <p:nvPr>
            <p:ph type="title"/>
          </p:nvPr>
        </p:nvSpPr>
        <p:spPr/>
        <p:txBody>
          <a:bodyPr rtlCol="0">
            <a:normAutofit/>
          </a:bodyPr>
          <a:lstStyle/>
          <a:p>
            <a:pPr fontAlgn="auto">
              <a:spcAft>
                <a:spcPts val="0"/>
              </a:spcAft>
              <a:defRPr/>
            </a:pPr>
            <a:r>
              <a:rPr lang="en-US" dirty="0"/>
              <a:t>Now, Choose and Pledge!</a:t>
            </a:r>
          </a:p>
        </p:txBody>
      </p:sp>
      <p:sp>
        <p:nvSpPr>
          <p:cNvPr id="25602" name="Content Placeholder 2">
            <a:extLst>
              <a:ext uri="{FF2B5EF4-FFF2-40B4-BE49-F238E27FC236}">
                <a16:creationId xmlns:a16="http://schemas.microsoft.com/office/drawing/2014/main" id="{E9E3A1B6-B1D7-3425-3FE5-7F1A6F4884C0}"/>
              </a:ext>
            </a:extLst>
          </p:cNvPr>
          <p:cNvSpPr>
            <a:spLocks noGrp="1" noChangeArrowheads="1"/>
          </p:cNvSpPr>
          <p:nvPr>
            <p:ph idx="4294967295"/>
          </p:nvPr>
        </p:nvSpPr>
        <p:spPr/>
        <p:txBody>
          <a:bodyPr/>
          <a:lstStyle/>
          <a:p>
            <a:pPr marL="578358" indent="-514350">
              <a:buFont typeface="+mj-lt"/>
              <a:buAutoNum type="arabicPeriod"/>
            </a:pPr>
            <a:r>
              <a:rPr lang="en-US" altLang="en-US" dirty="0"/>
              <a:t>Choose 3 resources or strategies explored today that might support the 3 targeted ACT skills previously identified. </a:t>
            </a:r>
          </a:p>
          <a:p>
            <a:pPr marL="578358" indent="-514350">
              <a:buFont typeface="+mj-lt"/>
              <a:buAutoNum type="arabicPeriod"/>
            </a:pPr>
            <a:r>
              <a:rPr lang="en-US" dirty="0"/>
              <a:t>Pledge to implement these in your daily instruction with students.</a:t>
            </a:r>
          </a:p>
          <a:p>
            <a:pPr marL="578358" indent="-514350">
              <a:buFont typeface="+mj-lt"/>
              <a:buAutoNum type="arabicPeriod"/>
            </a:pPr>
            <a:r>
              <a:rPr lang="en-US" dirty="0"/>
              <a:t>Record these items on a pledge card and post it in </a:t>
            </a:r>
            <a:br>
              <a:rPr lang="en-US" dirty="0"/>
            </a:br>
            <a:r>
              <a:rPr lang="en-US" dirty="0"/>
              <a:t>your room, where you will see it daily! </a:t>
            </a:r>
          </a:p>
          <a:p>
            <a:pPr marL="64008" indent="0">
              <a:buNone/>
            </a:pPr>
            <a:endParaRPr lang="en-US" altLang="en-US" dirty="0"/>
          </a:p>
        </p:txBody>
      </p:sp>
    </p:spTree>
    <p:extLst>
      <p:ext uri="{BB962C8B-B14F-4D97-AF65-F5344CB8AC3E}">
        <p14:creationId xmlns:p14="http://schemas.microsoft.com/office/powerpoint/2010/main" val="1815264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D1565-1635-B7B7-F790-4721C611E30D}"/>
            </a:ext>
          </a:extLst>
        </p:cNvPr>
        <p:cNvGrpSpPr/>
        <p:nvPr/>
      </p:nvGrpSpPr>
      <p:grpSpPr>
        <a:xfrm>
          <a:off x="0" y="0"/>
          <a:ext cx="0" cy="0"/>
          <a:chOff x="0" y="0"/>
          <a:chExt cx="0" cy="0"/>
        </a:xfrm>
      </p:grpSpPr>
      <p:pic>
        <p:nvPicPr>
          <p:cNvPr id="4" name="Google Shape;162;p14" descr="A screenshot of a cell phone&#10;&#10;Description generated with very high confidence">
            <a:extLst>
              <a:ext uri="{FF2B5EF4-FFF2-40B4-BE49-F238E27FC236}">
                <a16:creationId xmlns:a16="http://schemas.microsoft.com/office/drawing/2014/main" id="{C86C1DF8-8F74-4770-156E-1A17BE8647CE}"/>
              </a:ext>
            </a:extLst>
          </p:cNvPr>
          <p:cNvPicPr preferRelativeResize="0"/>
          <p:nvPr/>
        </p:nvPicPr>
        <p:blipFill rotWithShape="1">
          <a:blip r:embed="rId3">
            <a:alphaModFix/>
          </a:blip>
          <a:srcRect/>
          <a:stretch/>
        </p:blipFill>
        <p:spPr>
          <a:xfrm>
            <a:off x="0" y="1"/>
            <a:ext cx="9144000" cy="5130740"/>
          </a:xfrm>
          <a:prstGeom prst="rect">
            <a:avLst/>
          </a:prstGeom>
          <a:noFill/>
          <a:ln>
            <a:noFill/>
          </a:ln>
        </p:spPr>
      </p:pic>
      <p:sp>
        <p:nvSpPr>
          <p:cNvPr id="5" name="Google Shape;163;p14">
            <a:extLst>
              <a:ext uri="{FF2B5EF4-FFF2-40B4-BE49-F238E27FC236}">
                <a16:creationId xmlns:a16="http://schemas.microsoft.com/office/drawing/2014/main" id="{0558B211-DEC1-1C2F-0AF7-C6F93342F4EE}"/>
              </a:ext>
            </a:extLst>
          </p:cNvPr>
          <p:cNvSpPr/>
          <p:nvPr/>
        </p:nvSpPr>
        <p:spPr>
          <a:xfrm>
            <a:off x="0" y="1323217"/>
            <a:ext cx="4572001"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trek.k20center.ou.edu/oe/#####</a:t>
            </a:r>
            <a:endParaRPr/>
          </a:p>
        </p:txBody>
      </p:sp>
      <p:sp>
        <p:nvSpPr>
          <p:cNvPr id="6" name="Google Shape;164;p14">
            <a:extLst>
              <a:ext uri="{FF2B5EF4-FFF2-40B4-BE49-F238E27FC236}">
                <a16:creationId xmlns:a16="http://schemas.microsoft.com/office/drawing/2014/main" id="{573AF868-1D15-533D-EE0B-81BC010FFE76}"/>
              </a:ext>
            </a:extLst>
          </p:cNvPr>
          <p:cNvSpPr txBox="1"/>
          <p:nvPr/>
        </p:nvSpPr>
        <p:spPr>
          <a:xfrm>
            <a:off x="5003515" y="1159558"/>
            <a:ext cx="3963760"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F4EBC7"/>
                </a:solidFill>
                <a:latin typeface="Calibri"/>
                <a:ea typeface="Calibri"/>
                <a:cs typeface="Calibri"/>
                <a:sym typeface="Calibri"/>
              </a:rPr>
              <a:t>               </a:t>
            </a:r>
            <a:r>
              <a:rPr lang="en-US" sz="1800" b="1" i="0" u="none" strike="noStrike" cap="none">
                <a:solidFill>
                  <a:srgbClr val="FF0000"/>
                </a:solidFill>
                <a:latin typeface="Calibri"/>
                <a:ea typeface="Calibri"/>
                <a:cs typeface="Calibri"/>
                <a:sym typeface="Calibri"/>
              </a:rPr>
              <a:t>School Gmail</a:t>
            </a:r>
            <a:endParaRPr/>
          </a:p>
          <a:p>
            <a:pPr marL="0" marR="0" lvl="0" indent="0" algn="ctr" rtl="0">
              <a:lnSpc>
                <a:spcPct val="100000"/>
              </a:lnSpc>
              <a:spcBef>
                <a:spcPts val="0"/>
              </a:spcBef>
              <a:spcAft>
                <a:spcPts val="0"/>
              </a:spcAft>
              <a:buNone/>
            </a:pPr>
            <a:r>
              <a:rPr lang="en-US" sz="1800" b="1" i="0" u="none" strike="noStrike" cap="none">
                <a:solidFill>
                  <a:srgbClr val="E0EAF4"/>
                </a:solidFill>
                <a:latin typeface="Calibri"/>
                <a:ea typeface="Calibri"/>
                <a:cs typeface="Calibri"/>
                <a:sym typeface="Calibri"/>
              </a:rPr>
              <a:t>   </a:t>
            </a:r>
            <a:br>
              <a:rPr lang="en-US" sz="1800" b="1" i="0" u="none" strike="noStrike" cap="none">
                <a:solidFill>
                  <a:srgbClr val="E0EAF4"/>
                </a:solidFill>
                <a:latin typeface="Calibri"/>
                <a:ea typeface="Calibri"/>
                <a:cs typeface="Calibri"/>
                <a:sym typeface="Calibri"/>
              </a:rPr>
            </a:br>
            <a:r>
              <a:rPr lang="en-US" sz="1800" b="1" i="0" u="none" strike="noStrike" cap="none">
                <a:solidFill>
                  <a:srgbClr val="E0EAF4"/>
                </a:solidFill>
                <a:latin typeface="Calibri"/>
                <a:ea typeface="Calibri"/>
                <a:cs typeface="Calibri"/>
                <a:sym typeface="Calibri"/>
              </a:rPr>
              <a:t> </a:t>
            </a:r>
            <a:r>
              <a:rPr lang="en-US" sz="1800" b="1" i="0" u="none" strike="noStrike" cap="none">
                <a:solidFill>
                  <a:schemeClr val="lt1"/>
                </a:solidFill>
                <a:latin typeface="Calibri"/>
                <a:ea typeface="Calibri"/>
                <a:cs typeface="Calibri"/>
                <a:sym typeface="Calibri"/>
              </a:rPr>
              <a:t>(No Participant ID is required.)</a:t>
            </a:r>
            <a:endParaRPr/>
          </a:p>
        </p:txBody>
      </p:sp>
    </p:spTree>
    <p:extLst>
      <p:ext uri="{BB962C8B-B14F-4D97-AF65-F5344CB8AC3E}">
        <p14:creationId xmlns:p14="http://schemas.microsoft.com/office/powerpoint/2010/main" val="17887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ED404-502E-D31F-4823-5721711C0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4C9F2-8457-3159-98DB-414F05DE09E3}"/>
              </a:ext>
            </a:extLst>
          </p:cNvPr>
          <p:cNvSpPr>
            <a:spLocks noGrp="1"/>
          </p:cNvSpPr>
          <p:nvPr>
            <p:ph type="title"/>
          </p:nvPr>
        </p:nvSpPr>
        <p:spPr/>
        <p:txBody>
          <a:bodyPr rtlCol="0">
            <a:normAutofit/>
          </a:bodyPr>
          <a:lstStyle/>
          <a:p>
            <a:pPr fontAlgn="auto">
              <a:spcAft>
                <a:spcPts val="0"/>
              </a:spcAft>
              <a:defRPr/>
            </a:pPr>
            <a:r>
              <a:rPr lang="en-US" dirty="0"/>
              <a:t>As you find your seat, keep in mind…</a:t>
            </a:r>
          </a:p>
        </p:txBody>
      </p:sp>
      <p:sp>
        <p:nvSpPr>
          <p:cNvPr id="25602" name="Content Placeholder 2">
            <a:extLst>
              <a:ext uri="{FF2B5EF4-FFF2-40B4-BE49-F238E27FC236}">
                <a16:creationId xmlns:a16="http://schemas.microsoft.com/office/drawing/2014/main" id="{B758B6AC-8CBC-529A-A54D-E62A8AA9F43A}"/>
              </a:ext>
            </a:extLst>
          </p:cNvPr>
          <p:cNvSpPr>
            <a:spLocks noGrp="1" noChangeArrowheads="1"/>
          </p:cNvSpPr>
          <p:nvPr>
            <p:ph idx="4294967295"/>
          </p:nvPr>
        </p:nvSpPr>
        <p:spPr>
          <a:xfrm>
            <a:off x="628650" y="1370013"/>
            <a:ext cx="6457142" cy="3262312"/>
          </a:xfrm>
        </p:spPr>
        <p:txBody>
          <a:bodyPr/>
          <a:lstStyle/>
          <a:p>
            <a:r>
              <a:rPr lang="en-US" altLang="en-US" sz="2200" dirty="0"/>
              <a:t>Locate tables labeled with your content. </a:t>
            </a:r>
          </a:p>
          <a:p>
            <a:pPr lvl="1"/>
            <a:r>
              <a:rPr lang="en-US" altLang="en-US" sz="2200" i="1" dirty="0"/>
              <a:t>(Math, Social Studies, ELA, Science)</a:t>
            </a:r>
          </a:p>
          <a:p>
            <a:r>
              <a:rPr lang="en-US" altLang="en-US" sz="2200" dirty="0"/>
              <a:t>Sit with others who teach a different grade </a:t>
            </a:r>
            <a:br>
              <a:rPr lang="en-US" altLang="en-US" sz="2200" dirty="0"/>
            </a:br>
            <a:r>
              <a:rPr lang="en-US" altLang="en-US" sz="2200" dirty="0"/>
              <a:t>level but the same content.</a:t>
            </a:r>
          </a:p>
          <a:p>
            <a:pPr lvl="1"/>
            <a:r>
              <a:rPr lang="en-US" altLang="en-US" sz="2200" i="1" dirty="0"/>
              <a:t>(Groups will be vertically aligned.)</a:t>
            </a:r>
          </a:p>
          <a:p>
            <a:r>
              <a:rPr lang="en-US" altLang="en-US" sz="2200" dirty="0"/>
              <a:t>*Groups may have more than one person from each grade level but try to evenly distribute among all groups that are in your content area. </a:t>
            </a:r>
          </a:p>
        </p:txBody>
      </p:sp>
      <p:sp>
        <p:nvSpPr>
          <p:cNvPr id="3" name="Content Placeholder 2">
            <a:extLst>
              <a:ext uri="{FF2B5EF4-FFF2-40B4-BE49-F238E27FC236}">
                <a16:creationId xmlns:a16="http://schemas.microsoft.com/office/drawing/2014/main" id="{24E8930F-F6E2-57DF-A55C-8EE881227BAC}"/>
              </a:ext>
            </a:extLst>
          </p:cNvPr>
          <p:cNvSpPr txBox="1">
            <a:spLocks noChangeArrowheads="1"/>
          </p:cNvSpPr>
          <p:nvPr/>
        </p:nvSpPr>
        <p:spPr bwMode="auto">
          <a:xfrm>
            <a:off x="6219319" y="1370013"/>
            <a:ext cx="2585415" cy="190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008" indent="0">
              <a:buNone/>
            </a:pPr>
            <a:r>
              <a:rPr lang="en-US" altLang="en-US" sz="1800" dirty="0"/>
              <a:t>Example of table group:</a:t>
            </a:r>
          </a:p>
          <a:p>
            <a:r>
              <a:rPr lang="en-US" altLang="en-US" sz="1800" dirty="0"/>
              <a:t>An ELA group might have one… </a:t>
            </a:r>
          </a:p>
          <a:p>
            <a:pPr lvl="1"/>
            <a:r>
              <a:rPr lang="en-US" sz="1800" i="1" dirty="0"/>
              <a:t> 8</a:t>
            </a:r>
            <a:r>
              <a:rPr lang="en-US" sz="1800" i="1" baseline="30000" dirty="0"/>
              <a:t>th-</a:t>
            </a:r>
            <a:r>
              <a:rPr lang="en-US" sz="1800" i="1" dirty="0"/>
              <a:t>, 9</a:t>
            </a:r>
            <a:r>
              <a:rPr lang="en-US" sz="1800" i="1" baseline="30000" dirty="0"/>
              <a:t>th-</a:t>
            </a:r>
            <a:r>
              <a:rPr lang="en-US" sz="1800" i="1" dirty="0"/>
              <a:t>, 10</a:t>
            </a:r>
            <a:r>
              <a:rPr lang="en-US" sz="1800" i="1" baseline="30000" dirty="0"/>
              <a:t>th-</a:t>
            </a:r>
            <a:r>
              <a:rPr lang="en-US" sz="1800" i="1" dirty="0"/>
              <a:t>, 11</a:t>
            </a:r>
            <a:r>
              <a:rPr lang="en-US" sz="1800" i="1" baseline="30000" dirty="0"/>
              <a:t>th-</a:t>
            </a:r>
            <a:r>
              <a:rPr lang="en-US" sz="1800" i="1" dirty="0"/>
              <a:t>, and 12</a:t>
            </a:r>
            <a:r>
              <a:rPr lang="en-US" sz="1800" i="1" baseline="30000" dirty="0"/>
              <a:t>th</a:t>
            </a:r>
            <a:r>
              <a:rPr lang="en-US" sz="1800" i="1" dirty="0"/>
              <a:t>-grade teacher.</a:t>
            </a:r>
            <a:endParaRPr lang="en-US" sz="1800" dirty="0"/>
          </a:p>
          <a:p>
            <a:pPr lvl="1"/>
            <a:endParaRPr lang="en-US" altLang="en-US" sz="1800" dirty="0"/>
          </a:p>
          <a:p>
            <a:pPr lvl="1"/>
            <a:endParaRPr lang="en-US" altLang="en-US" sz="1800" dirty="0"/>
          </a:p>
        </p:txBody>
      </p:sp>
    </p:spTree>
    <p:extLst>
      <p:ext uri="{BB962C8B-B14F-4D97-AF65-F5344CB8AC3E}">
        <p14:creationId xmlns:p14="http://schemas.microsoft.com/office/powerpoint/2010/main" val="2077690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Get Your ACT Together!</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Raise ACT Scores Using Target Skills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18A6C-FC44-FD77-A66A-FC5D24E0E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398CA-01B0-1D96-CC4B-C1B26A51CBFF}"/>
              </a:ext>
            </a:extLst>
          </p:cNvPr>
          <p:cNvSpPr>
            <a:spLocks noGrp="1"/>
          </p:cNvSpPr>
          <p:nvPr>
            <p:ph type="title"/>
          </p:nvPr>
        </p:nvSpPr>
        <p:spPr/>
        <p:txBody>
          <a:bodyPr rtlCol="0">
            <a:normAutofit/>
          </a:bodyPr>
          <a:lstStyle/>
          <a:p>
            <a:pPr fontAlgn="auto">
              <a:spcAft>
                <a:spcPts val="0"/>
              </a:spcAft>
              <a:defRPr/>
            </a:pPr>
            <a:r>
              <a:rPr lang="en-US" dirty="0"/>
              <a:t>Rigor vs. Relevance</a:t>
            </a:r>
          </a:p>
        </p:txBody>
      </p:sp>
      <p:sp>
        <p:nvSpPr>
          <p:cNvPr id="25602" name="Content Placeholder 2">
            <a:extLst>
              <a:ext uri="{FF2B5EF4-FFF2-40B4-BE49-F238E27FC236}">
                <a16:creationId xmlns:a16="http://schemas.microsoft.com/office/drawing/2014/main" id="{7CB46B29-0B7C-0A42-0D59-FE1B31E8483B}"/>
              </a:ext>
            </a:extLst>
          </p:cNvPr>
          <p:cNvSpPr>
            <a:spLocks noGrp="1" noChangeArrowheads="1"/>
          </p:cNvSpPr>
          <p:nvPr>
            <p:ph idx="4294967295"/>
          </p:nvPr>
        </p:nvSpPr>
        <p:spPr>
          <a:xfrm>
            <a:off x="628650" y="1370013"/>
            <a:ext cx="7886700" cy="390934"/>
          </a:xfrm>
        </p:spPr>
        <p:txBody>
          <a:bodyPr/>
          <a:lstStyle/>
          <a:p>
            <a:pPr marL="64008" indent="0">
              <a:buNone/>
            </a:pPr>
            <a:r>
              <a:rPr lang="en-US" altLang="en-US" sz="1800" dirty="0"/>
              <a:t>Using the provided cards and sorting map, organize the research statements.</a:t>
            </a:r>
          </a:p>
        </p:txBody>
      </p:sp>
      <p:sp>
        <p:nvSpPr>
          <p:cNvPr id="3" name="Text Placeholder 2">
            <a:extLst>
              <a:ext uri="{FF2B5EF4-FFF2-40B4-BE49-F238E27FC236}">
                <a16:creationId xmlns:a16="http://schemas.microsoft.com/office/drawing/2014/main" id="{E564D508-3CFC-D3D0-02FE-AF5CF920E560}"/>
              </a:ext>
            </a:extLst>
          </p:cNvPr>
          <p:cNvSpPr txBox="1">
            <a:spLocks noChangeArrowheads="1"/>
          </p:cNvSpPr>
          <p:nvPr/>
        </p:nvSpPr>
        <p:spPr>
          <a:xfrm>
            <a:off x="630238" y="1760947"/>
            <a:ext cx="3868737" cy="619125"/>
          </a:xfrm>
          <a:prstGeom prst="rect">
            <a:avLst/>
          </a:prstGeom>
        </p:spPr>
        <p:txBody>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008" indent="0">
              <a:buNone/>
            </a:pPr>
            <a:r>
              <a:rPr lang="en-US" altLang="en-US" sz="2400" b="1" dirty="0">
                <a:solidFill>
                  <a:schemeClr val="accent2"/>
                </a:solidFill>
              </a:rPr>
              <a:t>Instruction Cards</a:t>
            </a:r>
          </a:p>
        </p:txBody>
      </p:sp>
      <p:sp>
        <p:nvSpPr>
          <p:cNvPr id="5" name="Text Placeholder 4">
            <a:extLst>
              <a:ext uri="{FF2B5EF4-FFF2-40B4-BE49-F238E27FC236}">
                <a16:creationId xmlns:a16="http://schemas.microsoft.com/office/drawing/2014/main" id="{1ECB22A2-793C-843A-78E9-1BEAE542ECD1}"/>
              </a:ext>
            </a:extLst>
          </p:cNvPr>
          <p:cNvSpPr txBox="1">
            <a:spLocks noChangeArrowheads="1"/>
          </p:cNvSpPr>
          <p:nvPr/>
        </p:nvSpPr>
        <p:spPr>
          <a:xfrm>
            <a:off x="4629150" y="1760947"/>
            <a:ext cx="3887788" cy="619125"/>
          </a:xfrm>
          <a:prstGeom prst="rect">
            <a:avLst/>
          </a:prstGeom>
        </p:spPr>
        <p:txBody>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008" indent="0">
              <a:buNone/>
            </a:pPr>
            <a:r>
              <a:rPr lang="en-US" altLang="en-US" sz="2400" b="1" dirty="0">
                <a:solidFill>
                  <a:schemeClr val="accent3"/>
                </a:solidFill>
              </a:rPr>
              <a:t>Assignment Cards</a:t>
            </a:r>
          </a:p>
        </p:txBody>
      </p:sp>
      <p:sp>
        <p:nvSpPr>
          <p:cNvPr id="6" name="Content Placeholder 5">
            <a:extLst>
              <a:ext uri="{FF2B5EF4-FFF2-40B4-BE49-F238E27FC236}">
                <a16:creationId xmlns:a16="http://schemas.microsoft.com/office/drawing/2014/main" id="{8DEB920B-363D-0BF2-960A-6634E7C36559}"/>
              </a:ext>
            </a:extLst>
          </p:cNvPr>
          <p:cNvSpPr txBox="1">
            <a:spLocks noChangeArrowheads="1"/>
          </p:cNvSpPr>
          <p:nvPr/>
        </p:nvSpPr>
        <p:spPr>
          <a:xfrm>
            <a:off x="4629150" y="2157127"/>
            <a:ext cx="3887788" cy="1338918"/>
          </a:xfrm>
          <a:prstGeom prst="rect">
            <a:avLst/>
          </a:prstGeom>
        </p:spPr>
        <p:txBody>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1800" dirty="0"/>
              <a:t>Read through the Content Area Assignment cards. </a:t>
            </a:r>
          </a:p>
          <a:p>
            <a:r>
              <a:rPr lang="en-US" sz="1800" dirty="0"/>
              <a:t>Determine if they are a </a:t>
            </a:r>
            <a:r>
              <a:rPr lang="en-US" sz="1800" b="1" dirty="0"/>
              <a:t>Rigorous </a:t>
            </a:r>
            <a:r>
              <a:rPr lang="en-US" sz="1800" dirty="0"/>
              <a:t>or </a:t>
            </a:r>
            <a:r>
              <a:rPr lang="en-US" sz="1800" b="1" dirty="0"/>
              <a:t>Relevant </a:t>
            </a:r>
            <a:r>
              <a:rPr lang="en-US" sz="1800" dirty="0"/>
              <a:t>Assignment. </a:t>
            </a:r>
          </a:p>
          <a:p>
            <a:pPr marL="64008" indent="0">
              <a:buNone/>
            </a:pPr>
            <a:endParaRPr lang="en-US" altLang="en-US" sz="1800" dirty="0"/>
          </a:p>
        </p:txBody>
      </p:sp>
      <p:sp>
        <p:nvSpPr>
          <p:cNvPr id="7" name="Content Placeholder 5">
            <a:extLst>
              <a:ext uri="{FF2B5EF4-FFF2-40B4-BE49-F238E27FC236}">
                <a16:creationId xmlns:a16="http://schemas.microsoft.com/office/drawing/2014/main" id="{3FFA96C1-56F0-A890-8BDC-1A2DFAB3C7B5}"/>
              </a:ext>
            </a:extLst>
          </p:cNvPr>
          <p:cNvSpPr txBox="1">
            <a:spLocks noChangeArrowheads="1"/>
          </p:cNvSpPr>
          <p:nvPr/>
        </p:nvSpPr>
        <p:spPr>
          <a:xfrm>
            <a:off x="620712" y="2157127"/>
            <a:ext cx="3951288" cy="2382562"/>
          </a:xfrm>
          <a:prstGeom prst="rect">
            <a:avLst/>
          </a:prstGeom>
        </p:spPr>
        <p:txBody>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1800" dirty="0"/>
              <a:t>Read through the Instruction Cards.</a:t>
            </a:r>
          </a:p>
          <a:p>
            <a:r>
              <a:rPr lang="en-US" sz="1800" dirty="0"/>
              <a:t>Determine if they support </a:t>
            </a:r>
            <a:r>
              <a:rPr lang="en-US" sz="1800" b="1" dirty="0"/>
              <a:t>Rigorous</a:t>
            </a:r>
            <a:r>
              <a:rPr lang="en-US" sz="1800" dirty="0"/>
              <a:t> or </a:t>
            </a:r>
            <a:r>
              <a:rPr lang="en-US" sz="1800" b="1" dirty="0"/>
              <a:t>Relevant</a:t>
            </a:r>
            <a:r>
              <a:rPr lang="en-US" sz="1800" dirty="0"/>
              <a:t> Instruction. </a:t>
            </a:r>
          </a:p>
          <a:p>
            <a:r>
              <a:rPr lang="en-US" sz="1800" dirty="0"/>
              <a:t>For cards that fall under Rigorous Instruction, subcategorize them as either “Personal” or “Social” elements.</a:t>
            </a:r>
          </a:p>
          <a:p>
            <a:pPr marL="64008" indent="0">
              <a:buNone/>
            </a:pPr>
            <a:endParaRPr lang="en-US" altLang="en-US" sz="1800" dirty="0"/>
          </a:p>
        </p:txBody>
      </p:sp>
      <p:pic>
        <p:nvPicPr>
          <p:cNvPr id="9" name="Google Shape;89;p4" descr="Icon&#10;&#10;Description automatically generated">
            <a:extLst>
              <a:ext uri="{FF2B5EF4-FFF2-40B4-BE49-F238E27FC236}">
                <a16:creationId xmlns:a16="http://schemas.microsoft.com/office/drawing/2014/main" id="{492E4A8B-FE5D-A8C8-A408-43D4D8203744}"/>
              </a:ext>
            </a:extLst>
          </p:cNvPr>
          <p:cNvPicPr preferRelativeResize="0">
            <a:picLocks noChangeAspect="1"/>
          </p:cNvPicPr>
          <p:nvPr/>
        </p:nvPicPr>
        <p:blipFill rotWithShape="1">
          <a:blip r:embed="rId3">
            <a:alphaModFix/>
          </a:blip>
          <a:srcRect t="15095" b="15115"/>
          <a:stretch/>
        </p:blipFill>
        <p:spPr>
          <a:xfrm>
            <a:off x="6409546" y="149715"/>
            <a:ext cx="2195557" cy="1375361"/>
          </a:xfrm>
          <a:prstGeom prst="rect">
            <a:avLst/>
          </a:prstGeom>
          <a:noFill/>
          <a:ln>
            <a:noFill/>
          </a:ln>
        </p:spPr>
      </p:pic>
      <p:sp>
        <p:nvSpPr>
          <p:cNvPr id="10" name="Content Placeholder 2">
            <a:extLst>
              <a:ext uri="{FF2B5EF4-FFF2-40B4-BE49-F238E27FC236}">
                <a16:creationId xmlns:a16="http://schemas.microsoft.com/office/drawing/2014/main" id="{BF740043-44D2-35ED-7129-4D0AB6871EB8}"/>
              </a:ext>
            </a:extLst>
          </p:cNvPr>
          <p:cNvSpPr txBox="1">
            <a:spLocks noChangeArrowheads="1"/>
          </p:cNvSpPr>
          <p:nvPr/>
        </p:nvSpPr>
        <p:spPr bwMode="auto">
          <a:xfrm>
            <a:off x="628650" y="4723910"/>
            <a:ext cx="7726963"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008" indent="0">
              <a:buNone/>
            </a:pPr>
            <a:r>
              <a:rPr lang="en-US" sz="600" dirty="0">
                <a:solidFill>
                  <a:schemeClr val="dk2"/>
                </a:solidFill>
                <a:latin typeface="Calibri"/>
                <a:ea typeface="Calibri"/>
                <a:cs typeface="Calibri"/>
                <a:sym typeface="Calibri"/>
              </a:rPr>
              <a:t>Mitchell, K., Shkolnik, J., Song, M., </a:t>
            </a:r>
            <a:r>
              <a:rPr lang="en-US" sz="600" dirty="0" err="1">
                <a:solidFill>
                  <a:schemeClr val="dk2"/>
                </a:solidFill>
                <a:latin typeface="Calibri"/>
                <a:ea typeface="Calibri"/>
                <a:cs typeface="Calibri"/>
                <a:sym typeface="Calibri"/>
              </a:rPr>
              <a:t>Uekawa</a:t>
            </a:r>
            <a:r>
              <a:rPr lang="en-US" sz="600" dirty="0">
                <a:solidFill>
                  <a:schemeClr val="dk2"/>
                </a:solidFill>
                <a:latin typeface="Calibri"/>
                <a:ea typeface="Calibri"/>
                <a:cs typeface="Calibri"/>
                <a:sym typeface="Calibri"/>
              </a:rPr>
              <a:t>, K., Murphy, R., Garet, M., &amp; Means, B. (2005). </a:t>
            </a:r>
            <a:r>
              <a:rPr lang="en-US" sz="600" i="1" dirty="0">
                <a:solidFill>
                  <a:schemeClr val="dk2"/>
                </a:solidFill>
                <a:latin typeface="Calibri"/>
                <a:ea typeface="Calibri"/>
                <a:cs typeface="Calibri"/>
                <a:sym typeface="Calibri"/>
              </a:rPr>
              <a:t>Rigor, relevance, and results: The quality of teacher assignments and student work in new and conventional high schools. </a:t>
            </a:r>
            <a:r>
              <a:rPr lang="en-US" sz="600" dirty="0">
                <a:solidFill>
                  <a:schemeClr val="dk2"/>
                </a:solidFill>
                <a:latin typeface="Calibri"/>
                <a:ea typeface="Calibri"/>
                <a:cs typeface="Calibri"/>
                <a:sym typeface="Calibri"/>
              </a:rPr>
              <a:t>Washington, DC: American Institutes for Research and SRI International.</a:t>
            </a:r>
            <a:endParaRPr lang="en-US" altLang="en-US" sz="600" dirty="0"/>
          </a:p>
        </p:txBody>
      </p:sp>
    </p:spTree>
    <p:extLst>
      <p:ext uri="{BB962C8B-B14F-4D97-AF65-F5344CB8AC3E}">
        <p14:creationId xmlns:p14="http://schemas.microsoft.com/office/powerpoint/2010/main" val="424566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512E4-A80E-1E8A-1E3E-AB6BBBF720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99B67-DC8C-7737-7E98-ADA7612EB782}"/>
              </a:ext>
            </a:extLst>
          </p:cNvPr>
          <p:cNvSpPr>
            <a:spLocks noGrp="1"/>
          </p:cNvSpPr>
          <p:nvPr>
            <p:ph type="title"/>
          </p:nvPr>
        </p:nvSpPr>
        <p:spPr>
          <a:xfrm>
            <a:off x="297261" y="274638"/>
            <a:ext cx="8513935" cy="993775"/>
          </a:xfrm>
        </p:spPr>
        <p:txBody>
          <a:bodyPr rtlCol="0">
            <a:noAutofit/>
          </a:bodyPr>
          <a:lstStyle/>
          <a:p>
            <a:pPr algn="ctr" fontAlgn="auto">
              <a:spcAft>
                <a:spcPts val="0"/>
              </a:spcAft>
              <a:defRPr/>
            </a:pPr>
            <a:r>
              <a:rPr lang="en-US" sz="3000" dirty="0"/>
              <a:t>How do your beliefs of rigor and relevance connect to the statements and ideas from research? </a:t>
            </a:r>
          </a:p>
        </p:txBody>
      </p:sp>
      <p:sp>
        <p:nvSpPr>
          <p:cNvPr id="3" name="Google Shape;96;g1342d23efa9_0_0">
            <a:extLst>
              <a:ext uri="{FF2B5EF4-FFF2-40B4-BE49-F238E27FC236}">
                <a16:creationId xmlns:a16="http://schemas.microsoft.com/office/drawing/2014/main" id="{E1279392-DF55-B36C-BFE2-9DC1B9A6A72E}"/>
              </a:ext>
            </a:extLst>
          </p:cNvPr>
          <p:cNvSpPr txBox="1">
            <a:spLocks/>
          </p:cNvSpPr>
          <p:nvPr/>
        </p:nvSpPr>
        <p:spPr>
          <a:xfrm>
            <a:off x="530687" y="1268413"/>
            <a:ext cx="4204800" cy="3725700"/>
          </a:xfrm>
          <a:prstGeom prst="rect">
            <a:avLst/>
          </a:prstGeom>
        </p:spPr>
        <p:txBody>
          <a:bodyPr spcFirstLastPara="1" wrap="square" lIns="91400" tIns="91400" rIns="91400" bIns="91400" anchor="t" anchorCtr="0">
            <a:noAutofit/>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600"/>
              </a:spcAft>
              <a:buFont typeface="System Font Regular"/>
              <a:buNone/>
            </a:pPr>
            <a:r>
              <a:rPr lang="fr-FR"/>
              <a:t>Rigorous Instruction	</a:t>
            </a:r>
          </a:p>
          <a:p>
            <a:pPr marL="0" indent="0">
              <a:spcAft>
                <a:spcPts val="0"/>
              </a:spcAft>
              <a:buFont typeface="System Font Regular"/>
              <a:buNone/>
            </a:pPr>
            <a:r>
              <a:rPr lang="fr-FR" sz="1800"/>
              <a:t>  Personal Elements        Social Elements</a:t>
            </a:r>
          </a:p>
          <a:p>
            <a:pPr marL="0" indent="0">
              <a:spcBef>
                <a:spcPts val="0"/>
              </a:spcBef>
              <a:spcAft>
                <a:spcPts val="0"/>
              </a:spcAft>
              <a:buFont typeface="System Font Regular"/>
              <a:buNone/>
            </a:pPr>
            <a:endParaRPr lang="fr-FR" sz="1800"/>
          </a:p>
          <a:p>
            <a:pPr marL="0" indent="0">
              <a:spcAft>
                <a:spcPts val="0"/>
              </a:spcAft>
              <a:buFont typeface="System Font Regular"/>
              <a:buNone/>
            </a:pPr>
            <a:endParaRPr lang="fr-FR" sz="1800"/>
          </a:p>
          <a:p>
            <a:pPr marL="0" indent="0">
              <a:spcAft>
                <a:spcPts val="0"/>
              </a:spcAft>
              <a:buFont typeface="System Font Regular"/>
              <a:buNone/>
            </a:pPr>
            <a:endParaRPr lang="fr-FR" sz="1800"/>
          </a:p>
          <a:p>
            <a:pPr marL="0" indent="0">
              <a:spcBef>
                <a:spcPts val="0"/>
              </a:spcBef>
              <a:spcAft>
                <a:spcPts val="0"/>
              </a:spcAft>
              <a:buFont typeface="System Font Regular"/>
              <a:buNone/>
            </a:pPr>
            <a:endParaRPr lang="fr-FR" sz="1800"/>
          </a:p>
          <a:p>
            <a:pPr marL="0" indent="0">
              <a:spcBef>
                <a:spcPts val="0"/>
              </a:spcBef>
              <a:spcAft>
                <a:spcPts val="0"/>
              </a:spcAft>
              <a:buFont typeface="System Font Regular"/>
              <a:buNone/>
            </a:pPr>
            <a:endParaRPr lang="fr-FR" sz="1800"/>
          </a:p>
          <a:p>
            <a:pPr marL="0" indent="0">
              <a:spcBef>
                <a:spcPts val="0"/>
              </a:spcBef>
              <a:spcAft>
                <a:spcPts val="0"/>
              </a:spcAft>
              <a:buFont typeface="System Font Regular"/>
              <a:buNone/>
            </a:pPr>
            <a:endParaRPr lang="fr-FR" sz="1800"/>
          </a:p>
          <a:p>
            <a:pPr marL="0" indent="0">
              <a:spcBef>
                <a:spcPts val="0"/>
              </a:spcBef>
              <a:spcAft>
                <a:spcPts val="600"/>
              </a:spcAft>
              <a:buFont typeface="System Font Regular"/>
              <a:buNone/>
            </a:pPr>
            <a:endParaRPr lang="fr-FR" sz="1800"/>
          </a:p>
          <a:p>
            <a:pPr marL="0" indent="0" algn="ctr">
              <a:spcBef>
                <a:spcPts val="600"/>
              </a:spcBef>
              <a:spcAft>
                <a:spcPts val="0"/>
              </a:spcAft>
              <a:buClr>
                <a:schemeClr val="dk1"/>
              </a:buClr>
              <a:buSzPts val="1100"/>
              <a:buFont typeface="Arial"/>
              <a:buNone/>
            </a:pPr>
            <a:r>
              <a:rPr lang="fr-FR"/>
              <a:t>Rigorous Assignments       </a:t>
            </a:r>
          </a:p>
          <a:p>
            <a:pPr marL="0" indent="0">
              <a:spcAft>
                <a:spcPts val="0"/>
              </a:spcAft>
              <a:buFont typeface="System Font Regular"/>
              <a:buNone/>
            </a:pPr>
            <a:endParaRPr lang="fr-FR" sz="1800" dirty="0"/>
          </a:p>
        </p:txBody>
      </p:sp>
      <p:sp>
        <p:nvSpPr>
          <p:cNvPr id="4" name="Google Shape;97;g1342d23efa9_0_0">
            <a:extLst>
              <a:ext uri="{FF2B5EF4-FFF2-40B4-BE49-F238E27FC236}">
                <a16:creationId xmlns:a16="http://schemas.microsoft.com/office/drawing/2014/main" id="{16ED3815-DBBB-12AB-6F12-A2A7CE1BFFF2}"/>
              </a:ext>
            </a:extLst>
          </p:cNvPr>
          <p:cNvSpPr txBox="1">
            <a:spLocks/>
          </p:cNvSpPr>
          <p:nvPr/>
        </p:nvSpPr>
        <p:spPr bwMode="auto">
          <a:xfrm>
            <a:off x="4488149" y="1268413"/>
            <a:ext cx="3994500" cy="37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91400" tIns="91400" rIns="91400" bIns="91400" numCol="1" anchor="t"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600"/>
              </a:spcAft>
              <a:buFont typeface="+mj-lt"/>
              <a:buNone/>
            </a:pPr>
            <a:r>
              <a:rPr lang="en-US"/>
              <a:t>Relevant Instruction</a:t>
            </a:r>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0"/>
              </a:spcBef>
              <a:spcAft>
                <a:spcPts val="600"/>
              </a:spcAft>
              <a:buFont typeface="+mj-lt"/>
              <a:buNone/>
            </a:pPr>
            <a:endParaRPr lang="en-US" sz="1800"/>
          </a:p>
          <a:p>
            <a:pPr marL="0" indent="0" algn="ctr">
              <a:spcBef>
                <a:spcPts val="600"/>
              </a:spcBef>
              <a:spcAft>
                <a:spcPts val="0"/>
              </a:spcAft>
              <a:buFont typeface="+mj-lt"/>
              <a:buNone/>
            </a:pPr>
            <a:r>
              <a:rPr lang="en-US"/>
              <a:t>Relevant Assignments</a:t>
            </a:r>
            <a:endParaRPr lang="en-US" dirty="0"/>
          </a:p>
        </p:txBody>
      </p:sp>
      <p:sp>
        <p:nvSpPr>
          <p:cNvPr id="5" name="Google Shape;98;g1342d23efa9_0_0">
            <a:extLst>
              <a:ext uri="{FF2B5EF4-FFF2-40B4-BE49-F238E27FC236}">
                <a16:creationId xmlns:a16="http://schemas.microsoft.com/office/drawing/2014/main" id="{3F7DA74D-6FA0-F612-0E00-A8D615433A0A}"/>
              </a:ext>
            </a:extLst>
          </p:cNvPr>
          <p:cNvSpPr txBox="1"/>
          <p:nvPr/>
        </p:nvSpPr>
        <p:spPr>
          <a:xfrm>
            <a:off x="862083" y="2364030"/>
            <a:ext cx="1402228" cy="615523"/>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dirty="0">
                <a:latin typeface="Calibri"/>
                <a:ea typeface="Calibri"/>
                <a:cs typeface="Calibri"/>
                <a:sym typeface="Calibri"/>
              </a:rPr>
              <a:t>Accessing prior knowledge.</a:t>
            </a:r>
            <a:endParaRPr b="1" dirty="0">
              <a:latin typeface="Calibri"/>
              <a:ea typeface="Calibri"/>
              <a:cs typeface="Calibri"/>
              <a:sym typeface="Calibri"/>
            </a:endParaRPr>
          </a:p>
        </p:txBody>
      </p:sp>
      <p:sp>
        <p:nvSpPr>
          <p:cNvPr id="6" name="Google Shape;99;g1342d23efa9_0_0">
            <a:extLst>
              <a:ext uri="{FF2B5EF4-FFF2-40B4-BE49-F238E27FC236}">
                <a16:creationId xmlns:a16="http://schemas.microsoft.com/office/drawing/2014/main" id="{10DDD2F4-4ED0-CD1C-EDEA-22B816A63D6B}"/>
              </a:ext>
            </a:extLst>
          </p:cNvPr>
          <p:cNvSpPr txBox="1"/>
          <p:nvPr/>
        </p:nvSpPr>
        <p:spPr>
          <a:xfrm>
            <a:off x="2806697" y="2256142"/>
            <a:ext cx="1554311" cy="8313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dirty="0">
                <a:latin typeface="Calibri"/>
                <a:ea typeface="Calibri"/>
                <a:cs typeface="Calibri"/>
                <a:sym typeface="Calibri"/>
              </a:rPr>
              <a:t>Encouraging effective communication.</a:t>
            </a:r>
            <a:endParaRPr b="1" dirty="0">
              <a:latin typeface="Calibri"/>
              <a:ea typeface="Calibri"/>
              <a:cs typeface="Calibri"/>
              <a:sym typeface="Calibri"/>
            </a:endParaRPr>
          </a:p>
        </p:txBody>
      </p:sp>
      <p:sp>
        <p:nvSpPr>
          <p:cNvPr id="7" name="Google Shape;100;g1342d23efa9_0_0">
            <a:extLst>
              <a:ext uri="{FF2B5EF4-FFF2-40B4-BE49-F238E27FC236}">
                <a16:creationId xmlns:a16="http://schemas.microsoft.com/office/drawing/2014/main" id="{F392B21E-EEFC-256B-6666-26125F1E0CED}"/>
              </a:ext>
            </a:extLst>
          </p:cNvPr>
          <p:cNvSpPr txBox="1"/>
          <p:nvPr/>
        </p:nvSpPr>
        <p:spPr>
          <a:xfrm>
            <a:off x="862083" y="3300450"/>
            <a:ext cx="1402228" cy="830966"/>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dirty="0">
                <a:latin typeface="Calibri"/>
                <a:ea typeface="Calibri"/>
                <a:cs typeface="Calibri"/>
                <a:sym typeface="Calibri"/>
              </a:rPr>
              <a:t>Applying knowledge and skills to context.</a:t>
            </a:r>
            <a:endParaRPr b="1" dirty="0">
              <a:latin typeface="Calibri"/>
              <a:ea typeface="Calibri"/>
              <a:cs typeface="Calibri"/>
              <a:sym typeface="Calibri"/>
            </a:endParaRPr>
          </a:p>
        </p:txBody>
      </p:sp>
      <p:sp>
        <p:nvSpPr>
          <p:cNvPr id="8" name="Google Shape;101;g1342d23efa9_0_0">
            <a:extLst>
              <a:ext uri="{FF2B5EF4-FFF2-40B4-BE49-F238E27FC236}">
                <a16:creationId xmlns:a16="http://schemas.microsoft.com/office/drawing/2014/main" id="{1D9DE00E-C65F-B66C-2509-F57F671BE8C9}"/>
              </a:ext>
            </a:extLst>
          </p:cNvPr>
          <p:cNvSpPr txBox="1"/>
          <p:nvPr/>
        </p:nvSpPr>
        <p:spPr>
          <a:xfrm>
            <a:off x="2806697" y="3192728"/>
            <a:ext cx="1554311" cy="104641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dirty="0">
                <a:latin typeface="Calibri"/>
                <a:ea typeface="Calibri"/>
                <a:cs typeface="Calibri"/>
                <a:sym typeface="Calibri"/>
              </a:rPr>
              <a:t>Engaging in cooperative work that encourages investigation.</a:t>
            </a:r>
            <a:endParaRPr b="1" dirty="0">
              <a:latin typeface="Calibri"/>
              <a:ea typeface="Calibri"/>
              <a:cs typeface="Calibri"/>
              <a:sym typeface="Calibri"/>
            </a:endParaRPr>
          </a:p>
        </p:txBody>
      </p:sp>
      <p:sp>
        <p:nvSpPr>
          <p:cNvPr id="9" name="Google Shape;102;g1342d23efa9_0_0">
            <a:extLst>
              <a:ext uri="{FF2B5EF4-FFF2-40B4-BE49-F238E27FC236}">
                <a16:creationId xmlns:a16="http://schemas.microsoft.com/office/drawing/2014/main" id="{3A1E695E-8AAB-3B37-0C69-4DF951BE6746}"/>
              </a:ext>
            </a:extLst>
          </p:cNvPr>
          <p:cNvSpPr txBox="1"/>
          <p:nvPr/>
        </p:nvSpPr>
        <p:spPr>
          <a:xfrm>
            <a:off x="5669827" y="2067292"/>
            <a:ext cx="1737000" cy="6156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a:latin typeface="Calibri"/>
                <a:ea typeface="Calibri"/>
                <a:cs typeface="Calibri"/>
                <a:sym typeface="Calibri"/>
              </a:rPr>
              <a:t>Grounded in real-world contexts.</a:t>
            </a:r>
            <a:endParaRPr b="1">
              <a:latin typeface="Calibri"/>
              <a:ea typeface="Calibri"/>
              <a:cs typeface="Calibri"/>
              <a:sym typeface="Calibri"/>
            </a:endParaRPr>
          </a:p>
        </p:txBody>
      </p:sp>
      <p:sp>
        <p:nvSpPr>
          <p:cNvPr id="10" name="Google Shape;103;g1342d23efa9_0_0">
            <a:extLst>
              <a:ext uri="{FF2B5EF4-FFF2-40B4-BE49-F238E27FC236}">
                <a16:creationId xmlns:a16="http://schemas.microsoft.com/office/drawing/2014/main" id="{8606927B-51AA-85E1-2C3E-337BF4A58638}"/>
              </a:ext>
            </a:extLst>
          </p:cNvPr>
          <p:cNvSpPr txBox="1"/>
          <p:nvPr/>
        </p:nvSpPr>
        <p:spPr>
          <a:xfrm>
            <a:off x="5671559" y="3021117"/>
            <a:ext cx="1737000" cy="10467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b="1" dirty="0">
                <a:latin typeface="Calibri"/>
                <a:ea typeface="Calibri"/>
                <a:cs typeface="Calibri"/>
                <a:sym typeface="Calibri"/>
              </a:rPr>
              <a:t>Addressing questions and issues faced by individuals in the field of study.</a:t>
            </a:r>
            <a:endParaRPr b="1" dirty="0">
              <a:latin typeface="Calibri"/>
              <a:ea typeface="Calibri"/>
              <a:cs typeface="Calibri"/>
              <a:sym typeface="Calibri"/>
            </a:endParaRPr>
          </a:p>
        </p:txBody>
      </p:sp>
    </p:spTree>
    <p:extLst>
      <p:ext uri="{BB962C8B-B14F-4D97-AF65-F5344CB8AC3E}">
        <p14:creationId xmlns:p14="http://schemas.microsoft.com/office/powerpoint/2010/main" val="2166243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374650"/>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8" y="1873250"/>
            <a:ext cx="7885112" cy="1397000"/>
          </a:xfrm>
        </p:spPr>
        <p:txBody>
          <a:bodyPr rtlCol="0">
            <a:noAutofit/>
          </a:bodyPr>
          <a:lstStyle/>
          <a:p>
            <a:pPr fontAlgn="auto">
              <a:spcAft>
                <a:spcPts val="0"/>
              </a:spcAft>
              <a:defRPr/>
            </a:pPr>
            <a:r>
              <a:rPr lang="en-US" sz="2400" dirty="0"/>
              <a:t>Describe elements of rigor and relevance in each core content area.</a:t>
            </a:r>
          </a:p>
          <a:p>
            <a:pPr fontAlgn="auto">
              <a:spcAft>
                <a:spcPts val="0"/>
              </a:spcAft>
              <a:defRPr/>
            </a:pPr>
            <a:r>
              <a:rPr lang="en-US" sz="2400" dirty="0"/>
              <a:t>Compare the ACT College and Career Readiness Standards to site-specific ACT data.</a:t>
            </a:r>
          </a:p>
          <a:p>
            <a:pPr fontAlgn="auto">
              <a:spcAft>
                <a:spcPts val="0"/>
              </a:spcAft>
              <a:defRPr/>
            </a:pPr>
            <a:r>
              <a:rPr lang="en-US" sz="2400" dirty="0"/>
              <a:t>Raise ACT scores by identifying research-based instructional strategies and resources that will enhance classroom instruction.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What does the data show?</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1" y="1370013"/>
            <a:ext cx="3054798" cy="3262312"/>
          </a:xfrm>
        </p:spPr>
        <p:txBody>
          <a:bodyPr/>
          <a:lstStyle/>
          <a:p>
            <a:pPr marL="578358" indent="-514350">
              <a:buFont typeface="+mj-lt"/>
              <a:buAutoNum type="arabicPeriod"/>
            </a:pPr>
            <a:r>
              <a:rPr lang="en-US" altLang="en-US" sz="1800" dirty="0"/>
              <a:t>Average composite score for my subtest.</a:t>
            </a:r>
          </a:p>
          <a:p>
            <a:pPr marL="578358" indent="-514350">
              <a:buFont typeface="+mj-lt"/>
              <a:buAutoNum type="arabicPeriod"/>
            </a:pPr>
            <a:r>
              <a:rPr lang="en-US" altLang="en-US" sz="1800" dirty="0"/>
              <a:t>The points earned on each subject indicator and average percentage of questions correct. </a:t>
            </a:r>
          </a:p>
        </p:txBody>
      </p:sp>
      <p:sp>
        <p:nvSpPr>
          <p:cNvPr id="3" name="Google Shape;114;p7">
            <a:extLst>
              <a:ext uri="{FF2B5EF4-FFF2-40B4-BE49-F238E27FC236}">
                <a16:creationId xmlns:a16="http://schemas.microsoft.com/office/drawing/2014/main" id="{55FC14B2-EDEE-B73B-BEB8-7957A20A4E13}"/>
              </a:ext>
            </a:extLst>
          </p:cNvPr>
          <p:cNvSpPr txBox="1">
            <a:spLocks/>
          </p:cNvSpPr>
          <p:nvPr/>
        </p:nvSpPr>
        <p:spPr>
          <a:xfrm>
            <a:off x="3424961" y="1370013"/>
            <a:ext cx="5050204" cy="3454833"/>
          </a:xfrm>
          <a:prstGeom prst="rect">
            <a:avLst/>
          </a:prstGeom>
          <a:noFill/>
          <a:ln>
            <a:noFill/>
          </a:ln>
        </p:spPr>
        <p:txBody>
          <a:bodyPr spcFirstLastPara="1" wrap="square" lIns="91425" tIns="0" rIns="91425" bIns="45700" anchor="t" anchorCtr="0">
            <a:normAutofit fontScale="92500" lnSpcReduction="10000"/>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228600">
              <a:lnSpc>
                <a:spcPct val="90000"/>
              </a:lnSpc>
              <a:spcBef>
                <a:spcPts val="420"/>
              </a:spcBef>
              <a:spcAft>
                <a:spcPts val="0"/>
              </a:spcAft>
              <a:buSzPts val="2100"/>
              <a:buFont typeface="System Font Regular"/>
              <a:buNone/>
            </a:pPr>
            <a:r>
              <a:rPr lang="en-US" sz="1800" b="1" dirty="0"/>
              <a:t>Science: </a:t>
            </a:r>
            <a:endParaRPr lang="en-US" dirty="0"/>
          </a:p>
          <a:p>
            <a:pPr indent="-228600">
              <a:lnSpc>
                <a:spcPct val="90000"/>
              </a:lnSpc>
              <a:spcBef>
                <a:spcPts val="300"/>
              </a:spcBef>
              <a:spcAft>
                <a:spcPts val="300"/>
              </a:spcAft>
              <a:buSzPts val="2100"/>
              <a:buFont typeface="System Font Regular"/>
              <a:buNone/>
            </a:pPr>
            <a:r>
              <a:rPr lang="en-US" sz="1800" dirty="0"/>
              <a:t>	Interpretation of Data, Scientific Investigation, Evaluations of Models, Inferences and Experiential Results</a:t>
            </a:r>
            <a:endParaRPr lang="en-US" dirty="0"/>
          </a:p>
          <a:p>
            <a:pPr indent="-228600">
              <a:lnSpc>
                <a:spcPct val="90000"/>
              </a:lnSpc>
              <a:spcBef>
                <a:spcPts val="420"/>
              </a:spcBef>
              <a:spcAft>
                <a:spcPts val="0"/>
              </a:spcAft>
              <a:buSzPts val="2100"/>
              <a:buFont typeface="System Font Regular"/>
              <a:buNone/>
            </a:pPr>
            <a:r>
              <a:rPr lang="en-US" sz="1800" b="1" dirty="0"/>
              <a:t>Math: </a:t>
            </a:r>
            <a:endParaRPr lang="en-US" dirty="0"/>
          </a:p>
          <a:p>
            <a:pPr indent="-228600">
              <a:lnSpc>
                <a:spcPct val="90000"/>
              </a:lnSpc>
              <a:spcBef>
                <a:spcPts val="300"/>
              </a:spcBef>
              <a:spcAft>
                <a:spcPts val="300"/>
              </a:spcAft>
              <a:buSzPts val="2100"/>
              <a:buFont typeface="System Font Regular"/>
              <a:buNone/>
            </a:pPr>
            <a:r>
              <a:rPr lang="en-US" sz="1800" dirty="0"/>
              <a:t>	Preparing for Higher Math, Number and Quantity, Algebra, Functions, Geometry, Statistics and Probability, Integrating Essential Skills, Modeling</a:t>
            </a:r>
            <a:endParaRPr lang="en-US" dirty="0"/>
          </a:p>
          <a:p>
            <a:pPr indent="-228600">
              <a:lnSpc>
                <a:spcPct val="90000"/>
              </a:lnSpc>
              <a:spcBef>
                <a:spcPts val="420"/>
              </a:spcBef>
              <a:spcAft>
                <a:spcPts val="0"/>
              </a:spcAft>
              <a:buSzPts val="2100"/>
              <a:buFont typeface="System Font Regular"/>
              <a:buNone/>
            </a:pPr>
            <a:r>
              <a:rPr lang="en-US" sz="1800" b="1" dirty="0"/>
              <a:t>Reading: </a:t>
            </a:r>
            <a:endParaRPr lang="en-US" dirty="0"/>
          </a:p>
          <a:p>
            <a:pPr indent="-228600">
              <a:lnSpc>
                <a:spcPct val="90000"/>
              </a:lnSpc>
              <a:spcBef>
                <a:spcPts val="300"/>
              </a:spcBef>
              <a:spcAft>
                <a:spcPts val="300"/>
              </a:spcAft>
              <a:buSzPts val="2100"/>
              <a:buFont typeface="System Font Regular"/>
              <a:buNone/>
            </a:pPr>
            <a:r>
              <a:rPr lang="en-US" sz="1800" dirty="0"/>
              <a:t>	Key Ideas and Details, Craft and Structure, </a:t>
            </a:r>
            <a:br>
              <a:rPr lang="en-US" sz="1800" dirty="0"/>
            </a:br>
            <a:r>
              <a:rPr lang="en-US" sz="1800" dirty="0"/>
              <a:t>Integration of Knowledge</a:t>
            </a:r>
            <a:endParaRPr lang="en-US" dirty="0"/>
          </a:p>
          <a:p>
            <a:pPr indent="-228600">
              <a:lnSpc>
                <a:spcPct val="90000"/>
              </a:lnSpc>
              <a:spcBef>
                <a:spcPts val="420"/>
              </a:spcBef>
              <a:spcAft>
                <a:spcPts val="0"/>
              </a:spcAft>
              <a:buSzPts val="2100"/>
              <a:buFont typeface="System Font Regular"/>
              <a:buNone/>
            </a:pPr>
            <a:r>
              <a:rPr lang="en-US" sz="1800" b="1" dirty="0"/>
              <a:t>English: </a:t>
            </a:r>
            <a:endParaRPr lang="en-US" dirty="0"/>
          </a:p>
          <a:p>
            <a:pPr indent="-228600">
              <a:lnSpc>
                <a:spcPct val="90000"/>
              </a:lnSpc>
              <a:spcBef>
                <a:spcPts val="300"/>
              </a:spcBef>
              <a:spcAft>
                <a:spcPts val="0"/>
              </a:spcAft>
              <a:buSzPts val="2100"/>
              <a:buFont typeface="System Font Regular"/>
              <a:buNone/>
            </a:pPr>
            <a:r>
              <a:rPr lang="en-US" sz="1800" dirty="0"/>
              <a:t>	Production of Writing, Knowledge of Writing, </a:t>
            </a:r>
            <a:br>
              <a:rPr lang="en-US" sz="1800" dirty="0"/>
            </a:br>
            <a:r>
              <a:rPr lang="en-US" sz="1800" dirty="0"/>
              <a:t>Conventions of Standard English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95C90-60F3-448C-D926-589C3E3B7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781AC-CFE2-274E-DF9D-2BE12B91570E}"/>
              </a:ext>
            </a:extLst>
          </p:cNvPr>
          <p:cNvSpPr txBox="1">
            <a:spLocks noChangeArrowheads="1"/>
          </p:cNvSpPr>
          <p:nvPr/>
        </p:nvSpPr>
        <p:spPr bwMode="auto">
          <a:xfrm>
            <a:off x="623888" y="1501775"/>
            <a:ext cx="7886700"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rmAutofit/>
          </a:bodyPr>
          <a:lstStyle>
            <a:lvl1pPr algn="l" rtl="0" eaLnBrk="1" fontAlgn="base" hangingPunct="1">
              <a:lnSpc>
                <a:spcPct val="90000"/>
              </a:lnSpc>
              <a:spcBef>
                <a:spcPct val="0"/>
              </a:spcBef>
              <a:spcAft>
                <a:spcPct val="0"/>
              </a:spcAft>
              <a:defRPr sz="5000" kern="1200">
                <a:solidFill>
                  <a:schemeClr val="bg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r>
              <a:rPr lang="en-US" altLang="en-US" sz="4800" dirty="0"/>
              <a:t>What skills are </a:t>
            </a:r>
            <a:r>
              <a:rPr lang="en-US" altLang="en-US" sz="4800" b="1" i="1" dirty="0"/>
              <a:t>mastered</a:t>
            </a:r>
            <a:r>
              <a:rPr lang="en-US" altLang="en-US" sz="4800" dirty="0"/>
              <a:t> on the ACT Worksheet according to your composite scores?</a:t>
            </a:r>
          </a:p>
        </p:txBody>
      </p:sp>
    </p:spTree>
    <p:extLst>
      <p:ext uri="{BB962C8B-B14F-4D97-AF65-F5344CB8AC3E}">
        <p14:creationId xmlns:p14="http://schemas.microsoft.com/office/powerpoint/2010/main" val="1122864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46FCF-4AAA-A951-3FD5-3F59400764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900B1-1089-8B9D-3D0E-5EB273C07A7A}"/>
              </a:ext>
            </a:extLst>
          </p:cNvPr>
          <p:cNvSpPr>
            <a:spLocks noGrp="1"/>
          </p:cNvSpPr>
          <p:nvPr>
            <p:ph type="title"/>
          </p:nvPr>
        </p:nvSpPr>
        <p:spPr/>
        <p:txBody>
          <a:bodyPr rtlCol="0">
            <a:normAutofit/>
          </a:bodyPr>
          <a:lstStyle/>
          <a:p>
            <a:pPr fontAlgn="auto">
              <a:spcAft>
                <a:spcPts val="0"/>
              </a:spcAft>
              <a:defRPr/>
            </a:pPr>
            <a:r>
              <a:rPr lang="en-US" dirty="0"/>
              <a:t>Highlight… Set… Go! </a:t>
            </a:r>
          </a:p>
        </p:txBody>
      </p:sp>
      <p:sp>
        <p:nvSpPr>
          <p:cNvPr id="25602" name="Content Placeholder 2">
            <a:extLst>
              <a:ext uri="{FF2B5EF4-FFF2-40B4-BE49-F238E27FC236}">
                <a16:creationId xmlns:a16="http://schemas.microsoft.com/office/drawing/2014/main" id="{79B36F61-CCBF-FF89-1F0E-3272C65899E2}"/>
              </a:ext>
            </a:extLst>
          </p:cNvPr>
          <p:cNvSpPr>
            <a:spLocks noGrp="1" noChangeArrowheads="1"/>
          </p:cNvSpPr>
          <p:nvPr>
            <p:ph idx="4294967295"/>
          </p:nvPr>
        </p:nvSpPr>
        <p:spPr>
          <a:xfrm>
            <a:off x="2051720" y="1370013"/>
            <a:ext cx="6463630" cy="3262312"/>
          </a:xfrm>
        </p:spPr>
        <p:txBody>
          <a:bodyPr/>
          <a:lstStyle/>
          <a:p>
            <a:pPr marL="64008" indent="0">
              <a:buNone/>
            </a:pPr>
            <a:r>
              <a:rPr lang="en-US" altLang="en-US" b="1" dirty="0">
                <a:solidFill>
                  <a:schemeClr val="accent5"/>
                </a:solidFill>
              </a:rPr>
              <a:t>Pink</a:t>
            </a:r>
            <a:r>
              <a:rPr lang="en-US" altLang="en-US" dirty="0"/>
              <a:t> – Skills taught </a:t>
            </a:r>
            <a:r>
              <a:rPr lang="en-US" altLang="en-US" dirty="0">
                <a:highlight>
                  <a:srgbClr val="FF00FF"/>
                </a:highlight>
              </a:rPr>
              <a:t>AFTER</a:t>
            </a:r>
            <a:r>
              <a:rPr lang="en-US" altLang="en-US" dirty="0"/>
              <a:t> they leave 10th/11th grade</a:t>
            </a:r>
          </a:p>
          <a:p>
            <a:pPr marL="64008" indent="0">
              <a:buNone/>
            </a:pPr>
            <a:r>
              <a:rPr lang="en-US" altLang="en-US" b="1" dirty="0">
                <a:solidFill>
                  <a:schemeClr val="accent4"/>
                </a:solidFill>
              </a:rPr>
              <a:t>Yellow</a:t>
            </a:r>
            <a:r>
              <a:rPr lang="en-US" altLang="en-US" dirty="0"/>
              <a:t> – Skills taught </a:t>
            </a:r>
            <a:r>
              <a:rPr lang="en-US" altLang="en-US" dirty="0">
                <a:highlight>
                  <a:srgbClr val="FFFF00"/>
                </a:highlight>
              </a:rPr>
              <a:t>DURING</a:t>
            </a:r>
            <a:r>
              <a:rPr lang="en-US" altLang="en-US" dirty="0"/>
              <a:t> 10th/11th grade</a:t>
            </a:r>
          </a:p>
          <a:p>
            <a:pPr marL="64008" indent="0">
              <a:buNone/>
            </a:pPr>
            <a:r>
              <a:rPr lang="en-US" altLang="en-US" b="1" dirty="0">
                <a:solidFill>
                  <a:srgbClr val="00B050"/>
                </a:solidFill>
              </a:rPr>
              <a:t>Green</a:t>
            </a:r>
            <a:r>
              <a:rPr lang="en-US" altLang="en-US" dirty="0"/>
              <a:t> – Skills taught </a:t>
            </a:r>
            <a:r>
              <a:rPr lang="en-US" altLang="en-US" dirty="0">
                <a:highlight>
                  <a:srgbClr val="00FF00"/>
                </a:highlight>
              </a:rPr>
              <a:t>BEFORE</a:t>
            </a:r>
            <a:r>
              <a:rPr lang="en-US" altLang="en-US" dirty="0"/>
              <a:t> 10th/11th grade</a:t>
            </a:r>
            <a:br>
              <a:rPr lang="en-US" altLang="en-US" dirty="0"/>
            </a:br>
            <a:endParaRPr lang="en-US" altLang="en-US" dirty="0"/>
          </a:p>
          <a:p>
            <a:pPr marL="64008" indent="0">
              <a:buNone/>
            </a:pPr>
            <a:r>
              <a:rPr lang="en-US" altLang="en-US" sz="2000" dirty="0"/>
              <a:t>* NOT SURE when it is taught? Skip it for now.</a:t>
            </a:r>
          </a:p>
        </p:txBody>
      </p:sp>
      <p:pic>
        <p:nvPicPr>
          <p:cNvPr id="3" name="Google Shape;128;p9" descr="Shape&#10;&#10;Description automatically generated">
            <a:extLst>
              <a:ext uri="{FF2B5EF4-FFF2-40B4-BE49-F238E27FC236}">
                <a16:creationId xmlns:a16="http://schemas.microsoft.com/office/drawing/2014/main" id="{361500A1-65BC-8F70-9599-A1D93DAFD8AC}"/>
              </a:ext>
            </a:extLst>
          </p:cNvPr>
          <p:cNvPicPr preferRelativeResize="0">
            <a:picLocks noChangeAspect="1"/>
          </p:cNvPicPr>
          <p:nvPr/>
        </p:nvPicPr>
        <p:blipFill rotWithShape="1">
          <a:blip r:embed="rId3">
            <a:alphaModFix/>
          </a:blip>
          <a:srcRect/>
          <a:stretch/>
        </p:blipFill>
        <p:spPr>
          <a:xfrm>
            <a:off x="697122" y="1339414"/>
            <a:ext cx="1354598" cy="2734998"/>
          </a:xfrm>
          <a:prstGeom prst="rect">
            <a:avLst/>
          </a:prstGeom>
          <a:noFill/>
          <a:ln>
            <a:noFill/>
          </a:ln>
        </p:spPr>
      </p:pic>
    </p:spTree>
    <p:extLst>
      <p:ext uri="{BB962C8B-B14F-4D97-AF65-F5344CB8AC3E}">
        <p14:creationId xmlns:p14="http://schemas.microsoft.com/office/powerpoint/2010/main" val="3542282602"/>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25</TotalTime>
  <Words>2040</Words>
  <Application>Microsoft Office PowerPoint</Application>
  <PresentationFormat>On-screen Show (16:9)</PresentationFormat>
  <Paragraphs>128</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Aptos Display</vt:lpstr>
      <vt:lpstr>Arial</vt:lpstr>
      <vt:lpstr>Calibri</vt:lpstr>
      <vt:lpstr>Courier New</vt:lpstr>
      <vt:lpstr>System Font Regular</vt:lpstr>
      <vt:lpstr>Wingdings</vt:lpstr>
      <vt:lpstr>Custom Design</vt:lpstr>
      <vt:lpstr>1_Custom Design</vt:lpstr>
      <vt:lpstr>PowerPoint Presentation</vt:lpstr>
      <vt:lpstr>As you find your seat, keep in mind…</vt:lpstr>
      <vt:lpstr>Get Your ACT Together!</vt:lpstr>
      <vt:lpstr>Rigor vs. Relevance</vt:lpstr>
      <vt:lpstr>How do your beliefs of rigor and relevance connect to the statements and ideas from research? </vt:lpstr>
      <vt:lpstr>Learning Objectives</vt:lpstr>
      <vt:lpstr>What does the data show?</vt:lpstr>
      <vt:lpstr>PowerPoint Presentation</vt:lpstr>
      <vt:lpstr>Highlight… Set… Go! </vt:lpstr>
      <vt:lpstr>Symbol… Set… Go! </vt:lpstr>
      <vt:lpstr>Identify and discuss…</vt:lpstr>
      <vt:lpstr>The University of Chicago CCSR ACT Test Prep: More Is Not Better</vt:lpstr>
      <vt:lpstr>Now, Choose and Pledge!</vt:lpstr>
      <vt:lpstr>PowerPoint Presentation</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2026-04-30T19:32:57Z</dcterms:created>
  <dcterms:modified xsi:type="dcterms:W3CDTF">2026-04-30T19:58:35Z</dcterms:modified>
  <cp:category/>
</cp:coreProperties>
</file>