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6" r:id="rId2"/>
  </p:sldMasterIdLst>
  <p:notesMasterIdLst>
    <p:notesMasterId r:id="rId17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0" roundtripDataSignature="AMtx7mhiDyv0InNkAOxBZKiIF334xuA9u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328252-9139-48B4-A208-C01A54CCAE1D}" v="1" dt="2022-02-21T16:16:38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3"/>
  </p:normalViewPr>
  <p:slideViewPr>
    <p:cSldViewPr snapToGrid="0">
      <p:cViewPr varScale="1">
        <p:scale>
          <a:sx n="154" d="100"/>
          <a:sy n="154" d="100"/>
        </p:scale>
        <p:origin x="9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d.ted.com/lessons/how-to-use-rhetoric-to-get-what-you-want-camille-a-langston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68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17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Langston, Camille A. (n.d.). How to use rhetoric to get what you want. </a:t>
            </a:r>
            <a:r>
              <a:rPr lang="en-US" dirty="0" err="1"/>
              <a:t>TedEd</a:t>
            </a:r>
            <a:r>
              <a:rPr lang="en-US" dirty="0"/>
              <a:t>. </a:t>
            </a:r>
            <a:r>
              <a:rPr lang="en-US" dirty="0">
                <a:hlinkClick r:id="rId3"/>
              </a:rPr>
              <a:t>https://ed.ted.com/lessons/how-to-use-rhetoric-to-get-what-you-want-camille-a-langstonu want - Camille A. | TED-Ed</a:t>
            </a:r>
            <a:endParaRPr lang="en-US" dirty="0"/>
          </a:p>
        </p:txBody>
      </p:sp>
      <p:sp>
        <p:nvSpPr>
          <p:cNvPr id="144" name="Google Shape;14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0" name="Google Shape;15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6" name="Google Shape;15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107db7bf7d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2" name="Google Shape;162;g107db7bf7d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107db7bf7de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8" name="Google Shape;168;g107db7bf7de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0414295e52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K20 Center. (</a:t>
            </a:r>
            <a:r>
              <a:rPr lang="en-US" dirty="0" err="1"/>
              <a:t>n.d</a:t>
            </a:r>
            <a:r>
              <a:rPr lang="en-US" dirty="0"/>
              <a:t>). Fist to Five. Strategies. </a:t>
            </a:r>
            <a:r>
              <a:rPr lang="en-US" dirty="0">
                <a:hlinkClick r:id="rId3"/>
              </a:rPr>
              <a:t>https://learn.k20center.ou.edu/strategy/68</a:t>
            </a:r>
            <a:endParaRPr lang="en-US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10" name="Google Shape;110;g10414295e52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K20 Center. (n.d.). 3-2-1. Strategies. </a:t>
            </a:r>
            <a:r>
              <a:rPr lang="en-US" dirty="0">
                <a:hlinkClick r:id="rId3"/>
              </a:rPr>
              <a:t>https://learn.k20center.ou.edu/strategy/117</a:t>
            </a:r>
            <a:endParaRPr lang="en-US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17" name="Google Shape;117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5" name="Google Shape;12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K20 Center. (n.d.). 3-2-1. Strategies. https://learn.k20center.ou.edu/strategy/117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31" name="Google Shape;13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8" name="Google Shape;13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30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30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30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30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31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31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3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32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3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3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3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1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1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3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4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2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5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8" name="Google Shape;18;p25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6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3" name="Google Shape;23;p26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7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7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9" name="Google Shape;29;p27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0" name="Google Shape;30;p27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6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2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2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9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9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29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7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3klMM9BkW5o?feature=oembed" TargetMode="Externa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3n9wsRW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47" name="Google Shape;147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6876919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ELA Example – The Use of Rhetoric </a:t>
            </a:r>
            <a:endParaRPr dirty="0"/>
          </a:p>
        </p:txBody>
      </p:sp>
      <p:pic>
        <p:nvPicPr>
          <p:cNvPr id="2" name="Online Media 1" title="How to use rhetoric to get what you want - Camille A. Langston">
            <a:hlinkClick r:id="" action="ppaction://media"/>
            <a:extLst>
              <a:ext uri="{FF2B5EF4-FFF2-40B4-BE49-F238E27FC236}">
                <a16:creationId xmlns:a16="http://schemas.microsoft.com/office/drawing/2014/main" id="{CA7581D2-DD32-4A90-8313-196A187BAC3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687066" y="1593948"/>
            <a:ext cx="5325679" cy="300900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6744488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accent4"/>
              </a:solidFill>
            </a:endParaRPr>
          </a:p>
          <a:p>
            <a:pPr marL="914400" indent="-457200">
              <a:spcBef>
                <a:spcPts val="0"/>
              </a:spcBef>
            </a:pPr>
            <a:r>
              <a:rPr lang="en-US" dirty="0">
                <a:solidFill>
                  <a:schemeClr val="accent4"/>
                </a:solidFill>
              </a:rPr>
              <a:t>3</a:t>
            </a:r>
            <a:r>
              <a:rPr lang="en-US" dirty="0"/>
              <a:t> things you learned about rhetoric.</a:t>
            </a:r>
            <a:endParaRPr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914400" indent="-457200">
              <a:spcBef>
                <a:spcPts val="0"/>
              </a:spcBef>
            </a:pPr>
            <a:r>
              <a:rPr lang="en-US" dirty="0">
                <a:solidFill>
                  <a:schemeClr val="accent4"/>
                </a:solidFill>
              </a:rPr>
              <a:t>2</a:t>
            </a:r>
            <a:r>
              <a:rPr lang="en-US" dirty="0"/>
              <a:t> reasons why rhetoric is important.</a:t>
            </a:r>
            <a:endParaRPr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914400" indent="-457200">
              <a:spcBef>
                <a:spcPts val="0"/>
              </a:spcBef>
            </a:pPr>
            <a:r>
              <a:rPr lang="en-US" dirty="0">
                <a:solidFill>
                  <a:schemeClr val="accent4"/>
                </a:solidFill>
              </a:rPr>
              <a:t>1 </a:t>
            </a:r>
            <a:r>
              <a:rPr lang="en-US" dirty="0"/>
              <a:t>question you have about rhetoric. </a:t>
            </a:r>
            <a:endParaRPr dirty="0"/>
          </a:p>
          <a:p>
            <a:pPr marL="91440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dirty="0"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53" name="Google Shape;153;p1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3812102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3-2-1 Rhetoric		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1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156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indent="-457200">
              <a:lnSpc>
                <a:spcPct val="200000"/>
              </a:lnSpc>
              <a:spcBef>
                <a:spcPts val="0"/>
              </a:spcBef>
            </a:pPr>
            <a:r>
              <a:rPr lang="en-US" sz="2800" dirty="0"/>
              <a:t>How were the four examples of 3-2-1 similar?</a:t>
            </a:r>
          </a:p>
          <a:p>
            <a:pPr indent="-457200">
              <a:lnSpc>
                <a:spcPct val="200000"/>
              </a:lnSpc>
              <a:spcBef>
                <a:spcPts val="0"/>
              </a:spcBef>
            </a:pPr>
            <a:r>
              <a:rPr lang="en-US" sz="2800" dirty="0"/>
              <a:t>How were they different? </a:t>
            </a:r>
            <a:endParaRPr sz="2800" dirty="0"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59" name="Google Shape;159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4758033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Similar and Different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107db7bf7de_0_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5549705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Open a copy of the 3-2-1 Template: </a:t>
            </a:r>
          </a:p>
          <a:p>
            <a:pPr marL="457200" lvl="1" indent="0">
              <a:spcBef>
                <a:spcPts val="0"/>
              </a:spcBef>
              <a:buClr>
                <a:schemeClr val="accent4"/>
              </a:buClr>
              <a:buSzPts val="2600"/>
              <a:buNone/>
            </a:pPr>
            <a:r>
              <a:rPr lang="en-US" sz="2600" b="1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bit.ly/3n9wsRW</a:t>
            </a:r>
            <a:r>
              <a:rPr lang="en-US" sz="2600" b="1" dirty="0">
                <a:solidFill>
                  <a:schemeClr val="tx1"/>
                </a:solidFill>
              </a:rPr>
              <a:t> </a:t>
            </a:r>
            <a:endParaRPr sz="2600" b="1" dirty="0">
              <a:solidFill>
                <a:schemeClr val="tx1"/>
              </a:solidFill>
            </a:endParaRPr>
          </a:p>
          <a:p>
            <a:pPr marL="227012" lvl="0" indent="-227012">
              <a:spcBef>
                <a:spcPts val="0"/>
              </a:spcBef>
            </a:pPr>
            <a:r>
              <a:rPr lang="en-US" dirty="0"/>
              <a:t>Think of the content you teach. How could you modify the 3-2-1 strategy for your content? </a:t>
            </a:r>
          </a:p>
          <a:p>
            <a:pPr marL="227012" lvl="0" indent="-227012">
              <a:spcBef>
                <a:spcPts val="0"/>
              </a:spcBef>
            </a:pPr>
            <a:r>
              <a:rPr lang="en-US" dirty="0"/>
              <a:t>Create a 3-2-1 activity to take back to your classroom. </a:t>
            </a:r>
          </a:p>
          <a:p>
            <a:pPr marL="1645836" lvl="7" indent="-60952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65" name="Google Shape;165;g107db7bf7de_0_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4868392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b="1" dirty="0"/>
              <a:t>Make your own 3-2-1</a:t>
            </a:r>
            <a:endParaRPr b="1" dirty="0"/>
          </a:p>
        </p:txBody>
      </p:sp>
      <p:pic>
        <p:nvPicPr>
          <p:cNvPr id="3" name="Picture 2" descr="Qr code&#10;&#10;Description automatically generated">
            <a:extLst>
              <a:ext uri="{FF2B5EF4-FFF2-40B4-BE49-F238E27FC236}">
                <a16:creationId xmlns:a16="http://schemas.microsoft.com/office/drawing/2014/main" id="{6C103E59-18A0-4158-8ED7-F46210DB0E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3510" y="1309352"/>
            <a:ext cx="2431512" cy="243151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107db7bf7de_0_5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None/>
            </a:pPr>
            <a:endParaRPr lang="en-US" dirty="0">
              <a:solidFill>
                <a:schemeClr val="accent4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None/>
            </a:pPr>
            <a:r>
              <a:rPr lang="en-US" dirty="0">
                <a:solidFill>
                  <a:schemeClr val="accent4"/>
                </a:solidFill>
              </a:rPr>
              <a:t>3</a:t>
            </a:r>
            <a:r>
              <a:rPr lang="en-US" dirty="0"/>
              <a:t> – When are three times you can use 3-2-1 during a lesson?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None/>
            </a:pPr>
            <a:endParaRPr lang="en-US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None/>
            </a:pPr>
            <a:r>
              <a:rPr lang="en-US" dirty="0">
                <a:solidFill>
                  <a:schemeClr val="accent4"/>
                </a:solidFill>
              </a:rPr>
              <a:t>2</a:t>
            </a:r>
            <a:r>
              <a:rPr lang="en-US" dirty="0"/>
              <a:t> – What are two ways to adapt the 3-2-1 strategy? 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None/>
            </a:pPr>
            <a:endParaRPr lang="en-US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None/>
            </a:pPr>
            <a:r>
              <a:rPr lang="en-US" dirty="0">
                <a:solidFill>
                  <a:schemeClr val="accent4"/>
                </a:solidFill>
              </a:rPr>
              <a:t>1</a:t>
            </a:r>
            <a:r>
              <a:rPr lang="en-US" dirty="0"/>
              <a:t> – What is one benefit of using the 3-2-1 strategy? </a:t>
            </a:r>
            <a:endParaRPr dirty="0"/>
          </a:p>
          <a:p>
            <a:pPr marL="1645836" lvl="7" indent="-60952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71" name="Google Shape;171;g107db7bf7de_0_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4058044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3-2-1 Reflection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>
            <a:spLocks noGrp="1"/>
          </p:cNvSpPr>
          <p:nvPr>
            <p:ph type="ctrTitle"/>
          </p:nvPr>
        </p:nvSpPr>
        <p:spPr>
          <a:xfrm>
            <a:off x="646177" y="10286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dirty="0"/>
              <a:t>The 3-2-1 Instructional Strategy</a:t>
            </a:r>
            <a:endParaRPr dirty="0"/>
          </a:p>
        </p:txBody>
      </p:sp>
      <p:sp>
        <p:nvSpPr>
          <p:cNvPr id="95" name="Google Shape;95;p2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3428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3 Ways 2 Use 1 Strategy Across Content Areas </a:t>
            </a:r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"/>
          <p:cNvSpPr txBox="1">
            <a:spLocks noGrp="1"/>
          </p:cNvSpPr>
          <p:nvPr>
            <p:ph type="title"/>
          </p:nvPr>
        </p:nvSpPr>
        <p:spPr>
          <a:xfrm>
            <a:off x="568189" y="451525"/>
            <a:ext cx="5536219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Essential Question</a:t>
            </a:r>
            <a:endParaRPr dirty="0"/>
          </a:p>
        </p:txBody>
      </p:sp>
      <p:sp>
        <p:nvSpPr>
          <p:cNvPr id="101" name="Google Shape;101;p3"/>
          <p:cNvSpPr txBox="1">
            <a:spLocks noGrp="1"/>
          </p:cNvSpPr>
          <p:nvPr>
            <p:ph type="body" idx="1"/>
          </p:nvPr>
        </p:nvSpPr>
        <p:spPr>
          <a:xfrm>
            <a:off x="568189" y="1631206"/>
            <a:ext cx="7772400" cy="19507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55563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How can instructional strategies be modified to fit the needs of students in the classroom? 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"/>
          <p:cNvSpPr txBox="1">
            <a:spLocks noGrp="1"/>
          </p:cNvSpPr>
          <p:nvPr>
            <p:ph type="title"/>
          </p:nvPr>
        </p:nvSpPr>
        <p:spPr>
          <a:xfrm>
            <a:off x="530352" y="483056"/>
            <a:ext cx="5050641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Lesson Objectives</a:t>
            </a:r>
            <a:endParaRPr dirty="0"/>
          </a:p>
        </p:txBody>
      </p:sp>
      <p:sp>
        <p:nvSpPr>
          <p:cNvPr id="107" name="Google Shape;107;p4"/>
          <p:cNvSpPr txBox="1">
            <a:spLocks noGrp="1"/>
          </p:cNvSpPr>
          <p:nvPr>
            <p:ph type="body" idx="1"/>
          </p:nvPr>
        </p:nvSpPr>
        <p:spPr>
          <a:xfrm>
            <a:off x="530352" y="1653279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Apply the 3-2-1 instructional strategy to multiple content areas at different parts of a lesson. 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Construct a 3-2-1 for your content area. 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0414295e52_0_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3197247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Fist to Five</a:t>
            </a:r>
            <a:endParaRPr dirty="0"/>
          </a:p>
        </p:txBody>
      </p:sp>
      <p:sp>
        <p:nvSpPr>
          <p:cNvPr id="113" name="Google Shape;113;g10414295e52_0_2"/>
          <p:cNvSpPr txBox="1">
            <a:spLocks noGrp="1"/>
          </p:cNvSpPr>
          <p:nvPr>
            <p:ph type="body" idx="1"/>
          </p:nvPr>
        </p:nvSpPr>
        <p:spPr>
          <a:xfrm>
            <a:off x="135100" y="1347725"/>
            <a:ext cx="75657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231775" lvl="0" indent="-666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>
                <a:solidFill>
                  <a:schemeClr val="accent4"/>
                </a:solidFill>
              </a:rPr>
              <a:t>Closed Fist: </a:t>
            </a:r>
            <a:r>
              <a:rPr lang="en-US" dirty="0">
                <a:solidFill>
                  <a:schemeClr val="tx1"/>
                </a:solidFill>
              </a:rPr>
              <a:t>I h</a:t>
            </a:r>
            <a:r>
              <a:rPr lang="en-US" dirty="0"/>
              <a:t>aven’t heard of it.</a:t>
            </a:r>
            <a:endParaRPr dirty="0"/>
          </a:p>
          <a:p>
            <a:pPr marL="231775" lvl="0" indent="-666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>
                <a:solidFill>
                  <a:schemeClr val="accent4"/>
                </a:solidFill>
              </a:rPr>
              <a:t>One Finger: </a:t>
            </a:r>
            <a:r>
              <a:rPr lang="en-US" dirty="0"/>
              <a:t>I have heard of it but haven’t used it. </a:t>
            </a:r>
            <a:endParaRPr dirty="0"/>
          </a:p>
          <a:p>
            <a:pPr marL="231775" lvl="0" indent="-666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>
                <a:solidFill>
                  <a:schemeClr val="accent4"/>
                </a:solidFill>
              </a:rPr>
              <a:t>Two Fingers: </a:t>
            </a:r>
            <a:r>
              <a:rPr lang="en-US" dirty="0"/>
              <a:t>I have used it once or twice.</a:t>
            </a:r>
            <a:endParaRPr dirty="0"/>
          </a:p>
          <a:p>
            <a:pPr marL="231775" lvl="0" indent="-666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>
                <a:solidFill>
                  <a:schemeClr val="accent4"/>
                </a:solidFill>
              </a:rPr>
              <a:t>Three Fingers: </a:t>
            </a:r>
            <a:r>
              <a:rPr lang="en-US" dirty="0"/>
              <a:t>I have used it a few times. </a:t>
            </a:r>
            <a:endParaRPr dirty="0"/>
          </a:p>
          <a:p>
            <a:pPr marL="231775" lvl="0" indent="-666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>
                <a:solidFill>
                  <a:schemeClr val="accent4"/>
                </a:solidFill>
              </a:rPr>
              <a:t>Four Fingers: </a:t>
            </a:r>
            <a:r>
              <a:rPr lang="en-US" dirty="0"/>
              <a:t>I have used it many times. </a:t>
            </a:r>
            <a:endParaRPr dirty="0"/>
          </a:p>
          <a:p>
            <a:pPr marL="231775" lvl="0" indent="-666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>
                <a:solidFill>
                  <a:schemeClr val="accent4"/>
                </a:solidFill>
              </a:rPr>
              <a:t>Five Fingers: </a:t>
            </a:r>
            <a:r>
              <a:rPr lang="en-US" dirty="0"/>
              <a:t>I have used it extensively. </a:t>
            </a:r>
            <a:endParaRPr dirty="0"/>
          </a:p>
        </p:txBody>
      </p:sp>
      <p:pic>
        <p:nvPicPr>
          <p:cNvPr id="114" name="Google Shape;114;g10414295e52_0_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213678">
            <a:off x="6040315" y="1359145"/>
            <a:ext cx="2985071" cy="8141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5470634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3-2-1 Instructional Strategy</a:t>
            </a:r>
            <a:endParaRPr dirty="0"/>
          </a:p>
        </p:txBody>
      </p:sp>
      <p:sp>
        <p:nvSpPr>
          <p:cNvPr id="120" name="Google Shape;120;p14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231775" lvl="0" indent="-666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>
                <a:solidFill>
                  <a:schemeClr val="accent4"/>
                </a:solidFill>
              </a:rPr>
              <a:t>3</a:t>
            </a:r>
            <a:r>
              <a:rPr lang="en-US" dirty="0"/>
              <a:t> - What are three things you learned? </a:t>
            </a:r>
            <a:endParaRPr dirty="0"/>
          </a:p>
          <a:p>
            <a:pPr marL="231775" lvl="0" indent="-666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  <a:p>
            <a:pPr marL="231775" lvl="0" indent="-666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>
                <a:solidFill>
                  <a:schemeClr val="accent4"/>
                </a:solidFill>
              </a:rPr>
              <a:t>2</a:t>
            </a:r>
            <a:r>
              <a:rPr lang="en-US" dirty="0"/>
              <a:t> - What are two questions you still have? </a:t>
            </a:r>
            <a:endParaRPr dirty="0"/>
          </a:p>
          <a:p>
            <a:pPr marL="231775" lvl="0" indent="-666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  <a:p>
            <a:pPr marL="231775" lvl="0" indent="-666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>
                <a:solidFill>
                  <a:schemeClr val="accent4"/>
                </a:solidFill>
              </a:rPr>
              <a:t>1</a:t>
            </a:r>
            <a:r>
              <a:rPr lang="en-US" dirty="0"/>
              <a:t> - What is one thing you found interesting? </a:t>
            </a:r>
            <a:endParaRPr dirty="0"/>
          </a:p>
        </p:txBody>
      </p:sp>
      <p:pic>
        <p:nvPicPr>
          <p:cNvPr id="3" name="Picture 2" descr="A picture containing text, queen, vector graphics, sign&#10;&#10;Description automatically generated">
            <a:extLst>
              <a:ext uri="{FF2B5EF4-FFF2-40B4-BE49-F238E27FC236}">
                <a16:creationId xmlns:a16="http://schemas.microsoft.com/office/drawing/2014/main" id="{776AC346-0A0D-4C43-8403-92ACD7A983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7798" y="1407969"/>
            <a:ext cx="2327562" cy="232756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Name 3 polygons.</a:t>
            </a:r>
            <a:endParaRPr dirty="0"/>
          </a:p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Name 2 places polygons are found in the real world.</a:t>
            </a:r>
            <a:endParaRPr dirty="0"/>
          </a:p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Name 1 characteristic of polygons.</a:t>
            </a:r>
            <a:endParaRPr dirty="0"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b="1" dirty="0"/>
              <a:t>Jam Board QR Code here</a:t>
            </a:r>
            <a:endParaRPr b="1" dirty="0"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28" name="Google Shape;128;p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7204841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Geometry Example - Prior Knowledge 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7"/>
          <p:cNvSpPr txBox="1">
            <a:spLocks noGrp="1"/>
          </p:cNvSpPr>
          <p:nvPr>
            <p:ph type="body" idx="4294967295"/>
          </p:nvPr>
        </p:nvSpPr>
        <p:spPr>
          <a:xfrm>
            <a:off x="457200" y="1305050"/>
            <a:ext cx="3908700" cy="2749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>
                <a:solidFill>
                  <a:schemeClr val="accent4"/>
                </a:solidFill>
              </a:rPr>
              <a:t>3</a:t>
            </a:r>
            <a:r>
              <a:rPr lang="en-US" dirty="0"/>
              <a:t> things you notice in the photo.</a:t>
            </a:r>
            <a:endParaRPr dirty="0"/>
          </a:p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>
                <a:solidFill>
                  <a:schemeClr val="accent4"/>
                </a:solidFill>
              </a:rPr>
              <a:t>2 </a:t>
            </a:r>
            <a:r>
              <a:rPr lang="en-US" dirty="0"/>
              <a:t>questions you have about the photo.</a:t>
            </a:r>
            <a:endParaRPr dirty="0"/>
          </a:p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>
                <a:solidFill>
                  <a:schemeClr val="accent4"/>
                </a:solidFill>
              </a:rPr>
              <a:t>1</a:t>
            </a:r>
            <a:r>
              <a:rPr lang="en-US" dirty="0"/>
              <a:t> thing you can infer from the photo. </a:t>
            </a:r>
            <a:endParaRPr dirty="0"/>
          </a:p>
          <a:p>
            <a:pPr marL="91440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dirty="0"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34" name="Google Shape;134;p7"/>
          <p:cNvSpPr txBox="1">
            <a:spLocks noGrp="1"/>
          </p:cNvSpPr>
          <p:nvPr>
            <p:ph type="title" idx="4294967295"/>
          </p:nvPr>
        </p:nvSpPr>
        <p:spPr>
          <a:xfrm>
            <a:off x="457200" y="191975"/>
            <a:ext cx="8229600" cy="8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Social Studies Example - Build Anticipation</a:t>
            </a:r>
            <a:endParaRPr dirty="0"/>
          </a:p>
        </p:txBody>
      </p:sp>
      <p:pic>
        <p:nvPicPr>
          <p:cNvPr id="135" name="Google Shape;135;p7"/>
          <p:cNvPicPr preferRelativeResize="0"/>
          <p:nvPr/>
        </p:nvPicPr>
        <p:blipFill rotWithShape="1">
          <a:blip r:embed="rId3">
            <a:alphaModFix/>
          </a:blip>
          <a:srcRect t="19630" b="19630"/>
          <a:stretch/>
        </p:blipFill>
        <p:spPr>
          <a:xfrm>
            <a:off x="4614675" y="1386325"/>
            <a:ext cx="4185875" cy="3305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9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Walk to each of the eight stations posted around the room. </a:t>
            </a:r>
            <a:endParaRPr dirty="0"/>
          </a:p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Read over the activity that is described at each station. </a:t>
            </a:r>
            <a:endParaRPr dirty="0"/>
          </a:p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Return to your seat and think about:</a:t>
            </a:r>
            <a:endParaRPr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§"/>
            </a:pPr>
            <a:r>
              <a:rPr lang="en-US" dirty="0"/>
              <a:t>3 things all the stations had in common.</a:t>
            </a:r>
            <a:endParaRPr dirty="0"/>
          </a:p>
          <a:p>
            <a: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§"/>
            </a:pPr>
            <a:r>
              <a:rPr lang="en-US" dirty="0"/>
              <a:t>2 differences you observed among the stations.</a:t>
            </a:r>
            <a:endParaRPr dirty="0"/>
          </a:p>
          <a:p>
            <a: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§"/>
            </a:pPr>
            <a:r>
              <a:rPr lang="en-US" dirty="0"/>
              <a:t>1 question you still have about waves.</a:t>
            </a:r>
            <a:endParaRPr dirty="0"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41" name="Google Shape;141;p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Science Example – Formative Assessment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530</Words>
  <Application>Microsoft Macintosh PowerPoint</Application>
  <PresentationFormat>On-screen Show (16:9)</PresentationFormat>
  <Paragraphs>65</Paragraphs>
  <Slides>14</Slides>
  <Notes>14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Noto Sans Symbols</vt:lpstr>
      <vt:lpstr>Wingdings</vt:lpstr>
      <vt:lpstr>LEARN theme</vt:lpstr>
      <vt:lpstr>LEARN theme</vt:lpstr>
      <vt:lpstr>PowerPoint Presentation</vt:lpstr>
      <vt:lpstr>The 3-2-1 Instructional Strategy</vt:lpstr>
      <vt:lpstr>Essential Question</vt:lpstr>
      <vt:lpstr>Lesson Objectives</vt:lpstr>
      <vt:lpstr>Fist to Five</vt:lpstr>
      <vt:lpstr>3-2-1 Instructional Strategy</vt:lpstr>
      <vt:lpstr>Geometry Example - Prior Knowledge </vt:lpstr>
      <vt:lpstr>Social Studies Example - Build Anticipation</vt:lpstr>
      <vt:lpstr>Science Example – Formative Assessment</vt:lpstr>
      <vt:lpstr>ELA Example – The Use of Rhetoric </vt:lpstr>
      <vt:lpstr>3-2-1 Rhetoric  </vt:lpstr>
      <vt:lpstr>Similar and Different</vt:lpstr>
      <vt:lpstr>Make your own 3-2-1</vt:lpstr>
      <vt:lpstr>3-2-1 Reflection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Eike, Michell L.</dc:creator>
  <cp:lastModifiedBy>Marcelli, Ann N.</cp:lastModifiedBy>
  <cp:revision>5</cp:revision>
  <dcterms:created xsi:type="dcterms:W3CDTF">2021-08-30T12:17:31Z</dcterms:created>
  <dcterms:modified xsi:type="dcterms:W3CDTF">2022-03-02T16:06:45Z</dcterms:modified>
</cp:coreProperties>
</file>